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5"/>
  </p:notesMasterIdLst>
  <p:sldIdLst>
    <p:sldId id="258" r:id="rId2"/>
    <p:sldId id="259" r:id="rId3"/>
    <p:sldId id="260" r:id="rId4"/>
    <p:sldId id="272" r:id="rId5"/>
    <p:sldId id="305" r:id="rId6"/>
    <p:sldId id="307" r:id="rId7"/>
    <p:sldId id="306" r:id="rId8"/>
    <p:sldId id="286" r:id="rId9"/>
    <p:sldId id="287" r:id="rId10"/>
    <p:sldId id="265" r:id="rId11"/>
    <p:sldId id="288" r:id="rId12"/>
    <p:sldId id="267" r:id="rId13"/>
    <p:sldId id="268" r:id="rId14"/>
    <p:sldId id="298" r:id="rId15"/>
    <p:sldId id="301" r:id="rId16"/>
    <p:sldId id="309" r:id="rId17"/>
    <p:sldId id="300" r:id="rId18"/>
    <p:sldId id="319" r:id="rId19"/>
    <p:sldId id="310" r:id="rId20"/>
    <p:sldId id="312" r:id="rId21"/>
    <p:sldId id="313" r:id="rId22"/>
    <p:sldId id="314" r:id="rId23"/>
    <p:sldId id="315" r:id="rId24"/>
    <p:sldId id="316" r:id="rId25"/>
    <p:sldId id="317" r:id="rId26"/>
    <p:sldId id="318" r:id="rId27"/>
    <p:sldId id="311" r:id="rId28"/>
    <p:sldId id="269" r:id="rId29"/>
    <p:sldId id="290" r:id="rId30"/>
    <p:sldId id="297" r:id="rId31"/>
    <p:sldId id="294" r:id="rId32"/>
    <p:sldId id="295" r:id="rId33"/>
    <p:sldId id="296"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vis meyer" initials="tm" lastIdx="4" clrIdx="0">
    <p:extLst>
      <p:ext uri="{19B8F6BF-5375-455C-9EA6-DF929625EA0E}">
        <p15:presenceInfo xmlns:p15="http://schemas.microsoft.com/office/powerpoint/2012/main" userId="f234492f7e01774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81871" autoAdjust="0"/>
  </p:normalViewPr>
  <p:slideViewPr>
    <p:cSldViewPr snapToGrid="0">
      <p:cViewPr varScale="1">
        <p:scale>
          <a:sx n="62" d="100"/>
          <a:sy n="62" d="100"/>
        </p:scale>
        <p:origin x="124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F79011-52E6-48CC-8060-04D5C760C103}" type="datetimeFigureOut">
              <a:rPr lang="en-US" smtClean="0"/>
              <a:t>1/15/2019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9CDAB4-9148-4130-AB9B-EB4D0A34ED70}" type="slidenum">
              <a:rPr lang="en-US" smtClean="0"/>
              <a:t>‹#›</a:t>
            </a:fld>
            <a:endParaRPr lang="en-US"/>
          </a:p>
        </p:txBody>
      </p:sp>
    </p:spTree>
    <p:extLst>
      <p:ext uri="{BB962C8B-B14F-4D97-AF65-F5344CB8AC3E}">
        <p14:creationId xmlns:p14="http://schemas.microsoft.com/office/powerpoint/2010/main" val="1589903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 Good morning! My name is Travis Meyer and today I’ll be presenting my capstone project through Penn State University on developing an accurate method for 3-dimensional feature extraction of mangroves in coastal wetlands using remotely-collected geospatial datasets and advanced image &amp; elevation processing software. </a:t>
            </a:r>
          </a:p>
        </p:txBody>
      </p:sp>
      <p:sp>
        <p:nvSpPr>
          <p:cNvPr id="4" name="Slide Number Placeholder 3"/>
          <p:cNvSpPr>
            <a:spLocks noGrp="1"/>
          </p:cNvSpPr>
          <p:nvPr>
            <p:ph type="sldNum" sz="quarter" idx="5"/>
          </p:nvPr>
        </p:nvSpPr>
        <p:spPr/>
        <p:txBody>
          <a:bodyPr/>
          <a:lstStyle/>
          <a:p>
            <a:fld id="{CC9CDAB4-9148-4130-AB9B-EB4D0A34ED70}" type="slidenum">
              <a:rPr lang="en-US" smtClean="0"/>
              <a:t>1</a:t>
            </a:fld>
            <a:endParaRPr lang="en-US"/>
          </a:p>
        </p:txBody>
      </p:sp>
    </p:spTree>
    <p:extLst>
      <p:ext uri="{BB962C8B-B14F-4D97-AF65-F5344CB8AC3E}">
        <p14:creationId xmlns:p14="http://schemas.microsoft.com/office/powerpoint/2010/main" val="304937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BLUF: Pre-processing of images in ArcMap, image classification and 2D feature extraction in eCognition, accuracy assessment in ArcMap to validate 2D classification &amp; extraction, point cloud classification and 3D feature extraction in LP360, canopy height model generation, baseline comparisons, above ground biomass estimation (volume differencing via nDSM), and derivative graphics generated in ArcMap.   </a:t>
            </a:r>
          </a:p>
        </p:txBody>
      </p:sp>
      <p:sp>
        <p:nvSpPr>
          <p:cNvPr id="4" name="Slide Number Placeholder 3"/>
          <p:cNvSpPr>
            <a:spLocks noGrp="1"/>
          </p:cNvSpPr>
          <p:nvPr>
            <p:ph type="sldNum" sz="quarter" idx="5"/>
          </p:nvPr>
        </p:nvSpPr>
        <p:spPr/>
        <p:txBody>
          <a:bodyPr/>
          <a:lstStyle/>
          <a:p>
            <a:fld id="{CC9CDAB4-9148-4130-AB9B-EB4D0A34ED70}" type="slidenum">
              <a:rPr lang="en-US" smtClean="0"/>
              <a:t>13</a:t>
            </a:fld>
            <a:endParaRPr lang="en-US"/>
          </a:p>
        </p:txBody>
      </p:sp>
    </p:spTree>
    <p:extLst>
      <p:ext uri="{BB962C8B-B14F-4D97-AF65-F5344CB8AC3E}">
        <p14:creationId xmlns:p14="http://schemas.microsoft.com/office/powerpoint/2010/main" val="21329999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a:t>
            </a:r>
            <a:r>
              <a:rPr kumimoji="0" lang="en-US" sz="1400" b="1" i="0" u="none" strike="noStrike" kern="1200" cap="none" spc="0" normalizeH="0" baseline="0" noProof="0" dirty="0">
                <a:ln>
                  <a:noFill/>
                </a:ln>
                <a:solidFill>
                  <a:prstClr val="black"/>
                </a:solidFill>
                <a:effectLst/>
                <a:uLnTx/>
                <a:uFillTx/>
                <a:latin typeface="+mn-lt"/>
                <a:ea typeface="+mn-ea"/>
                <a:cs typeface="+mn-cs"/>
              </a:rPr>
              <a:t>Multi-Resolution Segmentation (Initial Objects):</a:t>
            </a:r>
          </a:p>
          <a:p>
            <a:pPr marL="285750" marR="0" lvl="0" indent="-285750"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RGB: 1</a:t>
            </a:r>
          </a:p>
          <a:p>
            <a:pPr marL="285750" marR="0" lvl="0" indent="-285750"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NIR: 2</a:t>
            </a:r>
          </a:p>
          <a:p>
            <a:pPr marL="285750" marR="0" lvl="0" indent="-285750"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Scale: 50</a:t>
            </a:r>
          </a:p>
          <a:p>
            <a:pPr marL="285750" marR="0" lvl="0" indent="-285750"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Shape 0.8</a:t>
            </a:r>
          </a:p>
          <a:p>
            <a:pPr marL="285750" marR="0" lvl="0" indent="-285750"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Compactness 0.5</a:t>
            </a:r>
          </a:p>
          <a:p>
            <a:pPr marL="285750" marR="0" lvl="0" indent="-285750" defTabSz="914400" rtl="0" eaLnBrk="1" fontAlgn="auto" latinLnBrk="0" hangingPunct="1">
              <a:lnSpc>
                <a:spcPct val="100000"/>
              </a:lnSpc>
              <a:spcBef>
                <a:spcPts val="0"/>
              </a:spcBef>
              <a:spcAft>
                <a:spcPts val="0"/>
              </a:spcAft>
              <a:buClrTx/>
              <a:buSzTx/>
              <a:buFontTx/>
              <a:buChar char="-"/>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2)</a:t>
            </a:r>
            <a:r>
              <a:rPr lang="en-US" sz="1200" b="1" dirty="0">
                <a:solidFill>
                  <a:prstClr val="black"/>
                </a:solidFill>
                <a:latin typeface="+mn-lt"/>
              </a:rPr>
              <a:t> Classify Initial Objects</a:t>
            </a:r>
          </a:p>
          <a:p>
            <a:pPr marL="285750" marR="0" lvl="0" indent="-285750" defTabSz="914400" rtl="0" eaLnBrk="1" fontAlgn="auto" latinLnBrk="0" hangingPunct="1">
              <a:lnSpc>
                <a:spcPct val="100000"/>
              </a:lnSpc>
              <a:spcBef>
                <a:spcPts val="0"/>
              </a:spcBef>
              <a:spcAft>
                <a:spcPts val="0"/>
              </a:spcAft>
              <a:buClrTx/>
              <a:buSzTx/>
              <a:buFontTx/>
              <a:buChar char="-"/>
              <a:tabLst/>
              <a:defRPr/>
            </a:pPr>
            <a:r>
              <a:rPr lang="en-US" sz="1200" u="sng" dirty="0">
                <a:solidFill>
                  <a:prstClr val="black"/>
                </a:solidFill>
                <a:latin typeface="+mn-lt"/>
              </a:rPr>
              <a:t>Classify Water</a:t>
            </a:r>
            <a:r>
              <a:rPr lang="en-US" sz="1200" dirty="0">
                <a:solidFill>
                  <a:prstClr val="black"/>
                </a:solidFill>
                <a:latin typeface="+mn-lt"/>
              </a:rPr>
              <a:t>: NDWI, VBNIR</a:t>
            </a:r>
          </a:p>
          <a:p>
            <a:pPr marL="285750" marR="0" lvl="0" indent="-285750" defTabSz="914400" rtl="0" eaLnBrk="1" fontAlgn="auto" latinLnBrk="0" hangingPunct="1">
              <a:lnSpc>
                <a:spcPct val="100000"/>
              </a:lnSpc>
              <a:spcBef>
                <a:spcPts val="0"/>
              </a:spcBef>
              <a:spcAft>
                <a:spcPts val="0"/>
              </a:spcAft>
              <a:buClrTx/>
              <a:buSzTx/>
              <a:buFontTx/>
              <a:buChar char="-"/>
              <a:tabLst/>
              <a:defRPr/>
            </a:pPr>
            <a:r>
              <a:rPr lang="en-US" sz="1200" u="sng" dirty="0">
                <a:solidFill>
                  <a:prstClr val="black"/>
                </a:solidFill>
                <a:latin typeface="+mn-lt"/>
              </a:rPr>
              <a:t>Classify Mangroves</a:t>
            </a:r>
            <a:r>
              <a:rPr lang="en-US" sz="1200" dirty="0">
                <a:solidFill>
                  <a:prstClr val="black"/>
                </a:solidFill>
                <a:latin typeface="+mn-lt"/>
              </a:rPr>
              <a:t>: NDVI, CIR Ratio, GRVI </a:t>
            </a:r>
          </a:p>
          <a:p>
            <a:pPr marL="285750" marR="0" lvl="0" indent="-285750" defTabSz="914400" rtl="0" eaLnBrk="1" fontAlgn="auto" latinLnBrk="0" hangingPunct="1">
              <a:lnSpc>
                <a:spcPct val="100000"/>
              </a:lnSpc>
              <a:spcBef>
                <a:spcPts val="0"/>
              </a:spcBef>
              <a:spcAft>
                <a:spcPts val="0"/>
              </a:spcAft>
              <a:buClrTx/>
              <a:buSzTx/>
              <a:buFontTx/>
              <a:buChar char="-"/>
              <a:tabLst/>
              <a:defRPr/>
            </a:pPr>
            <a:r>
              <a:rPr lang="en-US" sz="1200" u="sng" dirty="0">
                <a:solidFill>
                  <a:prstClr val="black"/>
                </a:solidFill>
                <a:latin typeface="+mn-lt"/>
              </a:rPr>
              <a:t>Classify Earth/Grass</a:t>
            </a:r>
            <a:r>
              <a:rPr lang="en-US" sz="1200" dirty="0">
                <a:solidFill>
                  <a:prstClr val="black"/>
                </a:solidFill>
                <a:latin typeface="+mn-lt"/>
              </a:rPr>
              <a:t>: Mean Brightness &lt; 150, Mean NDVI &lt; 0 </a:t>
            </a:r>
          </a:p>
          <a:p>
            <a:pPr marL="285750" marR="0" lvl="0" indent="-285750" defTabSz="914400" rtl="0" eaLnBrk="1" fontAlgn="auto" latinLnBrk="0" hangingPunct="1">
              <a:lnSpc>
                <a:spcPct val="100000"/>
              </a:lnSpc>
              <a:spcBef>
                <a:spcPts val="0"/>
              </a:spcBef>
              <a:spcAft>
                <a:spcPts val="0"/>
              </a:spcAft>
              <a:buClrTx/>
              <a:buSzTx/>
              <a:buFontTx/>
              <a:buChar char="-"/>
              <a:tabLst/>
              <a:defRPr/>
            </a:pPr>
            <a:r>
              <a:rPr lang="en-US" sz="1200" dirty="0">
                <a:solidFill>
                  <a:prstClr val="black"/>
                </a:solidFill>
                <a:latin typeface="+mn-lt"/>
              </a:rPr>
              <a:t>Missed Objects / Reclassified Objects </a:t>
            </a:r>
          </a:p>
          <a:p>
            <a:pPr marL="285750" marR="0" lvl="0" indent="-285750" defTabSz="914400" rtl="0" eaLnBrk="1" fontAlgn="auto" latinLnBrk="0" hangingPunct="1">
              <a:lnSpc>
                <a:spcPct val="100000"/>
              </a:lnSpc>
              <a:spcBef>
                <a:spcPts val="0"/>
              </a:spcBef>
              <a:spcAft>
                <a:spcPts val="0"/>
              </a:spcAft>
              <a:buClrTx/>
              <a:buSzTx/>
              <a:buFontTx/>
              <a:buChar char="-"/>
              <a:tabLst/>
              <a:defRPr/>
            </a:pPr>
            <a:r>
              <a:rPr lang="en-US" sz="1200" dirty="0">
                <a:solidFill>
                  <a:prstClr val="black"/>
                </a:solidFill>
                <a:latin typeface="+mn-lt"/>
              </a:rPr>
              <a:t>Merge Objects by Class</a:t>
            </a:r>
            <a:endParaRPr kumimoji="0" lang="en-US" sz="1400" b="0" i="0" u="none" strike="noStrike" kern="1200" cap="none" spc="0" normalizeH="0" baseline="0" noProof="0" dirty="0">
              <a:ln>
                <a:noFill/>
              </a:ln>
              <a:solidFill>
                <a:prstClr val="black"/>
              </a:solidFill>
              <a:effectLst/>
              <a:uLnTx/>
              <a:uFillTx/>
              <a:latin typeface="+mn-lt"/>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3) </a:t>
            </a:r>
            <a:r>
              <a:rPr kumimoji="0" lang="en-US" sz="1200" b="1" i="0" u="none" strike="noStrike" kern="1200" cap="none" spc="0" normalizeH="0" baseline="0" noProof="0" dirty="0">
                <a:ln>
                  <a:noFill/>
                </a:ln>
                <a:solidFill>
                  <a:prstClr val="black"/>
                </a:solidFill>
                <a:effectLst/>
                <a:uLnTx/>
                <a:uFillTx/>
                <a:latin typeface="+mn-lt"/>
                <a:ea typeface="+mn-ea"/>
                <a:cs typeface="+mn-cs"/>
              </a:rPr>
              <a:t>Export Classified Polygons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mn-lt"/>
              </a:rPr>
              <a:t>Final Merged Objects Exported as Polygon Shapefile</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4) </a:t>
            </a:r>
            <a:r>
              <a:rPr kumimoji="0" lang="en-US" sz="1200" b="1" i="0" u="none" strike="noStrike" kern="1200" cap="none" spc="0" normalizeH="0" baseline="0" noProof="0" dirty="0">
                <a:ln>
                  <a:noFill/>
                </a:ln>
                <a:solidFill>
                  <a:prstClr val="black"/>
                </a:solidFill>
                <a:effectLst/>
                <a:uLnTx/>
                <a:uFillTx/>
                <a:latin typeface="+mn-lt"/>
                <a:ea typeface="+mn-ea"/>
                <a:cs typeface="+mn-cs"/>
              </a:rPr>
              <a:t>Classification Accuracy Assessment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200" dirty="0">
                <a:solidFill>
                  <a:prstClr val="black"/>
                </a:solidFill>
                <a:latin typeface="+mn-lt"/>
              </a:rPr>
              <a:t>300 Accuracy Test Points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200" dirty="0">
                <a:solidFill>
                  <a:prstClr val="black"/>
                </a:solidFill>
                <a:latin typeface="+mn-lt"/>
              </a:rPr>
              <a:t>Earth/Grass-100, Mangrove-100, Water-100 (Stratified, equal area)</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200" dirty="0">
                <a:solidFill>
                  <a:prstClr val="black"/>
                </a:solidFill>
                <a:latin typeface="+mn-lt"/>
              </a:rPr>
              <a:t>Randomly Distributed Test Points</a:t>
            </a:r>
            <a:endParaRPr kumimoji="0" lang="en-US" sz="1200" i="0" u="none" strike="noStrike" kern="1200" cap="none" spc="0" normalizeH="0" baseline="0" noProof="0" dirty="0">
              <a:ln>
                <a:noFill/>
              </a:ln>
              <a:solidFill>
                <a:prstClr val="black"/>
              </a:solidFill>
              <a:effectLst/>
              <a:uLnTx/>
              <a:uFillTx/>
              <a:latin typeface="+mn-lt"/>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C9CDAB4-9148-4130-AB9B-EB4D0A34ED70}" type="slidenum">
              <a:rPr lang="en-US" smtClean="0"/>
              <a:t>14</a:t>
            </a:fld>
            <a:endParaRPr lang="en-US"/>
          </a:p>
        </p:txBody>
      </p:sp>
    </p:spTree>
    <p:extLst>
      <p:ext uri="{BB962C8B-B14F-4D97-AF65-F5344CB8AC3E}">
        <p14:creationId xmlns:p14="http://schemas.microsoft.com/office/powerpoint/2010/main" val="17639069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Classification Accuracy Assessment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200" dirty="0">
                <a:solidFill>
                  <a:prstClr val="black"/>
                </a:solidFill>
                <a:latin typeface="+mn-lt"/>
              </a:rPr>
              <a:t>250 Accuracy Test Points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200" i="0" u="none" strike="noStrike" kern="1200" cap="none" spc="0" normalizeH="0" baseline="0" noProof="0" dirty="0">
                <a:ln>
                  <a:noFill/>
                </a:ln>
                <a:solidFill>
                  <a:prstClr val="black"/>
                </a:solidFill>
                <a:effectLst/>
                <a:uLnTx/>
                <a:uFillTx/>
                <a:latin typeface="+mn-lt"/>
                <a:ea typeface="+mn-ea"/>
                <a:cs typeface="+mn-cs"/>
              </a:rPr>
              <a:t>Stratified </a:t>
            </a:r>
            <a:r>
              <a:rPr lang="en-US" sz="1200" dirty="0">
                <a:solidFill>
                  <a:prstClr val="black"/>
                </a:solidFill>
                <a:latin typeface="+mn-lt"/>
              </a:rPr>
              <a:t>Distribution (Beach-30, Built-40, Earth/Grass-60, Mangrove-60, Water-60)</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200" dirty="0">
                <a:solidFill>
                  <a:prstClr val="black"/>
                </a:solidFill>
                <a:latin typeface="+mn-lt"/>
              </a:rPr>
              <a:t>Randomly Distributed Test Points</a:t>
            </a:r>
            <a:endParaRPr kumimoji="0" lang="en-US" sz="1200" i="0" u="none"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C9CDAB4-9148-4130-AB9B-EB4D0A34ED70}" type="slidenum">
              <a:rPr lang="en-US" smtClean="0"/>
              <a:t>15</a:t>
            </a:fld>
            <a:endParaRPr lang="en-US"/>
          </a:p>
        </p:txBody>
      </p:sp>
    </p:spTree>
    <p:extLst>
      <p:ext uri="{BB962C8B-B14F-4D97-AF65-F5344CB8AC3E}">
        <p14:creationId xmlns:p14="http://schemas.microsoft.com/office/powerpoint/2010/main" val="18212714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a:t>
            </a:r>
            <a:r>
              <a:rPr lang="en-US" sz="1400" b="1" dirty="0">
                <a:solidFill>
                  <a:prstClr val="black"/>
                </a:solidFill>
                <a:latin typeface="+mn-lt"/>
              </a:rPr>
              <a:t>Classify Ground Seed Points</a:t>
            </a:r>
            <a:r>
              <a:rPr kumimoji="0" lang="en-US" sz="1400" b="1" i="0" u="none" strike="noStrike" kern="1200" cap="none" spc="0" normalizeH="0" baseline="0" noProof="0" dirty="0">
                <a:ln>
                  <a:noFill/>
                </a:ln>
                <a:solidFill>
                  <a:prstClr val="black"/>
                </a:solidFill>
                <a:effectLst/>
                <a:uLnTx/>
                <a:uFillTx/>
                <a:latin typeface="+mn-lt"/>
                <a:ea typeface="+mn-ea"/>
                <a:cs typeface="+mn-cs"/>
              </a:rPr>
              <a:t>:</a:t>
            </a:r>
          </a:p>
          <a:p>
            <a:pPr marL="285750" marR="0" lvl="0" indent="-285750" defTabSz="914400" rtl="0" eaLnBrk="1" fontAlgn="auto" latinLnBrk="0" hangingPunct="1">
              <a:lnSpc>
                <a:spcPct val="100000"/>
              </a:lnSpc>
              <a:spcBef>
                <a:spcPts val="0"/>
              </a:spcBef>
              <a:spcAft>
                <a:spcPts val="0"/>
              </a:spcAft>
              <a:buClrTx/>
              <a:buSzTx/>
              <a:buFontTx/>
              <a:buChar char="-"/>
              <a:tabLst/>
              <a:defRPr/>
            </a:pPr>
            <a:r>
              <a:rPr lang="en-US" sz="1200" dirty="0">
                <a:solidFill>
                  <a:prstClr val="black"/>
                </a:solidFill>
                <a:latin typeface="+mn-lt"/>
              </a:rPr>
              <a:t>Classify by Statistics</a:t>
            </a:r>
          </a:p>
          <a:p>
            <a:pPr marL="285750" marR="0" lvl="0" indent="-285750"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5m, 10</a:t>
            </a:r>
            <a:r>
              <a:rPr lang="en-US" sz="1200" dirty="0">
                <a:solidFill>
                  <a:prstClr val="black"/>
                </a:solidFill>
                <a:latin typeface="+mn-lt"/>
              </a:rPr>
              <a:t>m, 20m Grid, Min Z Value</a:t>
            </a:r>
          </a:p>
          <a:p>
            <a:pPr marL="285750" marR="0" lvl="0" indent="-285750" defTabSz="914400" rtl="0" eaLnBrk="1" fontAlgn="auto" latinLnBrk="0" hangingPunct="1">
              <a:lnSpc>
                <a:spcPct val="100000"/>
              </a:lnSpc>
              <a:spcBef>
                <a:spcPts val="0"/>
              </a:spcBef>
              <a:spcAft>
                <a:spcPts val="0"/>
              </a:spcAft>
              <a:buClrTx/>
              <a:buSzTx/>
              <a:buFontTx/>
              <a:buChar char="-"/>
              <a:tabLst/>
              <a:defRPr/>
            </a:pPr>
            <a:r>
              <a:rPr lang="en-US" sz="1200" dirty="0">
                <a:solidFill>
                  <a:prstClr val="black"/>
                </a:solidFill>
                <a:latin typeface="+mn-lt"/>
              </a:rPr>
              <a:t>x5 iterations per grid, 6 min points per grid square</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lvl="0" algn="l">
              <a:defRPr/>
            </a:pPr>
            <a:r>
              <a:rPr kumimoji="0" lang="en-US" sz="1200" b="0" i="0" u="none" strike="noStrike" kern="1200" cap="none" spc="0" normalizeH="0" baseline="0" noProof="0" dirty="0">
                <a:ln>
                  <a:noFill/>
                </a:ln>
                <a:solidFill>
                  <a:prstClr val="black"/>
                </a:solidFill>
                <a:effectLst/>
                <a:uLnTx/>
                <a:uFillTx/>
                <a:latin typeface="+mn-lt"/>
                <a:ea typeface="+mn-ea"/>
                <a:cs typeface="+mn-cs"/>
              </a:rPr>
              <a:t>2) </a:t>
            </a:r>
            <a:r>
              <a:rPr lang="en-US" sz="1400" b="1" dirty="0">
                <a:solidFill>
                  <a:prstClr val="black"/>
                </a:solidFill>
              </a:rPr>
              <a:t>Classify By Feature:</a:t>
            </a:r>
          </a:p>
          <a:p>
            <a:pPr marL="285750" lvl="0" indent="-285750">
              <a:buFontTx/>
              <a:buChar char="-"/>
              <a:defRPr/>
            </a:pPr>
            <a:r>
              <a:rPr lang="en-US" sz="1200" dirty="0">
                <a:solidFill>
                  <a:prstClr val="black"/>
                </a:solidFill>
              </a:rPr>
              <a:t>Mangrove Polygon from eCognition Export</a:t>
            </a:r>
          </a:p>
          <a:p>
            <a:pPr marL="285750" lvl="0" indent="-285750">
              <a:buFontTx/>
              <a:buChar char="-"/>
              <a:defRPr/>
            </a:pPr>
            <a:r>
              <a:rPr lang="en-US" sz="1200" dirty="0">
                <a:solidFill>
                  <a:prstClr val="black"/>
                </a:solidFill>
              </a:rPr>
              <a:t>Classifies all Mangrove Points and Assigns them to Mangrove Class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Scale of 3, 5, 10 shapefiles for point classification</a:t>
            </a:r>
          </a:p>
          <a:p>
            <a:pPr marL="0" lvl="0" indent="0">
              <a:buFontTx/>
              <a:buNone/>
              <a:defRPr/>
            </a:pPr>
            <a:endParaRPr lang="en-US" sz="1200"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rPr>
              <a:t>3) </a:t>
            </a:r>
            <a:r>
              <a:rPr lang="en-US" sz="1400" b="1" dirty="0">
                <a:solidFill>
                  <a:prstClr val="black"/>
                </a:solidFill>
                <a:latin typeface="+mn-lt"/>
              </a:rPr>
              <a:t>Generate DSM</a:t>
            </a:r>
            <a:endParaRPr kumimoji="0" lang="en-US" sz="1400" b="1" i="0" u="none" strike="noStrike" kern="1200" cap="none" spc="0" normalizeH="0" baseline="0" noProof="0" dirty="0">
              <a:ln>
                <a:noFill/>
              </a:ln>
              <a:solidFill>
                <a:prstClr val="black"/>
              </a:solidFill>
              <a:effectLst/>
              <a:uLnTx/>
              <a:uFillTx/>
              <a:latin typeface="+mn-lt"/>
              <a:ea typeface="+mn-ea"/>
              <a:cs typeface="+mn-cs"/>
            </a:endParaRPr>
          </a:p>
          <a:p>
            <a:pPr marL="285750" marR="0" lvl="0" indent="-285750"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Class 2 (Ground) &amp; 3 (Mangroves) Points Only</a:t>
            </a:r>
          </a:p>
          <a:p>
            <a:pPr marL="285750" marR="0" lvl="0" indent="-285750" defTabSz="914400" rtl="0" eaLnBrk="1" fontAlgn="auto" latinLnBrk="0" hangingPunct="1">
              <a:lnSpc>
                <a:spcPct val="100000"/>
              </a:lnSpc>
              <a:spcBef>
                <a:spcPts val="0"/>
              </a:spcBef>
              <a:spcAft>
                <a:spcPts val="0"/>
              </a:spcAft>
              <a:buClrTx/>
              <a:buSzTx/>
              <a:buFontTx/>
              <a:buChar char="-"/>
              <a:tabLst/>
              <a:defRPr/>
            </a:pPr>
            <a:r>
              <a:rPr lang="en-US" sz="1200" dirty="0">
                <a:solidFill>
                  <a:prstClr val="black"/>
                </a:solidFill>
                <a:latin typeface="+mn-lt"/>
              </a:rPr>
              <a:t>Inverse Distance Weighted, 1m*</a:t>
            </a:r>
          </a:p>
          <a:p>
            <a:pPr marL="0" lvl="0" indent="0">
              <a:buFontTx/>
              <a:buNone/>
              <a:defRPr/>
            </a:pPr>
            <a:endParaRPr lang="en-US" sz="1200"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4) </a:t>
            </a:r>
            <a:r>
              <a:rPr lang="en-US" sz="1400" b="1" dirty="0">
                <a:solidFill>
                  <a:prstClr val="black"/>
                </a:solidFill>
                <a:latin typeface="+mn-lt"/>
              </a:rPr>
              <a:t>Generate DEM</a:t>
            </a:r>
          </a:p>
          <a:p>
            <a:pPr marL="285750" marR="0" lvl="0" indent="-285750" defTabSz="914400" rtl="0" eaLnBrk="1" fontAlgn="auto" latinLnBrk="0" hangingPunct="1">
              <a:lnSpc>
                <a:spcPct val="100000"/>
              </a:lnSpc>
              <a:spcBef>
                <a:spcPts val="0"/>
              </a:spcBef>
              <a:spcAft>
                <a:spcPts val="0"/>
              </a:spcAft>
              <a:buClrTx/>
              <a:buSzTx/>
              <a:buFontTx/>
              <a:buChar char="-"/>
              <a:tabLst/>
              <a:defRPr/>
            </a:pPr>
            <a:r>
              <a:rPr kumimoji="0" lang="en-US" sz="1200" b="0" i="0" strike="noStrike" kern="1200" cap="none" spc="0" normalizeH="0" baseline="0" noProof="0" dirty="0">
                <a:ln>
                  <a:noFill/>
                </a:ln>
                <a:solidFill>
                  <a:prstClr val="black"/>
                </a:solidFill>
                <a:effectLst/>
                <a:uLnTx/>
                <a:uFillTx/>
                <a:latin typeface="+mn-lt"/>
                <a:ea typeface="+mn-ea"/>
                <a:cs typeface="+mn-cs"/>
              </a:rPr>
              <a:t>Class 2 (Ground) </a:t>
            </a:r>
            <a:r>
              <a:rPr lang="en-US" sz="1200" dirty="0">
                <a:solidFill>
                  <a:prstClr val="black"/>
                </a:solidFill>
                <a:latin typeface="+mn-lt"/>
              </a:rPr>
              <a:t>Only</a:t>
            </a:r>
          </a:p>
          <a:p>
            <a:pPr marL="285750" marR="0" lvl="0" indent="-285750" defTabSz="914400" rtl="0" eaLnBrk="1" fontAlgn="auto" latinLnBrk="0" hangingPunct="1">
              <a:lnSpc>
                <a:spcPct val="100000"/>
              </a:lnSpc>
              <a:spcBef>
                <a:spcPts val="0"/>
              </a:spcBef>
              <a:spcAft>
                <a:spcPts val="0"/>
              </a:spcAft>
              <a:buClrTx/>
              <a:buSzTx/>
              <a:buFontTx/>
              <a:buChar char="-"/>
              <a:tabLst/>
              <a:defRPr/>
            </a:pPr>
            <a:r>
              <a:rPr kumimoji="0" lang="en-US" sz="1200" b="0" i="0" strike="noStrike" kern="1200" cap="none" spc="0" normalizeH="0" baseline="0" noProof="0" dirty="0">
                <a:ln>
                  <a:noFill/>
                </a:ln>
                <a:solidFill>
                  <a:prstClr val="black"/>
                </a:solidFill>
                <a:effectLst/>
                <a:uLnTx/>
                <a:uFillTx/>
                <a:latin typeface="+mn-lt"/>
                <a:ea typeface="+mn-ea"/>
                <a:cs typeface="+mn-cs"/>
              </a:rPr>
              <a:t>Inverse Distance Weighted, 1m*</a:t>
            </a:r>
            <a:endParaRPr kumimoji="0" lang="en-US" sz="1400" b="0" i="0" strike="noStrike" kern="1200" cap="none" spc="0" normalizeH="0" baseline="0" noProof="0" dirty="0">
              <a:ln>
                <a:noFill/>
              </a:ln>
              <a:solidFill>
                <a:prstClr val="black"/>
              </a:solidFill>
              <a:effectLst/>
              <a:uLnTx/>
              <a:uFillTx/>
              <a:latin typeface="+mn-lt"/>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5) </a:t>
            </a:r>
            <a:r>
              <a:rPr kumimoji="0" lang="en-US" sz="1400" b="1" i="0" u="none" strike="noStrike" kern="1200" cap="none" spc="0" normalizeH="0" baseline="0" noProof="0" dirty="0">
                <a:ln>
                  <a:noFill/>
                </a:ln>
                <a:solidFill>
                  <a:prstClr val="black"/>
                </a:solidFill>
                <a:effectLst/>
                <a:uLnTx/>
                <a:uFillTx/>
                <a:latin typeface="+mn-lt"/>
                <a:ea typeface="+mn-ea"/>
                <a:cs typeface="+mn-cs"/>
              </a:rPr>
              <a:t>Export Elevation Models:</a:t>
            </a:r>
          </a:p>
          <a:p>
            <a:pPr marL="285750" marR="0" lvl="0" indent="-285750" defTabSz="914400" rtl="0" eaLnBrk="1" fontAlgn="auto" latinLnBrk="0" hangingPunct="1">
              <a:lnSpc>
                <a:spcPct val="100000"/>
              </a:lnSpc>
              <a:spcBef>
                <a:spcPts val="0"/>
              </a:spcBef>
              <a:spcAft>
                <a:spcPts val="0"/>
              </a:spcAft>
              <a:buClrTx/>
              <a:buSzTx/>
              <a:buFontTx/>
              <a:buChar char="-"/>
              <a:tabLst/>
              <a:defRPr/>
            </a:pPr>
            <a:r>
              <a:rPr lang="en-US" sz="1200" dirty="0">
                <a:solidFill>
                  <a:prstClr val="black"/>
                </a:solidFill>
                <a:latin typeface="+mn-lt"/>
              </a:rPr>
              <a:t>Export DEM &amp; DSM in .img format</a:t>
            </a:r>
          </a:p>
          <a:p>
            <a:pPr marL="285750" marR="0" lvl="0" indent="-285750" defTabSz="914400" rtl="0" eaLnBrk="1" fontAlgn="auto" latinLnBrk="0" hangingPunct="1">
              <a:lnSpc>
                <a:spcPct val="100000"/>
              </a:lnSpc>
              <a:spcBef>
                <a:spcPts val="0"/>
              </a:spcBef>
              <a:spcAft>
                <a:spcPts val="0"/>
              </a:spcAft>
              <a:buClrTx/>
              <a:buSzTx/>
              <a:buFontTx/>
              <a:buChar char="-"/>
              <a:tabLst/>
              <a:defRPr/>
            </a:pPr>
            <a:endParaRPr lang="en-US" sz="1200" dirty="0">
              <a:solidFill>
                <a:prstClr val="black"/>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mn-lt"/>
              </a:rPr>
              <a:t>6) </a:t>
            </a:r>
            <a:r>
              <a:rPr lang="en-US" sz="1400" b="1" dirty="0">
                <a:solidFill>
                  <a:prstClr val="black"/>
                </a:solidFill>
                <a:latin typeface="+mn-lt"/>
              </a:rPr>
              <a:t>Generate Canopy Height Model</a:t>
            </a:r>
            <a:endParaRPr kumimoji="0" lang="en-US" sz="1400" b="1" i="0" u="none" strike="noStrike" kern="1200" cap="none" spc="0" normalizeH="0" baseline="0" noProof="0" dirty="0">
              <a:ln>
                <a:noFill/>
              </a:ln>
              <a:solidFill>
                <a:prstClr val="black"/>
              </a:solidFill>
              <a:effectLst/>
              <a:uLnTx/>
              <a:uFillTx/>
              <a:latin typeface="+mn-lt"/>
              <a:ea typeface="+mn-ea"/>
              <a:cs typeface="+mn-cs"/>
            </a:endParaRPr>
          </a:p>
          <a:p>
            <a:pPr marL="285750" marR="0" lvl="0" indent="-285750" defTabSz="914400" rtl="0" eaLnBrk="1" fontAlgn="auto" latinLnBrk="0" hangingPunct="1">
              <a:lnSpc>
                <a:spcPct val="100000"/>
              </a:lnSpc>
              <a:spcBef>
                <a:spcPts val="0"/>
              </a:spcBef>
              <a:spcAft>
                <a:spcPts val="0"/>
              </a:spcAft>
              <a:buClrTx/>
              <a:buSzTx/>
              <a:buFontTx/>
              <a:buChar char="-"/>
              <a:tabLst/>
              <a:defRPr/>
            </a:pPr>
            <a:r>
              <a:rPr kumimoji="0" lang="en-US" sz="1200" i="0" u="none" strike="noStrike" kern="1200" cap="none" spc="0" normalizeH="0" baseline="0" noProof="0" dirty="0">
                <a:ln>
                  <a:noFill/>
                </a:ln>
                <a:solidFill>
                  <a:prstClr val="black"/>
                </a:solidFill>
                <a:effectLst/>
                <a:uLnTx/>
                <a:uFillTx/>
                <a:latin typeface="+mn-lt"/>
                <a:ea typeface="+mn-ea"/>
                <a:cs typeface="+mn-cs"/>
              </a:rPr>
              <a:t>Subtract the DEM from the DSM to Generate the Canopy Height Model</a:t>
            </a:r>
          </a:p>
          <a:p>
            <a:pPr marL="285750" marR="0" lvl="0" indent="-285750" defTabSz="914400" rtl="0" eaLnBrk="1" fontAlgn="auto" latinLnBrk="0" hangingPunct="1">
              <a:lnSpc>
                <a:spcPct val="100000"/>
              </a:lnSpc>
              <a:spcBef>
                <a:spcPts val="0"/>
              </a:spcBef>
              <a:spcAft>
                <a:spcPts val="0"/>
              </a:spcAft>
              <a:buClrTx/>
              <a:buSzTx/>
              <a:buFontTx/>
              <a:buChar char="-"/>
              <a:tabLst/>
              <a:defRPr/>
            </a:pPr>
            <a:r>
              <a:rPr lang="en-US" sz="1200" dirty="0">
                <a:solidFill>
                  <a:prstClr val="black"/>
                </a:solidFill>
                <a:latin typeface="+mn-lt"/>
              </a:rPr>
              <a:t>Calculate Areal Extent &amp; Above-Ground Biomass Volume</a:t>
            </a:r>
            <a:endParaRPr kumimoji="0" lang="en-US" sz="1200" i="0" u="none" strike="noStrike" kern="1200" cap="none" spc="0" normalizeH="0" baseline="0" noProof="0" dirty="0">
              <a:ln>
                <a:noFill/>
              </a:ln>
              <a:solidFill>
                <a:prstClr val="black"/>
              </a:solidFill>
              <a:effectLst/>
              <a:uLnTx/>
              <a:uFillTx/>
              <a:latin typeface="+mn-lt"/>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US" sz="1200" dirty="0">
              <a:solidFill>
                <a:prstClr val="black"/>
              </a:solidFill>
              <a:latin typeface="+mn-lt"/>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C9CDAB4-9148-4130-AB9B-EB4D0A34ED70}" type="slidenum">
              <a:rPr lang="en-US" smtClean="0"/>
              <a:t>16</a:t>
            </a:fld>
            <a:endParaRPr lang="en-US"/>
          </a:p>
        </p:txBody>
      </p:sp>
    </p:spTree>
    <p:extLst>
      <p:ext uri="{BB962C8B-B14F-4D97-AF65-F5344CB8AC3E}">
        <p14:creationId xmlns:p14="http://schemas.microsoft.com/office/powerpoint/2010/main" val="32316943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Differencing operations between the surface volume of one CHM and another can be used to determine the influence of ground filtering and scale on CHM generation </a:t>
            </a:r>
          </a:p>
          <a:p>
            <a:endParaRPr lang="en-US" dirty="0"/>
          </a:p>
          <a:p>
            <a:r>
              <a:rPr lang="en-US" dirty="0"/>
              <a:t>By quantifying the degree of departure from the most accurate CHM model, the other 8 CHMs can be used to determine which aspect of scale—whether in the OBIA process or the ground filtering process—plays the biggest role in determining the model accuracy.  </a:t>
            </a:r>
          </a:p>
        </p:txBody>
      </p:sp>
      <p:sp>
        <p:nvSpPr>
          <p:cNvPr id="4" name="Slide Number Placeholder 3"/>
          <p:cNvSpPr>
            <a:spLocks noGrp="1"/>
          </p:cNvSpPr>
          <p:nvPr>
            <p:ph type="sldNum" sz="quarter" idx="5"/>
          </p:nvPr>
        </p:nvSpPr>
        <p:spPr/>
        <p:txBody>
          <a:bodyPr/>
          <a:lstStyle/>
          <a:p>
            <a:fld id="{CC9CDAB4-9148-4130-AB9B-EB4D0A34ED70}" type="slidenum">
              <a:rPr lang="en-US" smtClean="0"/>
              <a:t>17</a:t>
            </a:fld>
            <a:endParaRPr lang="en-US"/>
          </a:p>
        </p:txBody>
      </p:sp>
    </p:spTree>
    <p:extLst>
      <p:ext uri="{BB962C8B-B14F-4D97-AF65-F5344CB8AC3E}">
        <p14:creationId xmlns:p14="http://schemas.microsoft.com/office/powerpoint/2010/main" val="26904910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BLUF: There is substantially more degradation in accuracy via opening the ground filtering window than increasing the scale of objects. </a:t>
            </a:r>
          </a:p>
        </p:txBody>
      </p:sp>
      <p:sp>
        <p:nvSpPr>
          <p:cNvPr id="4" name="Slide Number Placeholder 3"/>
          <p:cNvSpPr>
            <a:spLocks noGrp="1"/>
          </p:cNvSpPr>
          <p:nvPr>
            <p:ph type="sldNum" sz="quarter" idx="5"/>
          </p:nvPr>
        </p:nvSpPr>
        <p:spPr/>
        <p:txBody>
          <a:bodyPr/>
          <a:lstStyle/>
          <a:p>
            <a:fld id="{CC9CDAB4-9148-4130-AB9B-EB4D0A34ED70}" type="slidenum">
              <a:rPr lang="en-US" smtClean="0"/>
              <a:t>18</a:t>
            </a:fld>
            <a:endParaRPr lang="en-US"/>
          </a:p>
        </p:txBody>
      </p:sp>
    </p:spTree>
    <p:extLst>
      <p:ext uri="{BB962C8B-B14F-4D97-AF65-F5344CB8AC3E}">
        <p14:creationId xmlns:p14="http://schemas.microsoft.com/office/powerpoint/2010/main" val="745756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BLUF: Highlight what each quad represents and then keep it moving. Remember that ground filtering scale affects accuracy more than object scale. </a:t>
            </a:r>
          </a:p>
        </p:txBody>
      </p:sp>
      <p:sp>
        <p:nvSpPr>
          <p:cNvPr id="4" name="Slide Number Placeholder 3"/>
          <p:cNvSpPr>
            <a:spLocks noGrp="1"/>
          </p:cNvSpPr>
          <p:nvPr>
            <p:ph type="sldNum" sz="quarter" idx="5"/>
          </p:nvPr>
        </p:nvSpPr>
        <p:spPr/>
        <p:txBody>
          <a:bodyPr/>
          <a:lstStyle/>
          <a:p>
            <a:fld id="{CC9CDAB4-9148-4130-AB9B-EB4D0A34ED70}" type="slidenum">
              <a:rPr lang="en-US" smtClean="0"/>
              <a:t>19</a:t>
            </a:fld>
            <a:endParaRPr lang="en-US"/>
          </a:p>
        </p:txBody>
      </p:sp>
    </p:spTree>
    <p:extLst>
      <p:ext uri="{BB962C8B-B14F-4D97-AF65-F5344CB8AC3E}">
        <p14:creationId xmlns:p14="http://schemas.microsoft.com/office/powerpoint/2010/main" val="125727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Possible Questions: </a:t>
            </a:r>
          </a:p>
        </p:txBody>
      </p:sp>
      <p:sp>
        <p:nvSpPr>
          <p:cNvPr id="4" name="Slide Number Placeholder 3"/>
          <p:cNvSpPr>
            <a:spLocks noGrp="1"/>
          </p:cNvSpPr>
          <p:nvPr>
            <p:ph type="sldNum" sz="quarter" idx="5"/>
          </p:nvPr>
        </p:nvSpPr>
        <p:spPr/>
        <p:txBody>
          <a:bodyPr/>
          <a:lstStyle/>
          <a:p>
            <a:fld id="{CC9CDAB4-9148-4130-AB9B-EB4D0A34ED70}" type="slidenum">
              <a:rPr lang="en-US" smtClean="0"/>
              <a:t>28</a:t>
            </a:fld>
            <a:endParaRPr lang="en-US"/>
          </a:p>
        </p:txBody>
      </p:sp>
    </p:spTree>
    <p:extLst>
      <p:ext uri="{BB962C8B-B14F-4D97-AF65-F5344CB8AC3E}">
        <p14:creationId xmlns:p14="http://schemas.microsoft.com/office/powerpoint/2010/main" val="1647049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Mangroves:</a:t>
            </a:r>
          </a:p>
          <a:p>
            <a:pPr marL="171450" indent="-171450">
              <a:buFontTx/>
              <a:buChar char="-"/>
            </a:pPr>
            <a:r>
              <a:rPr lang="en-US" dirty="0"/>
              <a:t>Sustain local ecology by providing a nursery for offspring relatively safe from predation.</a:t>
            </a:r>
          </a:p>
          <a:p>
            <a:pPr marL="171450" indent="-171450">
              <a:buFontTx/>
              <a:buChar char="-"/>
            </a:pPr>
            <a:r>
              <a:rPr lang="en-US" dirty="0"/>
              <a:t>Sequester close to 5 times the amount of carbon emissions sequestered by mature tropical forests. </a:t>
            </a:r>
          </a:p>
          <a:p>
            <a:pPr marL="171450" indent="-171450">
              <a:buFontTx/>
              <a:buChar char="-"/>
            </a:pPr>
            <a:r>
              <a:rPr lang="en-US" dirty="0"/>
              <a:t>Play an important role in preventing coastal sediment erosion.</a:t>
            </a:r>
          </a:p>
          <a:p>
            <a:pPr marL="171450" indent="-171450">
              <a:buFontTx/>
              <a:buChar char="-"/>
            </a:pPr>
            <a:r>
              <a:rPr lang="en-US" dirty="0"/>
              <a:t>Store nutrients and act as a “biological filter” for harmful compounds present in estuaries. </a:t>
            </a:r>
          </a:p>
          <a:p>
            <a:pPr marL="171450" indent="-171450">
              <a:buFontTx/>
              <a:buChar char="-"/>
            </a:pPr>
            <a:r>
              <a:rPr lang="en-US" dirty="0"/>
              <a:t>Can diminish the strength of wave action and prevent storm surge along coastlines. </a:t>
            </a:r>
          </a:p>
          <a:p>
            <a:pPr marL="0" indent="0">
              <a:buFontTx/>
              <a:buNone/>
            </a:pPr>
            <a:endParaRPr lang="en-US" dirty="0"/>
          </a:p>
          <a:p>
            <a:pPr marL="0" indent="0">
              <a:buFontTx/>
              <a:buNone/>
            </a:pPr>
            <a:r>
              <a:rPr lang="en-US" dirty="0"/>
              <a:t>And:</a:t>
            </a:r>
          </a:p>
          <a:p>
            <a:pPr marL="171450" indent="-171450">
              <a:buFontTx/>
              <a:buChar char="-"/>
            </a:pPr>
            <a:r>
              <a:rPr lang="en-US" dirty="0"/>
              <a:t>Very few studies on quantifying vertical Mangrove biomass metrics with remotely sensed data.</a:t>
            </a:r>
          </a:p>
          <a:p>
            <a:pPr marL="171450" indent="-171450">
              <a:buFontTx/>
              <a:buChar char="-"/>
            </a:pPr>
            <a:r>
              <a:rPr lang="en-US" dirty="0"/>
              <a:t>Even fewer studies on the use of lidar to aid in the classification and assessment of Mangrove forests.</a:t>
            </a:r>
          </a:p>
          <a:p>
            <a:pPr marL="171450" indent="-171450">
              <a:buFontTx/>
              <a:buChar char="-"/>
            </a:pPr>
            <a:r>
              <a:rPr lang="en-US" dirty="0"/>
              <a:t>Lidar has the potential to accurately measure Mangrove canopies and heights over very large areas over a relatively short time period.</a:t>
            </a:r>
          </a:p>
          <a:p>
            <a:pPr marL="171450" indent="-171450">
              <a:buFontTx/>
              <a:buChar char="-"/>
            </a:pPr>
            <a:endParaRPr lang="en-US" dirty="0"/>
          </a:p>
          <a:p>
            <a:pPr marL="0" indent="0">
              <a:buFontTx/>
              <a:buNone/>
            </a:pPr>
            <a:r>
              <a:rPr lang="en-US" dirty="0"/>
              <a:t>BLUF: ALTHOUGH MANGROVES MAKE UP A VERY SMALL NICHE ECOSYSTEM THEY SEQUESTER MORE CARBON TON FOR TON THAN ANY OTHER MATURE FOREST TYPES DUE TO UNIQUE DYNAMICS SPECIFIC TO THEIR ENVIRONMENT</a:t>
            </a:r>
          </a:p>
          <a:p>
            <a:pPr marL="171450" indent="-171450">
              <a:buFontTx/>
              <a:buChar char="-"/>
            </a:pPr>
            <a:endParaRPr lang="en-US" dirty="0"/>
          </a:p>
          <a:p>
            <a:endParaRPr lang="en-US" dirty="0"/>
          </a:p>
        </p:txBody>
      </p:sp>
      <p:sp>
        <p:nvSpPr>
          <p:cNvPr id="4" name="Slide Number Placeholder 3"/>
          <p:cNvSpPr>
            <a:spLocks noGrp="1"/>
          </p:cNvSpPr>
          <p:nvPr>
            <p:ph type="sldNum" sz="quarter" idx="5"/>
          </p:nvPr>
        </p:nvSpPr>
        <p:spPr/>
        <p:txBody>
          <a:bodyPr/>
          <a:lstStyle/>
          <a:p>
            <a:fld id="{CC9CDAB4-9148-4130-AB9B-EB4D0A34ED70}" type="slidenum">
              <a:rPr lang="en-US" smtClean="0"/>
              <a:t>3</a:t>
            </a:fld>
            <a:endParaRPr lang="en-US"/>
          </a:p>
        </p:txBody>
      </p:sp>
    </p:spTree>
    <p:extLst>
      <p:ext uri="{BB962C8B-B14F-4D97-AF65-F5344CB8AC3E}">
        <p14:creationId xmlns:p14="http://schemas.microsoft.com/office/powerpoint/2010/main" val="1204609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BLUF: Discuss species distribution and environmental constraints that select for black mangroves in Louisiana. </a:t>
            </a:r>
          </a:p>
        </p:txBody>
      </p:sp>
      <p:sp>
        <p:nvSpPr>
          <p:cNvPr id="4" name="Slide Number Placeholder 3"/>
          <p:cNvSpPr>
            <a:spLocks noGrp="1"/>
          </p:cNvSpPr>
          <p:nvPr>
            <p:ph type="sldNum" sz="quarter" idx="5"/>
          </p:nvPr>
        </p:nvSpPr>
        <p:spPr/>
        <p:txBody>
          <a:bodyPr/>
          <a:lstStyle/>
          <a:p>
            <a:fld id="{CC9CDAB4-9148-4130-AB9B-EB4D0A34ED70}" type="slidenum">
              <a:rPr lang="en-US" smtClean="0"/>
              <a:t>4</a:t>
            </a:fld>
            <a:endParaRPr lang="en-US"/>
          </a:p>
        </p:txBody>
      </p:sp>
    </p:spTree>
    <p:extLst>
      <p:ext uri="{BB962C8B-B14F-4D97-AF65-F5344CB8AC3E}">
        <p14:creationId xmlns:p14="http://schemas.microsoft.com/office/powerpoint/2010/main" val="1061270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Large-Scale Allometric data collection is the issue ----- this research will build upon existing research (DEFINE ALLOMETRIC)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***Combined approaches from prior research combining OBIA classification and allometric field data collection</a:t>
            </a:r>
          </a:p>
          <a:p>
            <a:endParaRPr lang="en-US" sz="1200" dirty="0"/>
          </a:p>
          <a:p>
            <a:r>
              <a:rPr lang="en-US" sz="1200" dirty="0"/>
              <a:t>The problem is that individual mangrove plots may not be representative of the surrounding areas where the allometric properties of mangroves may change. </a:t>
            </a:r>
          </a:p>
          <a:p>
            <a:endParaRPr lang="en-US" sz="1200" dirty="0"/>
          </a:p>
          <a:p>
            <a:r>
              <a:rPr lang="en-US" sz="1200" dirty="0"/>
              <a:t>Remote sensing and GIS have the potential to automate the monitoring of mangroves. Object-Based Image Analysis (OBIA) of airborne and satellite imagery has been used to delineate individual mangrove plots within images of large coastal mangrove stands, but the extent of individual mangrove plots tell us little about the 3-dimensional structure of the plants for </a:t>
            </a:r>
            <a:r>
              <a:rPr lang="en-US" sz="1200" dirty="0" err="1"/>
              <a:t>allometrics</a:t>
            </a:r>
            <a:r>
              <a:rPr lang="en-US" sz="1200" dirty="0"/>
              <a:t>. </a:t>
            </a:r>
          </a:p>
          <a:p>
            <a:endParaRPr lang="en-US" sz="1200" dirty="0"/>
          </a:p>
          <a:p>
            <a:r>
              <a:rPr lang="en-US" sz="1200" dirty="0"/>
              <a:t>BLUF: GIS &amp; REMOTE SENSING CAN BE USED TO GREATLY ENHANCE THE ACCURACY OF DATA COLLECTION AND FIELD INTERPOLATION FOR MAKING LARGE-SCALE WETLAND ASSESSMENTS.  </a:t>
            </a:r>
          </a:p>
          <a:p>
            <a:endParaRPr lang="en-US" sz="1200" dirty="0"/>
          </a:p>
          <a:p>
            <a:r>
              <a:rPr lang="en-US" sz="1200" dirty="0"/>
              <a:t>Refs:</a:t>
            </a:r>
          </a:p>
          <a:p>
            <a:endParaRPr lang="en-US" sz="1200" dirty="0"/>
          </a:p>
          <a:p>
            <a:r>
              <a:rPr lang="en-US" sz="1200" dirty="0" err="1"/>
              <a:t>Heenkenda</a:t>
            </a:r>
            <a:r>
              <a:rPr lang="en-US" sz="1200" dirty="0"/>
              <a:t>, </a:t>
            </a:r>
            <a:r>
              <a:rPr lang="en-US" sz="1200" dirty="0" err="1"/>
              <a:t>Muditha</a:t>
            </a:r>
            <a:r>
              <a:rPr lang="en-US" sz="1200" dirty="0"/>
              <a:t> K., Karen E. Joyce, and Stefan W. Maier. "Mangrove tree crown delineation from high-resolution imagery." Photogrammetric Engineering &amp; Remote Sensing 81.6 (2015): 471-479.</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Kauffman, J. Boone, and Daniel C. Donato. Protocols for the measurement, monitoring and reporting of structure, biomass, and carbon stocks in mangrove forests. Bogor, Indonesia: CIFOR, 2012.</a:t>
            </a:r>
          </a:p>
          <a:p>
            <a:endParaRPr lang="en-US" sz="1200" dirty="0"/>
          </a:p>
          <a:p>
            <a:endParaRPr lang="en-US" dirty="0"/>
          </a:p>
        </p:txBody>
      </p:sp>
      <p:sp>
        <p:nvSpPr>
          <p:cNvPr id="4" name="Slide Number Placeholder 3"/>
          <p:cNvSpPr>
            <a:spLocks noGrp="1"/>
          </p:cNvSpPr>
          <p:nvPr>
            <p:ph type="sldNum" sz="quarter" idx="5"/>
          </p:nvPr>
        </p:nvSpPr>
        <p:spPr/>
        <p:txBody>
          <a:bodyPr/>
          <a:lstStyle/>
          <a:p>
            <a:fld id="{CC9CDAB4-9148-4130-AB9B-EB4D0A34ED70}" type="slidenum">
              <a:rPr lang="en-US" smtClean="0"/>
              <a:t>5</a:t>
            </a:fld>
            <a:endParaRPr lang="en-US"/>
          </a:p>
        </p:txBody>
      </p:sp>
    </p:spTree>
    <p:extLst>
      <p:ext uri="{BB962C8B-B14F-4D97-AF65-F5344CB8AC3E}">
        <p14:creationId xmlns:p14="http://schemas.microsoft.com/office/powerpoint/2010/main" val="2690010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Training the computer to do what the human eye can do using the 9 elements and classification rulesets based on feature thresholds </a:t>
            </a:r>
          </a:p>
          <a:p>
            <a:endParaRPr lang="en-US" dirty="0"/>
          </a:p>
          <a:p>
            <a:r>
              <a:rPr lang="en-US" dirty="0"/>
              <a:t>9 Elements of Image Interpretation:</a:t>
            </a:r>
          </a:p>
          <a:p>
            <a:pPr marL="171450" indent="-171450">
              <a:buFontTx/>
              <a:buChar char="-"/>
            </a:pPr>
            <a:r>
              <a:rPr lang="en-US" dirty="0"/>
              <a:t>Tone (Radiometric)</a:t>
            </a:r>
          </a:p>
          <a:p>
            <a:pPr marL="171450" indent="-171450">
              <a:buFontTx/>
              <a:buChar char="-"/>
            </a:pPr>
            <a:r>
              <a:rPr lang="en-US" dirty="0"/>
              <a:t>Texture (Rough/Smooth)</a:t>
            </a:r>
          </a:p>
          <a:p>
            <a:pPr marL="171450" indent="-171450">
              <a:buFontTx/>
              <a:buChar char="-"/>
            </a:pPr>
            <a:r>
              <a:rPr lang="en-US" dirty="0"/>
              <a:t>Shadow </a:t>
            </a:r>
          </a:p>
          <a:p>
            <a:pPr marL="171450" indent="-171450">
              <a:buFontTx/>
              <a:buChar char="-"/>
            </a:pPr>
            <a:r>
              <a:rPr lang="en-US" dirty="0"/>
              <a:t>Pattern (Recurring Forms)</a:t>
            </a:r>
          </a:p>
          <a:p>
            <a:pPr marL="171450" indent="-171450">
              <a:buFontTx/>
              <a:buChar char="-"/>
            </a:pPr>
            <a:r>
              <a:rPr lang="en-US" dirty="0"/>
              <a:t>Association (Occurrence)</a:t>
            </a:r>
          </a:p>
          <a:p>
            <a:pPr marL="171450" indent="-171450">
              <a:buFontTx/>
              <a:buChar char="-"/>
            </a:pPr>
            <a:r>
              <a:rPr lang="en-US" dirty="0"/>
              <a:t>Shape (</a:t>
            </a:r>
            <a:r>
              <a:rPr lang="en-US" dirty="0" err="1"/>
              <a:t>Allometrics</a:t>
            </a:r>
            <a:r>
              <a:rPr lang="en-US" dirty="0"/>
              <a:t>)</a:t>
            </a:r>
          </a:p>
          <a:p>
            <a:pPr marL="171450" indent="-171450">
              <a:buFontTx/>
              <a:buChar char="-"/>
            </a:pPr>
            <a:r>
              <a:rPr lang="en-US" dirty="0"/>
              <a:t>Size (Relative Scale)</a:t>
            </a:r>
          </a:p>
          <a:p>
            <a:pPr marL="171450" indent="-171450">
              <a:buFontTx/>
              <a:buChar char="-"/>
            </a:pPr>
            <a:r>
              <a:rPr lang="en-US" dirty="0"/>
              <a:t>Site (Topographical Position)</a:t>
            </a:r>
          </a:p>
          <a:p>
            <a:pPr marL="171450" indent="-171450">
              <a:buFontTx/>
              <a:buChar char="-"/>
            </a:pPr>
            <a:endParaRPr lang="en-US" dirty="0"/>
          </a:p>
          <a:p>
            <a:pPr marL="0" indent="0">
              <a:buFontTx/>
              <a:buNone/>
            </a:pPr>
            <a:r>
              <a:rPr lang="en-US" dirty="0"/>
              <a:t>The classification ruleset in eCognition automates detection, delineation, and extraction of object-level data related to features of interest on the ground using Object-Based Imagery Analysis methods (OBIA).</a:t>
            </a:r>
          </a:p>
        </p:txBody>
      </p:sp>
      <p:sp>
        <p:nvSpPr>
          <p:cNvPr id="4" name="Slide Number Placeholder 3"/>
          <p:cNvSpPr>
            <a:spLocks noGrp="1"/>
          </p:cNvSpPr>
          <p:nvPr>
            <p:ph type="sldNum" sz="quarter" idx="5"/>
          </p:nvPr>
        </p:nvSpPr>
        <p:spPr/>
        <p:txBody>
          <a:bodyPr/>
          <a:lstStyle/>
          <a:p>
            <a:fld id="{CC9CDAB4-9148-4130-AB9B-EB4D0A34ED70}" type="slidenum">
              <a:rPr lang="en-US" smtClean="0"/>
              <a:t>6</a:t>
            </a:fld>
            <a:endParaRPr lang="en-US"/>
          </a:p>
        </p:txBody>
      </p:sp>
    </p:spTree>
    <p:extLst>
      <p:ext uri="{BB962C8B-B14F-4D97-AF65-F5344CB8AC3E}">
        <p14:creationId xmlns:p14="http://schemas.microsoft.com/office/powerpoint/2010/main" val="4015288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Canopy Height Model (CHM) can be thought of as a 3-dimensional representation of the canopy of vegetated ground features that can be expressed as an irregular line network, a classified raster, or point cloud.  </a:t>
            </a:r>
          </a:p>
          <a:p>
            <a:endParaRPr lang="en-US" dirty="0"/>
          </a:p>
          <a:p>
            <a:r>
              <a:rPr lang="en-US" dirty="0"/>
              <a:t>The extraction process begins with the collection of the lidar data over the vegetated area. This data is then processed and classified to separate ground points from canopy points. The classified point cloud is then used to generate a digital representation of a combination of the surface features and the ground called a Digital Surface Model (DSM). It is also used to generate a digital representation of the bare earth surface called a Digital Terrain Model (DTM). Once these two rasters are produced, the DEM can be subtracted from the DSM in a geoprocessing environment to extract the Canopy Height Model (CHM). The final CHM product represents a volumetric field that can clue researchers in on where to take allometric measurements in the field and to determine the extent of representation that would be agreeable in the data. </a:t>
            </a:r>
          </a:p>
          <a:p>
            <a:endParaRPr lang="en-US" dirty="0"/>
          </a:p>
          <a:p>
            <a:r>
              <a:rPr lang="en-US" dirty="0"/>
              <a:t>BLUF: BY COLLECTING AND PROCESSING AIRBORNE LASER ALTIMETRY DATA OVER VEGETATED AREAS, RESEARCHERS CAN GENERATE REPRESENTATIVE MODELS OF THE CANOPY STRUCTURE THAT CAN BE USED TO RELATE FOREST HEALTH TO CARBON STOCK MONITORING. WHILE EXISTING RESEARCH DOCUMENTS CANOPY EXTRACTION WORKFLOWS FOR TRADITIONAL TEMPERATE/TROPICAL FORESTS, AND EVEN MATURE MANGROVES TO A CERTAIN DEGREE, NONE ARE WELL-DOCUMENTED FOR SHRUB MANGROVES ON THE FRINGES OF BORDERING CLIMATE ZONES SUCH AS THOSE PRESENT ALONG THE NORTHERN GULF COAST.   </a:t>
            </a:r>
          </a:p>
        </p:txBody>
      </p:sp>
      <p:sp>
        <p:nvSpPr>
          <p:cNvPr id="4" name="Slide Number Placeholder 3"/>
          <p:cNvSpPr>
            <a:spLocks noGrp="1"/>
          </p:cNvSpPr>
          <p:nvPr>
            <p:ph type="sldNum" sz="quarter" idx="5"/>
          </p:nvPr>
        </p:nvSpPr>
        <p:spPr/>
        <p:txBody>
          <a:bodyPr/>
          <a:lstStyle/>
          <a:p>
            <a:fld id="{CC9CDAB4-9148-4130-AB9B-EB4D0A34ED70}" type="slidenum">
              <a:rPr lang="en-US" smtClean="0"/>
              <a:t>7</a:t>
            </a:fld>
            <a:endParaRPr lang="en-US"/>
          </a:p>
        </p:txBody>
      </p:sp>
    </p:spTree>
    <p:extLst>
      <p:ext uri="{BB962C8B-B14F-4D97-AF65-F5344CB8AC3E}">
        <p14:creationId xmlns:p14="http://schemas.microsoft.com/office/powerpoint/2010/main" val="1162462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main issues with processing point clouds collected over shrub-mangrove dominated wetlands is the lack of ground points present beneath the canopy. This is due to the fact that the shrub mangrove vegetation is so thick that hardly any laser pulses get through the dense canopy and onto the ground floor. The resulting point cloud will have single returns only and it is difficult to extract a CHM using traditional methods applied to terrestrial forests.</a:t>
            </a:r>
          </a:p>
          <a:p>
            <a:endParaRPr lang="en-US" dirty="0"/>
          </a:p>
          <a:p>
            <a:r>
              <a:rPr lang="en-US" dirty="0"/>
              <a:t>In theory, if the collection flights lines were designed in such a way as to derive very dense point clouds, enough ground points might emerge to derive a bare earth surface for use in generating a DTM and derivative CHM. One of the primary goals of this project is to determine if that can be accomplished with a sufficiently dense point cloud.  </a:t>
            </a:r>
          </a:p>
        </p:txBody>
      </p:sp>
      <p:sp>
        <p:nvSpPr>
          <p:cNvPr id="4" name="Slide Number Placeholder 3"/>
          <p:cNvSpPr>
            <a:spLocks noGrp="1"/>
          </p:cNvSpPr>
          <p:nvPr>
            <p:ph type="sldNum" sz="quarter" idx="5"/>
          </p:nvPr>
        </p:nvSpPr>
        <p:spPr/>
        <p:txBody>
          <a:bodyPr/>
          <a:lstStyle/>
          <a:p>
            <a:fld id="{CC9CDAB4-9148-4130-AB9B-EB4D0A34ED70}" type="slidenum">
              <a:rPr lang="en-US" smtClean="0"/>
              <a:t>8</a:t>
            </a:fld>
            <a:endParaRPr lang="en-US"/>
          </a:p>
        </p:txBody>
      </p:sp>
    </p:spTree>
    <p:extLst>
      <p:ext uri="{BB962C8B-B14F-4D97-AF65-F5344CB8AC3E}">
        <p14:creationId xmlns:p14="http://schemas.microsoft.com/office/powerpoint/2010/main" val="3429547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study area is located in the Terrebonne Parish of coastal Louisiana adjacent to Port Fourchon. The area consists of shrub-mangrove dominated wetlands with brackish water, salt grass, and black mangroves. The study area is covered by 6 lidar tiles and an NAIP image from the corresponding year. </a:t>
            </a:r>
          </a:p>
        </p:txBody>
      </p:sp>
      <p:sp>
        <p:nvSpPr>
          <p:cNvPr id="4" name="Slide Number Placeholder 3"/>
          <p:cNvSpPr>
            <a:spLocks noGrp="1"/>
          </p:cNvSpPr>
          <p:nvPr>
            <p:ph type="sldNum" sz="quarter" idx="5"/>
          </p:nvPr>
        </p:nvSpPr>
        <p:spPr/>
        <p:txBody>
          <a:bodyPr/>
          <a:lstStyle/>
          <a:p>
            <a:fld id="{CC9CDAB4-9148-4130-AB9B-EB4D0A34ED70}" type="slidenum">
              <a:rPr lang="en-US" smtClean="0"/>
              <a:t>10</a:t>
            </a:fld>
            <a:endParaRPr lang="en-US"/>
          </a:p>
        </p:txBody>
      </p:sp>
    </p:spTree>
    <p:extLst>
      <p:ext uri="{BB962C8B-B14F-4D97-AF65-F5344CB8AC3E}">
        <p14:creationId xmlns:p14="http://schemas.microsoft.com/office/powerpoint/2010/main" val="11974800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***Leaf-on conditions vs leaf-off collection </a:t>
            </a:r>
          </a:p>
          <a:p>
            <a:endParaRPr lang="en-US" dirty="0"/>
          </a:p>
          <a:p>
            <a:r>
              <a:rPr lang="en-US" dirty="0"/>
              <a:t>***Due to date offset, ground points flagged may not appear legit when checked on imagery</a:t>
            </a:r>
          </a:p>
          <a:p>
            <a:endParaRPr lang="en-US" dirty="0"/>
          </a:p>
        </p:txBody>
      </p:sp>
      <p:sp>
        <p:nvSpPr>
          <p:cNvPr id="4" name="Slide Number Placeholder 3"/>
          <p:cNvSpPr>
            <a:spLocks noGrp="1"/>
          </p:cNvSpPr>
          <p:nvPr>
            <p:ph type="sldNum" sz="quarter" idx="5"/>
          </p:nvPr>
        </p:nvSpPr>
        <p:spPr/>
        <p:txBody>
          <a:bodyPr/>
          <a:lstStyle/>
          <a:p>
            <a:fld id="{CC9CDAB4-9148-4130-AB9B-EB4D0A34ED70}" type="slidenum">
              <a:rPr lang="en-US" smtClean="0"/>
              <a:t>11</a:t>
            </a:fld>
            <a:endParaRPr lang="en-US"/>
          </a:p>
        </p:txBody>
      </p:sp>
    </p:spTree>
    <p:extLst>
      <p:ext uri="{BB962C8B-B14F-4D97-AF65-F5344CB8AC3E}">
        <p14:creationId xmlns:p14="http://schemas.microsoft.com/office/powerpoint/2010/main" val="128545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E01F9-B1B6-4560-92E0-E209331420B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F0BCF28-7C0E-42FF-BBA1-A22032F373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37F325F-A6F0-4979-BA16-A2FA8E69BA1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131081-F20B-4D16-B6B8-F9A89BCA5DA7}"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BC95F2B-E582-4EEF-BE9A-B24DBF0D8D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Travis Meyer</a:t>
            </a:r>
          </a:p>
        </p:txBody>
      </p:sp>
      <p:sp>
        <p:nvSpPr>
          <p:cNvPr id="6" name="Slide Number Placeholder 5">
            <a:extLst>
              <a:ext uri="{FF2B5EF4-FFF2-40B4-BE49-F238E27FC236}">
                <a16:creationId xmlns:a16="http://schemas.microsoft.com/office/drawing/2014/main" id="{E73EEDB6-7E55-4629-900A-4F64CFCE2EF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DC2F5-52F1-4D89-9C62-E051D07A39A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4788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AE183E-743A-46A6-B0F9-C06A8D63C2C4}"/>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8D33AA5-3C3B-4E59-9BF6-989AB86C46C3}"/>
              </a:ext>
            </a:extLst>
          </p:cNvPr>
          <p:cNvSpPr>
            <a:spLocks noGrp="1"/>
          </p:cNvSpPr>
          <p:nvPr>
            <p:ph type="dt" sz="half" idx="10"/>
          </p:nvPr>
        </p:nvSpPr>
        <p:spPr/>
        <p:txBody>
          <a:bodyPr/>
          <a:lstStyle>
            <a:lvl1pPr>
              <a:defRPr>
                <a:solidFill>
                  <a:schemeClr val="accent5">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C29E98F-D25A-4C90-A1F3-B274E63F0E02}" type="datetime1">
              <a:rPr kumimoji="0" lang="en-US" sz="1200" b="0" i="0" u="none" strike="noStrike" kern="1200" cap="none" spc="0" normalizeH="0" baseline="0" noProof="0" smtClean="0">
                <a:ln>
                  <a:noFill/>
                </a:ln>
                <a:solidFill>
                  <a:srgbClr val="5B9BD5">
                    <a:lumMod val="50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1/15/2019</a:t>
            </a:fld>
            <a:endPar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31F8D1E-DBBC-4289-ABDF-AB90669AD612}"/>
              </a:ext>
            </a:extLst>
          </p:cNvPr>
          <p:cNvSpPr>
            <a:spLocks noGrp="1"/>
          </p:cNvSpPr>
          <p:nvPr>
            <p:ph type="ftr" sz="quarter" idx="11"/>
          </p:nvPr>
        </p:nvSpPr>
        <p:spPr/>
        <p:txBody>
          <a:bodyPr/>
          <a:lstStyle>
            <a:lvl1pPr>
              <a:defRPr>
                <a:solidFill>
                  <a:schemeClr val="accent5">
                    <a:lumMod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5B9BD5">
                    <a:lumMod val="50000"/>
                  </a:srgbClr>
                </a:solidFill>
              </a:rPr>
              <a:t>Travis Meyer, GEOG 481</a:t>
            </a:r>
            <a:endPar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6FC471F-586A-405D-9397-90DF8F0D98FF}"/>
              </a:ext>
            </a:extLst>
          </p:cNvPr>
          <p:cNvSpPr>
            <a:spLocks noGrp="1"/>
          </p:cNvSpPr>
          <p:nvPr>
            <p:ph type="sldNum" sz="quarter" idx="12"/>
          </p:nvPr>
        </p:nvSpPr>
        <p:spPr/>
        <p:txBody>
          <a:bodyPr/>
          <a:lstStyle>
            <a:lvl1pPr>
              <a:defRPr>
                <a:solidFill>
                  <a:schemeClr val="accent5">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EBDC2F5-52F1-4D89-9C62-E051D07A39A7}" type="slidenum">
              <a:rPr kumimoji="0" lang="en-US" sz="1200" b="0" i="0" u="none" strike="noStrike" kern="1200" cap="none" spc="0" normalizeH="0" baseline="0" noProof="0" smtClean="0">
                <a:ln>
                  <a:noFill/>
                </a:ln>
                <a:solidFill>
                  <a:srgbClr val="5B9BD5">
                    <a:lumMod val="5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1148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431297-745D-44DF-A3D9-2BAF7A6E936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1CABC5-4B58-423C-BEAA-0C71D6C9E47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B3069AC-D1C1-4D3F-81AA-64BC9E0A8A4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9AFFCF-1BF2-4A80-91AA-FEF39D375073}"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06B06A6-17A5-4020-9253-956820CB5E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Travis Meyer</a:t>
            </a:r>
          </a:p>
        </p:txBody>
      </p:sp>
      <p:sp>
        <p:nvSpPr>
          <p:cNvPr id="7" name="Slide Number Placeholder 6">
            <a:extLst>
              <a:ext uri="{FF2B5EF4-FFF2-40B4-BE49-F238E27FC236}">
                <a16:creationId xmlns:a16="http://schemas.microsoft.com/office/drawing/2014/main" id="{CCE5BDD6-B08B-4B4E-8DDC-8DC2F2576AC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DC2F5-52F1-4D89-9C62-E051D07A39A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8317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F5D6525-D456-41F4-9CD6-5D297DCC0C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B10BB34-02B8-4D51-B7F9-9CFEC9688C2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21B5C9-3028-44F8-AECD-308BB2FD8A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3E1B18F-0D9F-4BCC-9FAE-C7840FE298B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81EAA20-C2B9-4F5A-903A-FC680454F31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93969C-2CC2-4EB5-AFD1-EE897C47CB21}"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D1CCDE72-0B2A-4572-A3D6-736D2DF29FD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Travis Meyer</a:t>
            </a:r>
          </a:p>
        </p:txBody>
      </p:sp>
      <p:sp>
        <p:nvSpPr>
          <p:cNvPr id="9" name="Slide Number Placeholder 8">
            <a:extLst>
              <a:ext uri="{FF2B5EF4-FFF2-40B4-BE49-F238E27FC236}">
                <a16:creationId xmlns:a16="http://schemas.microsoft.com/office/drawing/2014/main" id="{8AD05C82-457C-4799-A20A-209CB05CA3E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DC2F5-52F1-4D89-9C62-E051D07A39A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3004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A703976-F3AA-447B-B2BF-A9D01E1317D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00D73-CA63-42DD-9CA3-042E13A4F103}"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235AE743-D1CD-47E6-B225-125A8267160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Travis Meyer</a:t>
            </a:r>
          </a:p>
        </p:txBody>
      </p:sp>
      <p:sp>
        <p:nvSpPr>
          <p:cNvPr id="5" name="Slide Number Placeholder 4">
            <a:extLst>
              <a:ext uri="{FF2B5EF4-FFF2-40B4-BE49-F238E27FC236}">
                <a16:creationId xmlns:a16="http://schemas.microsoft.com/office/drawing/2014/main" id="{03E757CE-A68F-4BF5-BC42-E15700019B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DC2F5-52F1-4D89-9C62-E051D07A39A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5659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4D00472-3E8E-4D59-911A-1E291DE20A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8EF729-BF1C-4C02-B5CF-AF5F0CBC22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7C8F6A2-0C12-4B32-8124-F0FE7925979E}"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F6D9591-9012-4371-9F0F-C53EAAFAD0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Travis Meyer</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3C63126-5AB2-4D68-B40C-626344F30A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EBDC2F5-52F1-4D89-9C62-E051D07A39A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C16C049A-27EF-415E-9690-FE9614E41024}"/>
              </a:ext>
            </a:extLst>
          </p:cNvPr>
          <p:cNvGrpSpPr/>
          <p:nvPr userDrawn="1"/>
        </p:nvGrpSpPr>
        <p:grpSpPr>
          <a:xfrm>
            <a:off x="0" y="1"/>
            <a:ext cx="12192000" cy="1030288"/>
            <a:chOff x="0" y="1"/>
            <a:chExt cx="12192000" cy="1030288"/>
          </a:xfrm>
        </p:grpSpPr>
        <p:pic>
          <p:nvPicPr>
            <p:cNvPr id="8" name="Picture 7">
              <a:extLst>
                <a:ext uri="{FF2B5EF4-FFF2-40B4-BE49-F238E27FC236}">
                  <a16:creationId xmlns:a16="http://schemas.microsoft.com/office/drawing/2014/main" id="{E00344F3-5E03-4C4A-A996-2660FC652F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724" y="1"/>
              <a:ext cx="1526812" cy="1030288"/>
            </a:xfrm>
            <a:prstGeom prst="rect">
              <a:avLst/>
            </a:prstGeom>
          </p:spPr>
        </p:pic>
        <p:pic>
          <p:nvPicPr>
            <p:cNvPr id="9" name="Picture 8">
              <a:extLst>
                <a:ext uri="{FF2B5EF4-FFF2-40B4-BE49-F238E27FC236}">
                  <a16:creationId xmlns:a16="http://schemas.microsoft.com/office/drawing/2014/main" id="{7D0E3A92-E354-4B48-84CC-0BC458174D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23135" y="6833"/>
              <a:ext cx="1023456" cy="1023456"/>
            </a:xfrm>
            <a:prstGeom prst="rect">
              <a:avLst/>
            </a:prstGeom>
          </p:spPr>
        </p:pic>
        <p:cxnSp>
          <p:nvCxnSpPr>
            <p:cNvPr id="10" name="Straight Connector 9">
              <a:extLst>
                <a:ext uri="{FF2B5EF4-FFF2-40B4-BE49-F238E27FC236}">
                  <a16:creationId xmlns:a16="http://schemas.microsoft.com/office/drawing/2014/main" id="{305D9CD3-7239-444C-A79B-382A2E346077}"/>
                </a:ext>
              </a:extLst>
            </p:cNvPr>
            <p:cNvCxnSpPr>
              <a:cxnSpLocks/>
            </p:cNvCxnSpPr>
            <p:nvPr/>
          </p:nvCxnSpPr>
          <p:spPr>
            <a:xfrm>
              <a:off x="0" y="1008280"/>
              <a:ext cx="12192000" cy="22009"/>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6776930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6" r:id="rId3"/>
    <p:sldLayoutId id="2147483677" r:id="rId4"/>
    <p:sldLayoutId id="2147483678" r:id="rId5"/>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7" Type="http://schemas.microsoft.com/office/2007/relationships/hdphoto" Target="../media/hdphoto2.wdp"/><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4.png"/><Relationship Id="rId5" Type="http://schemas.microsoft.com/office/2007/relationships/hdphoto" Target="../media/hdphoto1.wdp"/><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3.PNG"/><Relationship Id="rId7"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7.PNG"/><Relationship Id="rId7" Type="http://schemas.openxmlformats.org/officeDocument/2006/relationships/image" Target="../media/image48.PNG"/><Relationship Id="rId2" Type="http://schemas.openxmlformats.org/officeDocument/2006/relationships/image" Target="../media/image46.PNG"/><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1.PNG"/><Relationship Id="rId7" Type="http://schemas.openxmlformats.org/officeDocument/2006/relationships/image" Target="../media/image52.PNG"/><Relationship Id="rId2" Type="http://schemas.openxmlformats.org/officeDocument/2006/relationships/image" Target="../media/image50.PNG"/><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5.PNG"/><Relationship Id="rId7" Type="http://schemas.openxmlformats.org/officeDocument/2006/relationships/image" Target="../media/image56.PNG"/><Relationship Id="rId2" Type="http://schemas.openxmlformats.org/officeDocument/2006/relationships/image" Target="../media/image54.PNG"/><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9.PNG"/><Relationship Id="rId7" Type="http://schemas.openxmlformats.org/officeDocument/2006/relationships/image" Target="../media/image60.PNG"/><Relationship Id="rId2" Type="http://schemas.openxmlformats.org/officeDocument/2006/relationships/image" Target="../media/image58.PNG"/><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3.PNG"/><Relationship Id="rId7" Type="http://schemas.openxmlformats.org/officeDocument/2006/relationships/image" Target="../media/image64.PNG"/><Relationship Id="rId2" Type="http://schemas.openxmlformats.org/officeDocument/2006/relationships/image" Target="../media/image62.PNG"/><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7.PNG"/><Relationship Id="rId7" Type="http://schemas.openxmlformats.org/officeDocument/2006/relationships/image" Target="../media/image68.PNG"/><Relationship Id="rId2" Type="http://schemas.openxmlformats.org/officeDocument/2006/relationships/image" Target="../media/image66.PNG"/><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databasin.org/maps/new#datasets=6ec804f5250a483abd9bdb200939247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F5AFE5A1-258F-4D75-96CC-E4D54427B172}"/>
              </a:ext>
            </a:extLst>
          </p:cNvPr>
          <p:cNvSpPr>
            <a:spLocks noGrp="1"/>
          </p:cNvSpPr>
          <p:nvPr>
            <p:ph type="dt" sz="half" idx="10"/>
          </p:nvPr>
        </p:nvSpPr>
        <p:spPr/>
        <p:txBody>
          <a:bodyPr/>
          <a:lstStyle/>
          <a:p>
            <a:fld id="{039C55C1-E1BE-4875-87C5-AD63BB99CDDF}" type="datetime1">
              <a:rPr lang="en-US" smtClean="0"/>
              <a:t>1/15/2019</a:t>
            </a:fld>
            <a:endParaRPr lang="en-US"/>
          </a:p>
        </p:txBody>
      </p:sp>
      <p:sp>
        <p:nvSpPr>
          <p:cNvPr id="8" name="Footer Placeholder 7">
            <a:extLst>
              <a:ext uri="{FF2B5EF4-FFF2-40B4-BE49-F238E27FC236}">
                <a16:creationId xmlns:a16="http://schemas.microsoft.com/office/drawing/2014/main" id="{9A146242-E7C3-4FEC-B5D4-B578843BC3B4}"/>
              </a:ext>
            </a:extLst>
          </p:cNvPr>
          <p:cNvSpPr>
            <a:spLocks noGrp="1"/>
          </p:cNvSpPr>
          <p:nvPr>
            <p:ph type="ftr" sz="quarter" idx="11"/>
          </p:nvPr>
        </p:nvSpPr>
        <p:spPr/>
        <p:txBody>
          <a:bodyPr/>
          <a:lstStyle/>
          <a:p>
            <a:r>
              <a:rPr lang="en-US"/>
              <a:t>Travis Meyer</a:t>
            </a:r>
            <a:endParaRPr lang="en-US" dirty="0"/>
          </a:p>
        </p:txBody>
      </p:sp>
      <p:sp>
        <p:nvSpPr>
          <p:cNvPr id="9" name="Slide Number Placeholder 8">
            <a:extLst>
              <a:ext uri="{FF2B5EF4-FFF2-40B4-BE49-F238E27FC236}">
                <a16:creationId xmlns:a16="http://schemas.microsoft.com/office/drawing/2014/main" id="{15E135B3-71FE-44DE-BA6A-8B7D21980E18}"/>
              </a:ext>
            </a:extLst>
          </p:cNvPr>
          <p:cNvSpPr>
            <a:spLocks noGrp="1"/>
          </p:cNvSpPr>
          <p:nvPr>
            <p:ph type="sldNum" sz="quarter" idx="12"/>
          </p:nvPr>
        </p:nvSpPr>
        <p:spPr/>
        <p:txBody>
          <a:bodyPr/>
          <a:lstStyle/>
          <a:p>
            <a:fld id="{BEBDC2F5-52F1-4D89-9C62-E051D07A39A7}" type="slidenum">
              <a:rPr lang="en-US" smtClean="0"/>
              <a:t>1</a:t>
            </a:fld>
            <a:endParaRPr lang="en-US"/>
          </a:p>
        </p:txBody>
      </p:sp>
      <p:sp>
        <p:nvSpPr>
          <p:cNvPr id="3" name="Title 2">
            <a:extLst>
              <a:ext uri="{FF2B5EF4-FFF2-40B4-BE49-F238E27FC236}">
                <a16:creationId xmlns:a16="http://schemas.microsoft.com/office/drawing/2014/main" id="{7F03E8DB-1EF4-4B88-A7A1-D8161A5EB335}"/>
              </a:ext>
            </a:extLst>
          </p:cNvPr>
          <p:cNvSpPr>
            <a:spLocks noGrp="1"/>
          </p:cNvSpPr>
          <p:nvPr>
            <p:ph type="title" idx="4294967295"/>
          </p:nvPr>
        </p:nvSpPr>
        <p:spPr>
          <a:xfrm>
            <a:off x="2099388" y="83573"/>
            <a:ext cx="7641772" cy="810638"/>
          </a:xfrm>
          <a:prstGeom prst="rect">
            <a:avLst/>
          </a:prstGeom>
        </p:spPr>
        <p:txBody>
          <a:bodyPr>
            <a:noAutofit/>
          </a:bodyPr>
          <a:lstStyle/>
          <a:p>
            <a:pPr algn="ctr"/>
            <a:r>
              <a:rPr lang="en-US" sz="2400" b="1" dirty="0"/>
              <a:t>Multi-Scale Ground Filtering of Dense Lidar Point Clouds for Modeling Shrub Mangrove Canopies in Coastal Environments</a:t>
            </a:r>
            <a:br>
              <a:rPr lang="en-US" sz="2400" dirty="0"/>
            </a:br>
            <a:endParaRPr lang="en-US" sz="2400" dirty="0">
              <a:solidFill>
                <a:schemeClr val="accent1">
                  <a:lumMod val="50000"/>
                </a:schemeClr>
              </a:solidFill>
            </a:endParaRPr>
          </a:p>
        </p:txBody>
      </p:sp>
      <p:sp>
        <p:nvSpPr>
          <p:cNvPr id="12" name="TextBox 11">
            <a:extLst>
              <a:ext uri="{FF2B5EF4-FFF2-40B4-BE49-F238E27FC236}">
                <a16:creationId xmlns:a16="http://schemas.microsoft.com/office/drawing/2014/main" id="{B0695F26-932E-4E6D-B62C-DA57349B475A}"/>
              </a:ext>
            </a:extLst>
          </p:cNvPr>
          <p:cNvSpPr txBox="1"/>
          <p:nvPr/>
        </p:nvSpPr>
        <p:spPr>
          <a:xfrm>
            <a:off x="2350228" y="1154545"/>
            <a:ext cx="7246354" cy="646331"/>
          </a:xfrm>
          <a:prstGeom prst="rect">
            <a:avLst/>
          </a:prstGeom>
          <a:noFill/>
        </p:spPr>
        <p:txBody>
          <a:bodyPr wrap="square" rtlCol="0">
            <a:spAutoFit/>
          </a:bodyPr>
          <a:lstStyle/>
          <a:p>
            <a:pPr algn="ctr"/>
            <a:r>
              <a:rPr lang="en-US" dirty="0"/>
              <a:t>Travis Meyer</a:t>
            </a:r>
          </a:p>
          <a:p>
            <a:pPr algn="ctr"/>
            <a:r>
              <a:rPr lang="en-US" dirty="0"/>
              <a:t>Advisor: Karen Schuckman</a:t>
            </a:r>
          </a:p>
        </p:txBody>
      </p:sp>
      <p:pic>
        <p:nvPicPr>
          <p:cNvPr id="6" name="Content Placeholder 5">
            <a:extLst>
              <a:ext uri="{FF2B5EF4-FFF2-40B4-BE49-F238E27FC236}">
                <a16:creationId xmlns:a16="http://schemas.microsoft.com/office/drawing/2014/main" id="{743A5748-C57E-4326-9637-432F668BBAD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95108" y="1825625"/>
            <a:ext cx="5801784" cy="4351338"/>
          </a:xfrm>
          <a:ln w="12700">
            <a:solidFill>
              <a:schemeClr val="dk1"/>
            </a:solidFill>
          </a:ln>
        </p:spPr>
      </p:pic>
    </p:spTree>
    <p:extLst>
      <p:ext uri="{BB962C8B-B14F-4D97-AF65-F5344CB8AC3E}">
        <p14:creationId xmlns:p14="http://schemas.microsoft.com/office/powerpoint/2010/main" val="3273808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4BBDC67F-C913-4A0A-931C-CB130214C39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491369" y="2354662"/>
            <a:ext cx="4238459" cy="3293262"/>
          </a:xfrm>
          <a:ln w="12700">
            <a:solidFill>
              <a:schemeClr val="tx1"/>
            </a:solidFill>
          </a:ln>
        </p:spPr>
      </p:pic>
      <p:pic>
        <p:nvPicPr>
          <p:cNvPr id="9" name="Content Placeholder 8">
            <a:extLst>
              <a:ext uri="{FF2B5EF4-FFF2-40B4-BE49-F238E27FC236}">
                <a16:creationId xmlns:a16="http://schemas.microsoft.com/office/drawing/2014/main" id="{6AF6DD37-07AC-4099-A99A-329F1CD6799A}"/>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838200" y="2354663"/>
            <a:ext cx="5181600" cy="3293261"/>
          </a:xfrm>
          <a:ln w="12700">
            <a:solidFill>
              <a:schemeClr val="tx1"/>
            </a:solidFill>
          </a:ln>
        </p:spPr>
      </p:pic>
      <p:sp>
        <p:nvSpPr>
          <p:cNvPr id="3" name="Date Placeholder 2">
            <a:extLst>
              <a:ext uri="{FF2B5EF4-FFF2-40B4-BE49-F238E27FC236}">
                <a16:creationId xmlns:a16="http://schemas.microsoft.com/office/drawing/2014/main" id="{F971C1C3-8ACB-40C7-B0C3-8378746F92B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29E98F-D25A-4C90-A1F3-B274E63F0E02}" type="datetime1">
              <a:rPr kumimoji="0" lang="en-US" sz="1200" b="0" i="0" u="none" strike="noStrike" kern="1200" cap="none" spc="0" normalizeH="0" baseline="0" noProof="0" smtClean="0">
                <a:ln>
                  <a:noFill/>
                </a:ln>
                <a:solidFill>
                  <a:srgbClr val="5B9BD5">
                    <a:lumMod val="50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1/15/2019</a:t>
            </a:fld>
            <a:endPar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EF9F9A1A-4AD0-49E6-9176-2FDAD6169B5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B9BD5">
                    <a:lumMod val="50000"/>
                  </a:srgbClr>
                </a:solidFill>
                <a:effectLst/>
                <a:uLnTx/>
                <a:uFillTx/>
                <a:latin typeface="Calibri" panose="020F0502020204030204"/>
                <a:ea typeface="+mn-ea"/>
                <a:cs typeface="+mn-cs"/>
              </a:rPr>
              <a:t>Travis Meyer</a:t>
            </a:r>
            <a:endPar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9E1E8501-BDE7-4521-85A4-C5B3D0EC10B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DC2F5-52F1-4D89-9C62-E051D07A39A7}" type="slidenum">
              <a:rPr kumimoji="0" lang="en-US" sz="1200" b="0" i="0" u="none" strike="noStrike" kern="1200" cap="none" spc="0" normalizeH="0" baseline="0" noProof="0" smtClean="0">
                <a:ln>
                  <a:noFill/>
                </a:ln>
                <a:solidFill>
                  <a:srgbClr val="5B9BD5">
                    <a:lumMod val="5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7" name="Title 2">
            <a:extLst>
              <a:ext uri="{FF2B5EF4-FFF2-40B4-BE49-F238E27FC236}">
                <a16:creationId xmlns:a16="http://schemas.microsoft.com/office/drawing/2014/main" id="{06D891D5-C322-45E3-80B8-04BC0E8C4119}"/>
              </a:ext>
            </a:extLst>
          </p:cNvPr>
          <p:cNvSpPr txBox="1">
            <a:spLocks/>
          </p:cNvSpPr>
          <p:nvPr/>
        </p:nvSpPr>
        <p:spPr>
          <a:xfrm>
            <a:off x="2099388" y="83573"/>
            <a:ext cx="7641772" cy="8106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libri Light" panose="020F0302020204030204"/>
                <a:ea typeface="+mj-ea"/>
                <a:cs typeface="+mj-cs"/>
              </a:rPr>
              <a:t>Study Area </a:t>
            </a:r>
          </a:p>
        </p:txBody>
      </p:sp>
      <p:sp>
        <p:nvSpPr>
          <p:cNvPr id="15" name="TextBox 14">
            <a:extLst>
              <a:ext uri="{FF2B5EF4-FFF2-40B4-BE49-F238E27FC236}">
                <a16:creationId xmlns:a16="http://schemas.microsoft.com/office/drawing/2014/main" id="{B20F6284-8E13-4C67-AA42-1EC12CDBD940}"/>
              </a:ext>
            </a:extLst>
          </p:cNvPr>
          <p:cNvSpPr txBox="1"/>
          <p:nvPr/>
        </p:nvSpPr>
        <p:spPr>
          <a:xfrm>
            <a:off x="1898779" y="1903859"/>
            <a:ext cx="306044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Coastal Louisiana</a:t>
            </a:r>
          </a:p>
        </p:txBody>
      </p:sp>
      <p:sp>
        <p:nvSpPr>
          <p:cNvPr id="22" name="TextBox 21">
            <a:extLst>
              <a:ext uri="{FF2B5EF4-FFF2-40B4-BE49-F238E27FC236}">
                <a16:creationId xmlns:a16="http://schemas.microsoft.com/office/drawing/2014/main" id="{670B3DB8-F934-4053-9BB4-C36358A6B6EB}"/>
              </a:ext>
            </a:extLst>
          </p:cNvPr>
          <p:cNvSpPr txBox="1"/>
          <p:nvPr/>
        </p:nvSpPr>
        <p:spPr>
          <a:xfrm>
            <a:off x="7080379" y="1903859"/>
            <a:ext cx="306044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Port Fourchon AOI</a:t>
            </a:r>
          </a:p>
        </p:txBody>
      </p:sp>
      <p:sp>
        <p:nvSpPr>
          <p:cNvPr id="23" name="TextBox 22">
            <a:extLst>
              <a:ext uri="{FF2B5EF4-FFF2-40B4-BE49-F238E27FC236}">
                <a16:creationId xmlns:a16="http://schemas.microsoft.com/office/drawing/2014/main" id="{60C2878D-397F-45F5-AD91-97C5D4A04F05}"/>
              </a:ext>
            </a:extLst>
          </p:cNvPr>
          <p:cNvSpPr txBox="1"/>
          <p:nvPr/>
        </p:nvSpPr>
        <p:spPr>
          <a:xfrm>
            <a:off x="1855233" y="5729396"/>
            <a:ext cx="306044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Image Source: Google Earth</a:t>
            </a:r>
          </a:p>
        </p:txBody>
      </p:sp>
      <p:sp>
        <p:nvSpPr>
          <p:cNvPr id="24" name="TextBox 23">
            <a:extLst>
              <a:ext uri="{FF2B5EF4-FFF2-40B4-BE49-F238E27FC236}">
                <a16:creationId xmlns:a16="http://schemas.microsoft.com/office/drawing/2014/main" id="{A26B3917-39F4-4E9E-B08A-1AEAC388E013}"/>
              </a:ext>
            </a:extLst>
          </p:cNvPr>
          <p:cNvSpPr txBox="1"/>
          <p:nvPr/>
        </p:nvSpPr>
        <p:spPr>
          <a:xfrm>
            <a:off x="7276328" y="5729395"/>
            <a:ext cx="306044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Image Source: USDA NAIP</a:t>
            </a:r>
          </a:p>
        </p:txBody>
      </p:sp>
    </p:spTree>
    <p:extLst>
      <p:ext uri="{BB962C8B-B14F-4D97-AF65-F5344CB8AC3E}">
        <p14:creationId xmlns:p14="http://schemas.microsoft.com/office/powerpoint/2010/main" val="30217698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F402F405-B1D9-4ACF-A387-DC48B7B96E2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93969C-2CC2-4EB5-AFD1-EE897C47CB21}" type="datetime1">
              <a:rPr kumimoji="0" lang="en-US" sz="1200" b="0" i="0" u="none" strike="noStrike" kern="1200" cap="none" spc="0" normalizeH="0" baseline="0" noProof="0" smtClean="0">
                <a:ln>
                  <a:noFill/>
                </a:ln>
                <a:solidFill>
                  <a:schemeClr val="tx2"/>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1/15/2019</a:t>
            </a:fld>
            <a:endParaRPr kumimoji="0" lang="en-US" sz="1200" b="0" i="0" u="none" strike="noStrike" kern="1200" cap="none" spc="0" normalizeH="0" baseline="0" noProof="0" dirty="0">
              <a:ln>
                <a:noFill/>
              </a:ln>
              <a:solidFill>
                <a:schemeClr val="tx2"/>
              </a:solidFill>
              <a:effectLst/>
              <a:uLnTx/>
              <a:uFillTx/>
              <a:latin typeface="Calibri" panose="020F0502020204030204"/>
              <a:ea typeface="+mn-ea"/>
              <a:cs typeface="+mn-cs"/>
            </a:endParaRPr>
          </a:p>
        </p:txBody>
      </p:sp>
      <p:sp>
        <p:nvSpPr>
          <p:cNvPr id="7" name="Footer Placeholder 6">
            <a:extLst>
              <a:ext uri="{FF2B5EF4-FFF2-40B4-BE49-F238E27FC236}">
                <a16:creationId xmlns:a16="http://schemas.microsoft.com/office/drawing/2014/main" id="{EB86129A-1827-42DC-91FD-50C5A727026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2"/>
                </a:solidFill>
                <a:effectLst/>
                <a:uLnTx/>
                <a:uFillTx/>
                <a:latin typeface="Calibri" panose="020F0502020204030204"/>
                <a:ea typeface="+mn-ea"/>
                <a:cs typeface="+mn-cs"/>
              </a:rPr>
              <a:t>Travis Meyer</a:t>
            </a:r>
          </a:p>
        </p:txBody>
      </p:sp>
      <p:sp>
        <p:nvSpPr>
          <p:cNvPr id="8" name="Slide Number Placeholder 7">
            <a:extLst>
              <a:ext uri="{FF2B5EF4-FFF2-40B4-BE49-F238E27FC236}">
                <a16:creationId xmlns:a16="http://schemas.microsoft.com/office/drawing/2014/main" id="{694CD12C-C45F-4CDC-9DB0-ABC9B85C3A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DC2F5-52F1-4D89-9C62-E051D07A39A7}" type="slidenum">
              <a:rPr kumimoji="0" lang="en-US" sz="1200" b="0" i="0" u="none" strike="noStrike" kern="1200" cap="none" spc="0" normalizeH="0" baseline="0" noProof="0" smtClean="0">
                <a:ln>
                  <a:noFill/>
                </a:ln>
                <a:solidFill>
                  <a:schemeClr val="tx2"/>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schemeClr val="tx2"/>
              </a:solidFill>
              <a:effectLst/>
              <a:uLnTx/>
              <a:uFillTx/>
              <a:latin typeface="Calibri" panose="020F0502020204030204"/>
              <a:ea typeface="+mn-ea"/>
              <a:cs typeface="+mn-cs"/>
            </a:endParaRPr>
          </a:p>
        </p:txBody>
      </p:sp>
      <p:sp>
        <p:nvSpPr>
          <p:cNvPr id="13" name="Title 2">
            <a:extLst>
              <a:ext uri="{FF2B5EF4-FFF2-40B4-BE49-F238E27FC236}">
                <a16:creationId xmlns:a16="http://schemas.microsoft.com/office/drawing/2014/main" id="{8524EE5D-8FAA-4D0A-BE01-08488A26D660}"/>
              </a:ext>
            </a:extLst>
          </p:cNvPr>
          <p:cNvSpPr txBox="1">
            <a:spLocks/>
          </p:cNvSpPr>
          <p:nvPr/>
        </p:nvSpPr>
        <p:spPr>
          <a:xfrm>
            <a:off x="2099388" y="83573"/>
            <a:ext cx="7641772" cy="8106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libri Light" panose="020F0302020204030204"/>
                <a:ea typeface="+mj-ea"/>
                <a:cs typeface="+mj-cs"/>
              </a:rPr>
              <a:t>Data Sources</a:t>
            </a:r>
          </a:p>
        </p:txBody>
      </p:sp>
      <p:graphicFrame>
        <p:nvGraphicFramePr>
          <p:cNvPr id="5" name="Table 4">
            <a:extLst>
              <a:ext uri="{FF2B5EF4-FFF2-40B4-BE49-F238E27FC236}">
                <a16:creationId xmlns:a16="http://schemas.microsoft.com/office/drawing/2014/main" id="{200A34C3-A4AA-488E-AA5D-1B03293C0B57}"/>
              </a:ext>
            </a:extLst>
          </p:cNvPr>
          <p:cNvGraphicFramePr>
            <a:graphicFrameLocks noGrp="1"/>
          </p:cNvGraphicFramePr>
          <p:nvPr>
            <p:extLst>
              <p:ext uri="{D42A27DB-BD31-4B8C-83A1-F6EECF244321}">
                <p14:modId xmlns:p14="http://schemas.microsoft.com/office/powerpoint/2010/main" val="1748563062"/>
              </p:ext>
            </p:extLst>
          </p:nvPr>
        </p:nvGraphicFramePr>
        <p:xfrm>
          <a:off x="1378013" y="1427089"/>
          <a:ext cx="4717988" cy="4929260"/>
        </p:xfrm>
        <a:graphic>
          <a:graphicData uri="http://schemas.openxmlformats.org/drawingml/2006/table">
            <a:tbl>
              <a:tblPr firstRow="1" firstCol="1" bandRow="1">
                <a:tableStyleId>{5C22544A-7EE6-4342-B048-85BDC9FD1C3A}</a:tableStyleId>
              </a:tblPr>
              <a:tblGrid>
                <a:gridCol w="2358994">
                  <a:extLst>
                    <a:ext uri="{9D8B030D-6E8A-4147-A177-3AD203B41FA5}">
                      <a16:colId xmlns:a16="http://schemas.microsoft.com/office/drawing/2014/main" val="506571063"/>
                    </a:ext>
                  </a:extLst>
                </a:gridCol>
                <a:gridCol w="2358994">
                  <a:extLst>
                    <a:ext uri="{9D8B030D-6E8A-4147-A177-3AD203B41FA5}">
                      <a16:colId xmlns:a16="http://schemas.microsoft.com/office/drawing/2014/main" val="146808302"/>
                    </a:ext>
                  </a:extLst>
                </a:gridCol>
              </a:tblGrid>
              <a:tr h="492926">
                <a:tc gridSpan="2">
                  <a:txBody>
                    <a:bodyPr/>
                    <a:lstStyle/>
                    <a:p>
                      <a:pPr marL="0" marR="0" algn="ctr">
                        <a:lnSpc>
                          <a:spcPct val="107000"/>
                        </a:lnSpc>
                        <a:spcBef>
                          <a:spcPts val="200"/>
                        </a:spcBef>
                        <a:spcAft>
                          <a:spcPts val="0"/>
                        </a:spcAft>
                      </a:pPr>
                      <a:r>
                        <a:rPr lang="en-US" sz="1800" dirty="0">
                          <a:effectLst/>
                          <a:latin typeface="+mn-lt"/>
                          <a:cs typeface="Times New Roman" panose="02020603050405020304" pitchFamily="18" charset="0"/>
                        </a:rPr>
                        <a:t>NAIP Imagery</a:t>
                      </a:r>
                      <a:endParaRPr lang="en-US" sz="1800" dirty="0">
                        <a:effectLst/>
                        <a:latin typeface="+mn-lt"/>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540807694"/>
                  </a:ext>
                </a:extLst>
              </a:tr>
              <a:tr h="492926">
                <a:tc>
                  <a:txBody>
                    <a:bodyPr/>
                    <a:lstStyle/>
                    <a:p>
                      <a:pPr marL="0" marR="0">
                        <a:lnSpc>
                          <a:spcPct val="107000"/>
                        </a:lnSpc>
                        <a:spcBef>
                          <a:spcPts val="200"/>
                        </a:spcBef>
                        <a:spcAft>
                          <a:spcPts val="0"/>
                        </a:spcAft>
                      </a:pPr>
                      <a:r>
                        <a:rPr lang="en-US" sz="1200" dirty="0">
                          <a:effectLst/>
                          <a:latin typeface="+mn-lt"/>
                          <a:cs typeface="Times New Roman" panose="02020603050405020304" pitchFamily="18" charset="0"/>
                        </a:rPr>
                        <a:t>Collection Date:</a:t>
                      </a:r>
                      <a:endParaRPr lang="en-US"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200"/>
                        </a:spcBef>
                        <a:spcAft>
                          <a:spcPts val="0"/>
                        </a:spcAft>
                      </a:pPr>
                      <a:r>
                        <a:rPr lang="en-US" sz="1200" dirty="0">
                          <a:effectLst/>
                          <a:latin typeface="+mn-lt"/>
                          <a:cs typeface="Times New Roman" panose="02020603050405020304" pitchFamily="18" charset="0"/>
                        </a:rPr>
                        <a:t>20150430</a:t>
                      </a:r>
                      <a:endParaRPr lang="en-US" sz="12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938571734"/>
                  </a:ext>
                </a:extLst>
              </a:tr>
              <a:tr h="492926">
                <a:tc>
                  <a:txBody>
                    <a:bodyPr/>
                    <a:lstStyle/>
                    <a:p>
                      <a:pPr marL="0" marR="0">
                        <a:lnSpc>
                          <a:spcPct val="107000"/>
                        </a:lnSpc>
                        <a:spcBef>
                          <a:spcPts val="200"/>
                        </a:spcBef>
                        <a:spcAft>
                          <a:spcPts val="0"/>
                        </a:spcAft>
                      </a:pPr>
                      <a:r>
                        <a:rPr lang="en-US" sz="1200" dirty="0">
                          <a:effectLst/>
                          <a:latin typeface="+mn-lt"/>
                          <a:cs typeface="Times New Roman" panose="02020603050405020304" pitchFamily="18" charset="0"/>
                        </a:rPr>
                        <a:t>Sensor:</a:t>
                      </a:r>
                      <a:endParaRPr lang="en-US"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200"/>
                        </a:spcBef>
                        <a:spcAft>
                          <a:spcPts val="0"/>
                        </a:spcAft>
                      </a:pPr>
                      <a:r>
                        <a:rPr lang="en-US" sz="1200">
                          <a:effectLst/>
                          <a:latin typeface="+mn-lt"/>
                          <a:cs typeface="Times New Roman" panose="02020603050405020304" pitchFamily="18" charset="0"/>
                        </a:rPr>
                        <a:t>Leica ADS100</a:t>
                      </a:r>
                      <a:endParaRPr lang="en-US" sz="120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11321781"/>
                  </a:ext>
                </a:extLst>
              </a:tr>
              <a:tr h="492926">
                <a:tc>
                  <a:txBody>
                    <a:bodyPr/>
                    <a:lstStyle/>
                    <a:p>
                      <a:pPr marL="0" marR="0">
                        <a:lnSpc>
                          <a:spcPct val="107000"/>
                        </a:lnSpc>
                        <a:spcBef>
                          <a:spcPts val="200"/>
                        </a:spcBef>
                        <a:spcAft>
                          <a:spcPts val="0"/>
                        </a:spcAft>
                      </a:pPr>
                      <a:r>
                        <a:rPr lang="en-US" sz="1200" dirty="0">
                          <a:effectLst/>
                          <a:latin typeface="+mn-lt"/>
                          <a:cs typeface="Times New Roman" panose="02020603050405020304" pitchFamily="18" charset="0"/>
                        </a:rPr>
                        <a:t>Platform:</a:t>
                      </a:r>
                      <a:endParaRPr lang="en-US"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200"/>
                        </a:spcBef>
                        <a:spcAft>
                          <a:spcPts val="0"/>
                        </a:spcAft>
                      </a:pPr>
                      <a:r>
                        <a:rPr lang="en-US" sz="1200">
                          <a:effectLst/>
                          <a:latin typeface="+mn-lt"/>
                          <a:cs typeface="Times New Roman" panose="02020603050405020304" pitchFamily="18" charset="0"/>
                        </a:rPr>
                        <a:t>Cessna Conquest / Cessna 414</a:t>
                      </a:r>
                      <a:endParaRPr lang="en-US" sz="120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79317444"/>
                  </a:ext>
                </a:extLst>
              </a:tr>
              <a:tr h="492926">
                <a:tc>
                  <a:txBody>
                    <a:bodyPr/>
                    <a:lstStyle/>
                    <a:p>
                      <a:pPr marL="0" marR="0">
                        <a:lnSpc>
                          <a:spcPct val="107000"/>
                        </a:lnSpc>
                        <a:spcBef>
                          <a:spcPts val="200"/>
                        </a:spcBef>
                        <a:spcAft>
                          <a:spcPts val="0"/>
                        </a:spcAft>
                      </a:pPr>
                      <a:r>
                        <a:rPr lang="en-US" sz="1200" dirty="0">
                          <a:effectLst/>
                          <a:latin typeface="+mn-lt"/>
                          <a:cs typeface="Times New Roman" panose="02020603050405020304" pitchFamily="18" charset="0"/>
                        </a:rPr>
                        <a:t>Altitude: </a:t>
                      </a:r>
                      <a:endParaRPr lang="en-US"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200"/>
                        </a:spcBef>
                        <a:spcAft>
                          <a:spcPts val="0"/>
                        </a:spcAft>
                      </a:pPr>
                      <a:r>
                        <a:rPr lang="en-US" sz="1200" dirty="0">
                          <a:effectLst/>
                          <a:latin typeface="+mn-lt"/>
                          <a:cs typeface="Times New Roman" panose="02020603050405020304" pitchFamily="18" charset="0"/>
                        </a:rPr>
                        <a:t>16,000ft AGL</a:t>
                      </a:r>
                      <a:endParaRPr lang="en-US" sz="12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59487783"/>
                  </a:ext>
                </a:extLst>
              </a:tr>
              <a:tr h="492926">
                <a:tc>
                  <a:txBody>
                    <a:bodyPr/>
                    <a:lstStyle/>
                    <a:p>
                      <a:pPr marL="0" marR="0">
                        <a:lnSpc>
                          <a:spcPct val="107000"/>
                        </a:lnSpc>
                        <a:spcBef>
                          <a:spcPts val="200"/>
                        </a:spcBef>
                        <a:spcAft>
                          <a:spcPts val="0"/>
                        </a:spcAft>
                      </a:pPr>
                      <a:r>
                        <a:rPr lang="en-US" sz="1200" dirty="0">
                          <a:effectLst/>
                          <a:latin typeface="+mn-lt"/>
                          <a:cs typeface="Times New Roman" panose="02020603050405020304" pitchFamily="18" charset="0"/>
                        </a:rPr>
                        <a:t>Ground Sample Distance (GSD): </a:t>
                      </a:r>
                      <a:endParaRPr lang="en-US"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200"/>
                        </a:spcBef>
                        <a:spcAft>
                          <a:spcPts val="0"/>
                        </a:spcAft>
                      </a:pPr>
                      <a:r>
                        <a:rPr lang="en-US" sz="1200" dirty="0">
                          <a:effectLst/>
                          <a:latin typeface="+mn-lt"/>
                          <a:cs typeface="Times New Roman" panose="02020603050405020304" pitchFamily="18" charset="0"/>
                        </a:rPr>
                        <a:t>1-meter</a:t>
                      </a:r>
                      <a:endParaRPr lang="en-US" sz="12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1661754"/>
                  </a:ext>
                </a:extLst>
              </a:tr>
              <a:tr h="492926">
                <a:tc>
                  <a:txBody>
                    <a:bodyPr/>
                    <a:lstStyle/>
                    <a:p>
                      <a:pPr marL="0" marR="0">
                        <a:lnSpc>
                          <a:spcPct val="107000"/>
                        </a:lnSpc>
                        <a:spcBef>
                          <a:spcPts val="200"/>
                        </a:spcBef>
                        <a:spcAft>
                          <a:spcPts val="0"/>
                        </a:spcAft>
                      </a:pPr>
                      <a:r>
                        <a:rPr lang="en-US" sz="1200" dirty="0">
                          <a:effectLst/>
                          <a:latin typeface="+mn-lt"/>
                          <a:cs typeface="Times New Roman" panose="02020603050405020304" pitchFamily="18" charset="0"/>
                        </a:rPr>
                        <a:t>Spatial Reference System:</a:t>
                      </a:r>
                      <a:endParaRPr lang="en-US"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200"/>
                        </a:spcBef>
                        <a:spcAft>
                          <a:spcPts val="0"/>
                        </a:spcAft>
                      </a:pPr>
                      <a:r>
                        <a:rPr lang="en-US" sz="1200" dirty="0">
                          <a:effectLst/>
                          <a:latin typeface="+mn-lt"/>
                          <a:cs typeface="Times New Roman" panose="02020603050405020304" pitchFamily="18" charset="0"/>
                        </a:rPr>
                        <a:t>NAD83 UTM Zone 15N</a:t>
                      </a:r>
                      <a:endParaRPr lang="en-US" sz="12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627452946"/>
                  </a:ext>
                </a:extLst>
              </a:tr>
              <a:tr h="492926">
                <a:tc>
                  <a:txBody>
                    <a:bodyPr/>
                    <a:lstStyle/>
                    <a:p>
                      <a:pPr marL="0" marR="0">
                        <a:lnSpc>
                          <a:spcPct val="107000"/>
                        </a:lnSpc>
                        <a:spcBef>
                          <a:spcPts val="200"/>
                        </a:spcBef>
                        <a:spcAft>
                          <a:spcPts val="0"/>
                        </a:spcAft>
                      </a:pPr>
                      <a:r>
                        <a:rPr lang="en-US" sz="1200">
                          <a:effectLst/>
                          <a:latin typeface="+mn-lt"/>
                          <a:cs typeface="Times New Roman" panose="02020603050405020304" pitchFamily="18" charset="0"/>
                        </a:rPr>
                        <a:t>Bands:</a:t>
                      </a:r>
                      <a:endParaRPr lang="en-US" sz="12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200"/>
                        </a:spcBef>
                        <a:spcAft>
                          <a:spcPts val="0"/>
                        </a:spcAft>
                      </a:pPr>
                      <a:r>
                        <a:rPr lang="en-US" sz="1200" dirty="0">
                          <a:effectLst/>
                          <a:latin typeface="+mn-lt"/>
                          <a:cs typeface="Times New Roman" panose="02020603050405020304" pitchFamily="18" charset="0"/>
                        </a:rPr>
                        <a:t>4, R/G/B + NIR</a:t>
                      </a:r>
                      <a:endParaRPr lang="en-US" sz="12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13756071"/>
                  </a:ext>
                </a:extLst>
              </a:tr>
              <a:tr h="492926">
                <a:tc>
                  <a:txBody>
                    <a:bodyPr/>
                    <a:lstStyle/>
                    <a:p>
                      <a:pPr marL="0" marR="0">
                        <a:lnSpc>
                          <a:spcPct val="107000"/>
                        </a:lnSpc>
                        <a:spcBef>
                          <a:spcPts val="200"/>
                        </a:spcBef>
                        <a:spcAft>
                          <a:spcPts val="0"/>
                        </a:spcAft>
                      </a:pPr>
                      <a:r>
                        <a:rPr lang="en-US" sz="1200" dirty="0">
                          <a:effectLst/>
                          <a:latin typeface="+mn-lt"/>
                          <a:cs typeface="Times New Roman" panose="02020603050405020304" pitchFamily="18" charset="0"/>
                        </a:rPr>
                        <a:t>Bit Depth:</a:t>
                      </a:r>
                      <a:endParaRPr lang="en-US"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200"/>
                        </a:spcBef>
                        <a:spcAft>
                          <a:spcPts val="0"/>
                        </a:spcAft>
                      </a:pPr>
                      <a:r>
                        <a:rPr lang="en-US" sz="1200" dirty="0">
                          <a:effectLst/>
                          <a:latin typeface="+mn-lt"/>
                          <a:cs typeface="Times New Roman" panose="02020603050405020304" pitchFamily="18" charset="0"/>
                        </a:rPr>
                        <a:t>8-bit, 0-255</a:t>
                      </a:r>
                      <a:endParaRPr lang="en-US" sz="12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59678011"/>
                  </a:ext>
                </a:extLst>
              </a:tr>
              <a:tr h="492926">
                <a:tc>
                  <a:txBody>
                    <a:bodyPr/>
                    <a:lstStyle/>
                    <a:p>
                      <a:pPr marL="0" marR="0">
                        <a:lnSpc>
                          <a:spcPct val="107000"/>
                        </a:lnSpc>
                        <a:spcBef>
                          <a:spcPts val="200"/>
                        </a:spcBef>
                        <a:spcAft>
                          <a:spcPts val="0"/>
                        </a:spcAft>
                      </a:pPr>
                      <a:r>
                        <a:rPr lang="en-US" sz="1200" dirty="0">
                          <a:effectLst/>
                          <a:latin typeface="+mn-lt"/>
                          <a:ea typeface="Times New Roman" panose="02020603050405020304" pitchFamily="18" charset="0"/>
                          <a:cs typeface="Times New Roman" panose="02020603050405020304" pitchFamily="18" charset="0"/>
                        </a:rPr>
                        <a:t>Data Format:</a:t>
                      </a:r>
                    </a:p>
                  </a:txBody>
                  <a:tcPr marL="68580" marR="68580" marT="0" marB="0"/>
                </a:tc>
                <a:tc>
                  <a:txBody>
                    <a:bodyPr/>
                    <a:lstStyle/>
                    <a:p>
                      <a:pPr marL="0" marR="0">
                        <a:lnSpc>
                          <a:spcPct val="107000"/>
                        </a:lnSpc>
                        <a:spcBef>
                          <a:spcPts val="200"/>
                        </a:spcBef>
                        <a:spcAft>
                          <a:spcPts val="0"/>
                        </a:spcAft>
                      </a:pPr>
                      <a:r>
                        <a:rPr lang="en-US" sz="1200" dirty="0">
                          <a:effectLst/>
                          <a:latin typeface="+mn-lt"/>
                          <a:ea typeface="Times New Roman" panose="02020603050405020304" pitchFamily="18" charset="0"/>
                          <a:cs typeface="Times New Roman" panose="02020603050405020304" pitchFamily="18" charset="0"/>
                        </a:rPr>
                        <a:t>JPEG 2000</a:t>
                      </a:r>
                    </a:p>
                  </a:txBody>
                  <a:tcPr marL="68580" marR="68580" marT="0" marB="0"/>
                </a:tc>
                <a:extLst>
                  <a:ext uri="{0D108BD9-81ED-4DB2-BD59-A6C34878D82A}">
                    <a16:rowId xmlns:a16="http://schemas.microsoft.com/office/drawing/2014/main" val="507744268"/>
                  </a:ext>
                </a:extLst>
              </a:tr>
            </a:tbl>
          </a:graphicData>
        </a:graphic>
      </p:graphicFrame>
      <p:graphicFrame>
        <p:nvGraphicFramePr>
          <p:cNvPr id="9" name="Table 8">
            <a:extLst>
              <a:ext uri="{FF2B5EF4-FFF2-40B4-BE49-F238E27FC236}">
                <a16:creationId xmlns:a16="http://schemas.microsoft.com/office/drawing/2014/main" id="{C0F46006-6EC4-460D-B609-941E364BB6D5}"/>
              </a:ext>
            </a:extLst>
          </p:cNvPr>
          <p:cNvGraphicFramePr>
            <a:graphicFrameLocks noGrp="1"/>
          </p:cNvGraphicFramePr>
          <p:nvPr>
            <p:extLst>
              <p:ext uri="{D42A27DB-BD31-4B8C-83A1-F6EECF244321}">
                <p14:modId xmlns:p14="http://schemas.microsoft.com/office/powerpoint/2010/main" val="3851969324"/>
              </p:ext>
            </p:extLst>
          </p:nvPr>
        </p:nvGraphicFramePr>
        <p:xfrm>
          <a:off x="6251606" y="1427086"/>
          <a:ext cx="4717988" cy="4929260"/>
        </p:xfrm>
        <a:graphic>
          <a:graphicData uri="http://schemas.openxmlformats.org/drawingml/2006/table">
            <a:tbl>
              <a:tblPr firstRow="1" firstCol="1" bandRow="1">
                <a:tableStyleId>{5C22544A-7EE6-4342-B048-85BDC9FD1C3A}</a:tableStyleId>
              </a:tblPr>
              <a:tblGrid>
                <a:gridCol w="2358994">
                  <a:extLst>
                    <a:ext uri="{9D8B030D-6E8A-4147-A177-3AD203B41FA5}">
                      <a16:colId xmlns:a16="http://schemas.microsoft.com/office/drawing/2014/main" val="506571063"/>
                    </a:ext>
                  </a:extLst>
                </a:gridCol>
                <a:gridCol w="2358994">
                  <a:extLst>
                    <a:ext uri="{9D8B030D-6E8A-4147-A177-3AD203B41FA5}">
                      <a16:colId xmlns:a16="http://schemas.microsoft.com/office/drawing/2014/main" val="146808302"/>
                    </a:ext>
                  </a:extLst>
                </a:gridCol>
              </a:tblGrid>
              <a:tr h="492926">
                <a:tc gridSpan="2">
                  <a:txBody>
                    <a:bodyPr/>
                    <a:lstStyle/>
                    <a:p>
                      <a:pPr marL="0" marR="0" algn="ctr">
                        <a:lnSpc>
                          <a:spcPct val="107000"/>
                        </a:lnSpc>
                        <a:spcBef>
                          <a:spcPts val="200"/>
                        </a:spcBef>
                        <a:spcAft>
                          <a:spcPts val="0"/>
                        </a:spcAft>
                      </a:pPr>
                      <a:r>
                        <a:rPr lang="en-US" sz="1800" dirty="0">
                          <a:effectLst/>
                          <a:latin typeface="+mn-lt"/>
                          <a:ea typeface="Times New Roman" panose="02020603050405020304" pitchFamily="18" charset="0"/>
                          <a:cs typeface="Times New Roman" panose="02020603050405020304" pitchFamily="18" charset="0"/>
                        </a:rPr>
                        <a:t>Lidar Point Cloud</a:t>
                      </a:r>
                    </a:p>
                  </a:txBody>
                  <a:tcPr marL="68580" marR="68580" marT="0" marB="0"/>
                </a:tc>
                <a:tc hMerge="1">
                  <a:txBody>
                    <a:bodyPr/>
                    <a:lstStyle/>
                    <a:p>
                      <a:endParaRPr lang="en-US"/>
                    </a:p>
                  </a:txBody>
                  <a:tcPr/>
                </a:tc>
                <a:extLst>
                  <a:ext uri="{0D108BD9-81ED-4DB2-BD59-A6C34878D82A}">
                    <a16:rowId xmlns:a16="http://schemas.microsoft.com/office/drawing/2014/main" val="540807694"/>
                  </a:ext>
                </a:extLst>
              </a:tr>
              <a:tr h="492926">
                <a:tc>
                  <a:txBody>
                    <a:bodyPr/>
                    <a:lstStyle/>
                    <a:p>
                      <a:pPr marL="0" marR="0">
                        <a:lnSpc>
                          <a:spcPct val="107000"/>
                        </a:lnSpc>
                        <a:spcBef>
                          <a:spcPts val="200"/>
                        </a:spcBef>
                        <a:spcAft>
                          <a:spcPts val="0"/>
                        </a:spcAft>
                      </a:pPr>
                      <a:r>
                        <a:rPr lang="en-US" sz="1200" dirty="0">
                          <a:effectLst/>
                          <a:latin typeface="+mn-lt"/>
                        </a:rPr>
                        <a:t>Collection Date:</a:t>
                      </a:r>
                      <a:endParaRPr lang="en-US"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200"/>
                        </a:spcBef>
                        <a:spcAft>
                          <a:spcPts val="0"/>
                        </a:spcAft>
                      </a:pPr>
                      <a:r>
                        <a:rPr lang="en-US" sz="1200" dirty="0">
                          <a:effectLst/>
                          <a:latin typeface="+mn-lt"/>
                        </a:rPr>
                        <a:t>20150213</a:t>
                      </a:r>
                      <a:endParaRPr lang="en-US" sz="12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938571734"/>
                  </a:ext>
                </a:extLst>
              </a:tr>
              <a:tr h="492926">
                <a:tc>
                  <a:txBody>
                    <a:bodyPr/>
                    <a:lstStyle/>
                    <a:p>
                      <a:pPr marL="0" marR="0">
                        <a:lnSpc>
                          <a:spcPct val="107000"/>
                        </a:lnSpc>
                        <a:spcBef>
                          <a:spcPts val="200"/>
                        </a:spcBef>
                        <a:spcAft>
                          <a:spcPts val="0"/>
                        </a:spcAft>
                      </a:pPr>
                      <a:r>
                        <a:rPr lang="en-US" sz="1200" dirty="0">
                          <a:effectLst/>
                          <a:latin typeface="+mn-lt"/>
                          <a:ea typeface="Times New Roman" panose="02020603050405020304" pitchFamily="18" charset="0"/>
                          <a:cs typeface="Times New Roman" panose="02020603050405020304" pitchFamily="18" charset="0"/>
                        </a:rPr>
                        <a:t>Data Format:</a:t>
                      </a:r>
                    </a:p>
                  </a:txBody>
                  <a:tcPr marL="68580" marR="68580" marT="0" marB="0"/>
                </a:tc>
                <a:tc>
                  <a:txBody>
                    <a:bodyPr/>
                    <a:lstStyle/>
                    <a:p>
                      <a:pPr marL="0" marR="0">
                        <a:lnSpc>
                          <a:spcPct val="107000"/>
                        </a:lnSpc>
                        <a:spcBef>
                          <a:spcPts val="200"/>
                        </a:spcBef>
                        <a:spcAft>
                          <a:spcPts val="0"/>
                        </a:spcAft>
                      </a:pPr>
                      <a:r>
                        <a:rPr lang="en-US" sz="1200" dirty="0">
                          <a:effectLst/>
                          <a:latin typeface="+mn-lt"/>
                          <a:ea typeface="Times New Roman" panose="02020603050405020304" pitchFamily="18" charset="0"/>
                          <a:cs typeface="Times New Roman" panose="02020603050405020304" pitchFamily="18" charset="0"/>
                        </a:rPr>
                        <a:t>LAS v1.2</a:t>
                      </a:r>
                    </a:p>
                  </a:txBody>
                  <a:tcPr marL="68580" marR="68580" marT="0" marB="0"/>
                </a:tc>
                <a:extLst>
                  <a:ext uri="{0D108BD9-81ED-4DB2-BD59-A6C34878D82A}">
                    <a16:rowId xmlns:a16="http://schemas.microsoft.com/office/drawing/2014/main" val="2711321781"/>
                  </a:ext>
                </a:extLst>
              </a:tr>
              <a:tr h="492926">
                <a:tc>
                  <a:txBody>
                    <a:bodyPr/>
                    <a:lstStyle/>
                    <a:p>
                      <a:pPr marL="0" marR="0">
                        <a:lnSpc>
                          <a:spcPct val="107000"/>
                        </a:lnSpc>
                        <a:spcBef>
                          <a:spcPts val="200"/>
                        </a:spcBef>
                        <a:spcAft>
                          <a:spcPts val="0"/>
                        </a:spcAft>
                      </a:pPr>
                      <a:r>
                        <a:rPr lang="en-US" sz="1200" dirty="0">
                          <a:effectLst/>
                          <a:latin typeface="+mn-lt"/>
                          <a:ea typeface="Times New Roman" panose="02020603050405020304" pitchFamily="18" charset="0"/>
                          <a:cs typeface="Times New Roman" panose="02020603050405020304" pitchFamily="18" charset="0"/>
                        </a:rPr>
                        <a:t>Assigned Classes:</a:t>
                      </a:r>
                    </a:p>
                  </a:txBody>
                  <a:tcPr marL="68580" marR="68580" marT="0" marB="0"/>
                </a:tc>
                <a:tc>
                  <a:txBody>
                    <a:bodyPr/>
                    <a:lstStyle/>
                    <a:p>
                      <a:pPr marL="0" marR="0">
                        <a:lnSpc>
                          <a:spcPct val="107000"/>
                        </a:lnSpc>
                        <a:spcBef>
                          <a:spcPts val="200"/>
                        </a:spcBef>
                        <a:spcAft>
                          <a:spcPts val="0"/>
                        </a:spcAft>
                      </a:pPr>
                      <a:r>
                        <a:rPr lang="en-US" sz="1200" dirty="0">
                          <a:effectLst/>
                          <a:latin typeface="+mn-lt"/>
                          <a:ea typeface="Times New Roman" panose="02020603050405020304" pitchFamily="18" charset="0"/>
                          <a:cs typeface="Times New Roman" panose="02020603050405020304" pitchFamily="18" charset="0"/>
                        </a:rPr>
                        <a:t>1, 2, 7, 9, 10, 17, 18 </a:t>
                      </a:r>
                    </a:p>
                  </a:txBody>
                  <a:tcPr marL="68580" marR="68580" marT="0" marB="0"/>
                </a:tc>
                <a:extLst>
                  <a:ext uri="{0D108BD9-81ED-4DB2-BD59-A6C34878D82A}">
                    <a16:rowId xmlns:a16="http://schemas.microsoft.com/office/drawing/2014/main" val="2079317444"/>
                  </a:ext>
                </a:extLst>
              </a:tr>
              <a:tr h="492926">
                <a:tc>
                  <a:txBody>
                    <a:bodyPr/>
                    <a:lstStyle/>
                    <a:p>
                      <a:pPr marL="0" marR="0">
                        <a:lnSpc>
                          <a:spcPct val="107000"/>
                        </a:lnSpc>
                        <a:spcBef>
                          <a:spcPts val="200"/>
                        </a:spcBef>
                        <a:spcAft>
                          <a:spcPts val="0"/>
                        </a:spcAft>
                      </a:pPr>
                      <a:r>
                        <a:rPr lang="en-US" sz="1200" dirty="0">
                          <a:effectLst/>
                          <a:latin typeface="+mn-lt"/>
                        </a:rPr>
                        <a:t>Nominal Point Spacing: </a:t>
                      </a:r>
                      <a:endParaRPr lang="en-US"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200"/>
                        </a:spcBef>
                        <a:spcAft>
                          <a:spcPts val="0"/>
                        </a:spcAft>
                      </a:pPr>
                      <a:r>
                        <a:rPr lang="en-US" sz="1200" dirty="0">
                          <a:effectLst/>
                          <a:latin typeface="+mn-lt"/>
                          <a:ea typeface="Times New Roman" panose="02020603050405020304" pitchFamily="18" charset="0"/>
                          <a:cs typeface="Times New Roman" panose="02020603050405020304" pitchFamily="18" charset="0"/>
                        </a:rPr>
                        <a:t>0.39 meters</a:t>
                      </a:r>
                    </a:p>
                    <a:p>
                      <a:pPr marL="0" marR="0">
                        <a:lnSpc>
                          <a:spcPct val="107000"/>
                        </a:lnSpc>
                        <a:spcBef>
                          <a:spcPts val="200"/>
                        </a:spcBef>
                        <a:spcAft>
                          <a:spcPts val="0"/>
                        </a:spcAft>
                      </a:pPr>
                      <a:endParaRPr lang="en-US" sz="12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59487783"/>
                  </a:ext>
                </a:extLst>
              </a:tr>
              <a:tr h="492926">
                <a:tc>
                  <a:txBody>
                    <a:bodyPr/>
                    <a:lstStyle/>
                    <a:p>
                      <a:pPr marL="0" marR="0">
                        <a:lnSpc>
                          <a:spcPct val="107000"/>
                        </a:lnSpc>
                        <a:spcBef>
                          <a:spcPts val="200"/>
                        </a:spcBef>
                        <a:spcAft>
                          <a:spcPts val="0"/>
                        </a:spcAft>
                      </a:pPr>
                      <a:r>
                        <a:rPr lang="en-US" sz="1200" dirty="0">
                          <a:effectLst/>
                          <a:latin typeface="+mn-lt"/>
                        </a:rPr>
                        <a:t>Nominal Point Density: </a:t>
                      </a:r>
                      <a:endParaRPr lang="en-US"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200"/>
                        </a:spcBef>
                        <a:spcAft>
                          <a:spcPts val="0"/>
                        </a:spcAft>
                      </a:pPr>
                      <a:r>
                        <a:rPr lang="en-US" sz="1200" dirty="0">
                          <a:effectLst/>
                          <a:latin typeface="+mn-lt"/>
                          <a:ea typeface="Times New Roman" panose="02020603050405020304" pitchFamily="18" charset="0"/>
                          <a:cs typeface="Times New Roman" panose="02020603050405020304" pitchFamily="18" charset="0"/>
                        </a:rPr>
                        <a:t>6.36 pts / square meter  </a:t>
                      </a:r>
                    </a:p>
                  </a:txBody>
                  <a:tcPr marL="68580" marR="68580" marT="0" marB="0"/>
                </a:tc>
                <a:extLst>
                  <a:ext uri="{0D108BD9-81ED-4DB2-BD59-A6C34878D82A}">
                    <a16:rowId xmlns:a16="http://schemas.microsoft.com/office/drawing/2014/main" val="191661754"/>
                  </a:ext>
                </a:extLst>
              </a:tr>
              <a:tr h="492926">
                <a:tc>
                  <a:txBody>
                    <a:bodyPr/>
                    <a:lstStyle/>
                    <a:p>
                      <a:pPr marL="0" marR="0">
                        <a:lnSpc>
                          <a:spcPct val="107000"/>
                        </a:lnSpc>
                        <a:spcBef>
                          <a:spcPts val="200"/>
                        </a:spcBef>
                        <a:spcAft>
                          <a:spcPts val="0"/>
                        </a:spcAft>
                      </a:pPr>
                      <a:r>
                        <a:rPr lang="en-US" sz="1200" dirty="0">
                          <a:effectLst/>
                          <a:latin typeface="+mn-lt"/>
                        </a:rPr>
                        <a:t>Spatial Reference System:</a:t>
                      </a:r>
                      <a:endParaRPr lang="en-US"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200"/>
                        </a:spcBef>
                        <a:spcAft>
                          <a:spcPts val="0"/>
                        </a:spcAft>
                      </a:pPr>
                      <a:r>
                        <a:rPr lang="en-US" sz="1200" dirty="0">
                          <a:effectLst/>
                          <a:latin typeface="+mn-lt"/>
                        </a:rPr>
                        <a:t>NAD83 UTM Zone 15N</a:t>
                      </a:r>
                      <a:endParaRPr lang="en-US" sz="12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627452946"/>
                  </a:ext>
                </a:extLst>
              </a:tr>
              <a:tr h="492926">
                <a:tc>
                  <a:txBody>
                    <a:bodyPr/>
                    <a:lstStyle/>
                    <a:p>
                      <a:pPr marL="0" marR="0">
                        <a:lnSpc>
                          <a:spcPct val="107000"/>
                        </a:lnSpc>
                        <a:spcBef>
                          <a:spcPts val="200"/>
                        </a:spcBef>
                        <a:spcAft>
                          <a:spcPts val="0"/>
                        </a:spcAft>
                      </a:pPr>
                      <a:r>
                        <a:rPr lang="en-US" sz="1200" dirty="0">
                          <a:effectLst/>
                          <a:latin typeface="+mn-lt"/>
                          <a:ea typeface="Times New Roman" panose="02020603050405020304" pitchFamily="18" charset="0"/>
                          <a:cs typeface="Times New Roman" panose="02020603050405020304" pitchFamily="18" charset="0"/>
                        </a:rPr>
                        <a:t>Vertical Datum: </a:t>
                      </a:r>
                    </a:p>
                  </a:txBody>
                  <a:tcPr marL="68580" marR="68580" marT="0" marB="0"/>
                </a:tc>
                <a:tc>
                  <a:txBody>
                    <a:bodyPr/>
                    <a:lstStyle/>
                    <a:p>
                      <a:pPr marL="0" marR="0">
                        <a:lnSpc>
                          <a:spcPct val="107000"/>
                        </a:lnSpc>
                        <a:spcBef>
                          <a:spcPts val="200"/>
                        </a:spcBef>
                        <a:spcAft>
                          <a:spcPts val="0"/>
                        </a:spcAft>
                      </a:pPr>
                      <a:r>
                        <a:rPr lang="en-US" sz="1200" dirty="0">
                          <a:effectLst/>
                          <a:latin typeface="+mn-lt"/>
                          <a:ea typeface="Times New Roman" panose="02020603050405020304" pitchFamily="18" charset="0"/>
                          <a:cs typeface="Times New Roman" panose="02020603050405020304" pitchFamily="18" charset="0"/>
                        </a:rPr>
                        <a:t>NAVD88 (Geoid 12B)</a:t>
                      </a:r>
                    </a:p>
                  </a:txBody>
                  <a:tcPr marL="68580" marR="68580" marT="0" marB="0"/>
                </a:tc>
                <a:extLst>
                  <a:ext uri="{0D108BD9-81ED-4DB2-BD59-A6C34878D82A}">
                    <a16:rowId xmlns:a16="http://schemas.microsoft.com/office/drawing/2014/main" val="2713756071"/>
                  </a:ext>
                </a:extLst>
              </a:tr>
              <a:tr h="492926">
                <a:tc>
                  <a:txBody>
                    <a:bodyPr/>
                    <a:lstStyle/>
                    <a:p>
                      <a:pPr marL="0" marR="0">
                        <a:lnSpc>
                          <a:spcPct val="107000"/>
                        </a:lnSpc>
                        <a:spcBef>
                          <a:spcPts val="200"/>
                        </a:spcBef>
                        <a:spcAft>
                          <a:spcPts val="0"/>
                        </a:spcAft>
                      </a:pPr>
                      <a:r>
                        <a:rPr lang="en-US" sz="1200" dirty="0">
                          <a:effectLst/>
                          <a:latin typeface="+mn-lt"/>
                        </a:rPr>
                        <a:t>Sensor:</a:t>
                      </a:r>
                      <a:endParaRPr lang="en-US"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200"/>
                        </a:spcBef>
                        <a:spcAft>
                          <a:spcPts val="0"/>
                        </a:spcAft>
                      </a:pPr>
                      <a:r>
                        <a:rPr lang="en-US" sz="1200" dirty="0">
                          <a:effectLst/>
                          <a:latin typeface="+mn-lt"/>
                          <a:ea typeface="Times New Roman" panose="02020603050405020304" pitchFamily="18" charset="0"/>
                          <a:cs typeface="Times New Roman" panose="02020603050405020304" pitchFamily="18" charset="0"/>
                        </a:rPr>
                        <a:t>Leica ALS70-HP</a:t>
                      </a:r>
                    </a:p>
                  </a:txBody>
                  <a:tcPr marL="68580" marR="68580" marT="0" marB="0"/>
                </a:tc>
                <a:extLst>
                  <a:ext uri="{0D108BD9-81ED-4DB2-BD59-A6C34878D82A}">
                    <a16:rowId xmlns:a16="http://schemas.microsoft.com/office/drawing/2014/main" val="4259678011"/>
                  </a:ext>
                </a:extLst>
              </a:tr>
              <a:tr h="492926">
                <a:tc>
                  <a:txBody>
                    <a:bodyPr/>
                    <a:lstStyle/>
                    <a:p>
                      <a:pPr marL="0" marR="0">
                        <a:lnSpc>
                          <a:spcPct val="107000"/>
                        </a:lnSpc>
                        <a:spcBef>
                          <a:spcPts val="200"/>
                        </a:spcBef>
                        <a:spcAft>
                          <a:spcPts val="0"/>
                        </a:spcAft>
                      </a:pPr>
                      <a:r>
                        <a:rPr lang="en-US" sz="1200" dirty="0">
                          <a:effectLst/>
                          <a:latin typeface="+mn-lt"/>
                          <a:ea typeface="Times New Roman" panose="02020603050405020304" pitchFamily="18" charset="0"/>
                          <a:cs typeface="Times New Roman" panose="02020603050405020304" pitchFamily="18" charset="0"/>
                        </a:rPr>
                        <a:t>Vertical Accuracy Class:</a:t>
                      </a:r>
                    </a:p>
                  </a:txBody>
                  <a:tcPr marL="68580" marR="68580" marT="0" marB="0"/>
                </a:tc>
                <a:tc>
                  <a:txBody>
                    <a:bodyPr/>
                    <a:lstStyle/>
                    <a:p>
                      <a:pPr marL="0" marR="0">
                        <a:lnSpc>
                          <a:spcPct val="107000"/>
                        </a:lnSpc>
                        <a:spcBef>
                          <a:spcPts val="200"/>
                        </a:spcBef>
                        <a:spcAft>
                          <a:spcPts val="0"/>
                        </a:spcAft>
                      </a:pPr>
                      <a:r>
                        <a:rPr lang="en-US" sz="1200" dirty="0">
                          <a:effectLst/>
                          <a:latin typeface="+mn-lt"/>
                          <a:ea typeface="Times New Roman" panose="02020603050405020304" pitchFamily="18" charset="0"/>
                          <a:cs typeface="Times New Roman" panose="02020603050405020304" pitchFamily="18" charset="0"/>
                        </a:rPr>
                        <a:t>9.25cm (ASPRS ’14 Standard)</a:t>
                      </a:r>
                    </a:p>
                  </a:txBody>
                  <a:tcPr marL="68580" marR="68580" marT="0" marB="0"/>
                </a:tc>
                <a:extLst>
                  <a:ext uri="{0D108BD9-81ED-4DB2-BD59-A6C34878D82A}">
                    <a16:rowId xmlns:a16="http://schemas.microsoft.com/office/drawing/2014/main" val="3357901265"/>
                  </a:ext>
                </a:extLst>
              </a:tr>
            </a:tbl>
          </a:graphicData>
        </a:graphic>
      </p:graphicFrame>
    </p:spTree>
    <p:extLst>
      <p:ext uri="{BB962C8B-B14F-4D97-AF65-F5344CB8AC3E}">
        <p14:creationId xmlns:p14="http://schemas.microsoft.com/office/powerpoint/2010/main" val="2775946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B92AB297-5CE9-4ECD-8FEE-DF13DAFE93E2}"/>
              </a:ext>
            </a:extLst>
          </p:cNvPr>
          <p:cNvSpPr>
            <a:spLocks noGrp="1"/>
          </p:cNvSpPr>
          <p:nvPr>
            <p:ph idx="1"/>
          </p:nvPr>
        </p:nvSpPr>
        <p:spPr>
          <a:xfrm>
            <a:off x="168129" y="1825625"/>
            <a:ext cx="3951914" cy="4351338"/>
          </a:xfrm>
        </p:spPr>
        <p:txBody>
          <a:bodyPr>
            <a:normAutofit/>
          </a:bodyPr>
          <a:lstStyle/>
          <a:p>
            <a:pPr marL="457200" lvl="1" indent="0">
              <a:buNone/>
            </a:pPr>
            <a:r>
              <a:rPr lang="en-US" dirty="0"/>
              <a:t>ArcGIS Desktop v10.6</a:t>
            </a:r>
          </a:p>
          <a:p>
            <a:pPr lvl="2">
              <a:buFont typeface="Calibri" panose="020F0502020204030204" pitchFamily="34" charset="0"/>
              <a:buChar char="˗"/>
            </a:pPr>
            <a:r>
              <a:rPr lang="en-US" dirty="0"/>
              <a:t>Reclassify Raster</a:t>
            </a:r>
          </a:p>
          <a:p>
            <a:pPr lvl="2">
              <a:buFont typeface="Calibri" panose="020F0502020204030204" pitchFamily="34" charset="0"/>
              <a:buChar char="˗"/>
            </a:pPr>
            <a:r>
              <a:rPr lang="en-US" dirty="0"/>
              <a:t>Raster to Polygon Conversion </a:t>
            </a:r>
          </a:p>
          <a:p>
            <a:pPr lvl="2">
              <a:buFont typeface="Calibri" panose="020F0502020204030204" pitchFamily="34" charset="0"/>
              <a:buChar char="˗"/>
            </a:pPr>
            <a:r>
              <a:rPr lang="en-US" dirty="0"/>
              <a:t>Raster Calculator</a:t>
            </a:r>
          </a:p>
          <a:p>
            <a:pPr lvl="2">
              <a:buFont typeface="Calibri" panose="020F0502020204030204" pitchFamily="34" charset="0"/>
              <a:buChar char="˗"/>
            </a:pPr>
            <a:r>
              <a:rPr lang="en-US" dirty="0"/>
              <a:t>Surface Volume</a:t>
            </a:r>
          </a:p>
        </p:txBody>
      </p:sp>
      <p:sp>
        <p:nvSpPr>
          <p:cNvPr id="6" name="Date Placeholder 5">
            <a:extLst>
              <a:ext uri="{FF2B5EF4-FFF2-40B4-BE49-F238E27FC236}">
                <a16:creationId xmlns:a16="http://schemas.microsoft.com/office/drawing/2014/main" id="{D3F31F23-31BF-44AD-942D-C2B0730D9F5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93969C-2CC2-4EB5-AFD1-EE897C47CB21}" type="datetime1">
              <a:rPr kumimoji="0" lang="en-US" sz="1200" b="0" i="0" u="none" strike="noStrike" kern="1200" cap="none" spc="0" normalizeH="0" baseline="0" noProof="0" smtClean="0">
                <a:ln>
                  <a:noFill/>
                </a:ln>
                <a:solidFill>
                  <a:schemeClr val="tx2"/>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1/15/2019</a:t>
            </a:fld>
            <a:endParaRPr kumimoji="0" lang="en-US" sz="1200" b="0" i="0" u="none" strike="noStrike" kern="1200" cap="none" spc="0" normalizeH="0" baseline="0" noProof="0" dirty="0">
              <a:ln>
                <a:noFill/>
              </a:ln>
              <a:solidFill>
                <a:schemeClr val="tx2"/>
              </a:solidFill>
              <a:effectLst/>
              <a:uLnTx/>
              <a:uFillTx/>
              <a:latin typeface="Calibri" panose="020F0502020204030204"/>
              <a:ea typeface="+mn-ea"/>
              <a:cs typeface="+mn-cs"/>
            </a:endParaRPr>
          </a:p>
        </p:txBody>
      </p:sp>
      <p:sp>
        <p:nvSpPr>
          <p:cNvPr id="7" name="Footer Placeholder 6">
            <a:extLst>
              <a:ext uri="{FF2B5EF4-FFF2-40B4-BE49-F238E27FC236}">
                <a16:creationId xmlns:a16="http://schemas.microsoft.com/office/drawing/2014/main" id="{D0E9D2DD-EB24-433A-A98D-50C770CE3E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2"/>
                </a:solidFill>
                <a:effectLst/>
                <a:uLnTx/>
                <a:uFillTx/>
                <a:latin typeface="Calibri" panose="020F0502020204030204"/>
                <a:ea typeface="+mn-ea"/>
                <a:cs typeface="+mn-cs"/>
              </a:rPr>
              <a:t>Travis Meyer</a:t>
            </a:r>
          </a:p>
        </p:txBody>
      </p:sp>
      <p:sp>
        <p:nvSpPr>
          <p:cNvPr id="8" name="Slide Number Placeholder 7">
            <a:extLst>
              <a:ext uri="{FF2B5EF4-FFF2-40B4-BE49-F238E27FC236}">
                <a16:creationId xmlns:a16="http://schemas.microsoft.com/office/drawing/2014/main" id="{2E0DD676-449A-4B4D-AE88-6DA5A39E26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DC2F5-52F1-4D89-9C62-E051D07A39A7}" type="slidenum">
              <a:rPr kumimoji="0" lang="en-US" sz="1200" b="0" i="0" u="none" strike="noStrike" kern="1200" cap="none" spc="0" normalizeH="0" baseline="0" noProof="0" smtClean="0">
                <a:ln>
                  <a:noFill/>
                </a:ln>
                <a:solidFill>
                  <a:schemeClr val="tx2"/>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chemeClr val="tx2"/>
              </a:solidFill>
              <a:effectLst/>
              <a:uLnTx/>
              <a:uFillTx/>
              <a:latin typeface="Calibri" panose="020F0502020204030204"/>
              <a:ea typeface="+mn-ea"/>
              <a:cs typeface="+mn-cs"/>
            </a:endParaRPr>
          </a:p>
        </p:txBody>
      </p:sp>
      <p:sp>
        <p:nvSpPr>
          <p:cNvPr id="10" name="Title 2">
            <a:extLst>
              <a:ext uri="{FF2B5EF4-FFF2-40B4-BE49-F238E27FC236}">
                <a16:creationId xmlns:a16="http://schemas.microsoft.com/office/drawing/2014/main" id="{46D86546-D8D8-4804-8C11-32B913F4C4D6}"/>
              </a:ext>
            </a:extLst>
          </p:cNvPr>
          <p:cNvSpPr txBox="1">
            <a:spLocks/>
          </p:cNvSpPr>
          <p:nvPr/>
        </p:nvSpPr>
        <p:spPr>
          <a:xfrm>
            <a:off x="2099388" y="83573"/>
            <a:ext cx="7641772" cy="8106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accent1">
                    <a:lumMod val="50000"/>
                  </a:schemeClr>
                </a:solidFill>
              </a:rPr>
              <a:t>Software Packages &amp; Tools</a:t>
            </a:r>
          </a:p>
        </p:txBody>
      </p:sp>
      <p:sp>
        <p:nvSpPr>
          <p:cNvPr id="11" name="Content Placeholder 8">
            <a:extLst>
              <a:ext uri="{FF2B5EF4-FFF2-40B4-BE49-F238E27FC236}">
                <a16:creationId xmlns:a16="http://schemas.microsoft.com/office/drawing/2014/main" id="{FD8FB2E9-A17D-4F61-B903-E3FEA94C4D6C}"/>
              </a:ext>
            </a:extLst>
          </p:cNvPr>
          <p:cNvSpPr txBox="1">
            <a:spLocks/>
          </p:cNvSpPr>
          <p:nvPr/>
        </p:nvSpPr>
        <p:spPr>
          <a:xfrm>
            <a:off x="3805382" y="1825625"/>
            <a:ext cx="460894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dirty="0"/>
              <a:t>eCognition Developer v9.3</a:t>
            </a:r>
          </a:p>
          <a:p>
            <a:pPr lvl="2">
              <a:buFont typeface="Calibri" panose="020F0502020204030204" pitchFamily="34" charset="0"/>
              <a:buChar char="˗"/>
            </a:pPr>
            <a:r>
              <a:rPr lang="en-US" dirty="0"/>
              <a:t>Multi-Resolution Segmentation</a:t>
            </a:r>
          </a:p>
          <a:p>
            <a:pPr lvl="2">
              <a:buFont typeface="Calibri" panose="020F0502020204030204" pitchFamily="34" charset="0"/>
              <a:buChar char="˗"/>
            </a:pPr>
            <a:r>
              <a:rPr lang="en-US" dirty="0"/>
              <a:t>Image Object Classification</a:t>
            </a:r>
          </a:p>
          <a:p>
            <a:pPr lvl="2">
              <a:buFont typeface="Calibri" panose="020F0502020204030204" pitchFamily="34" charset="0"/>
              <a:buChar char="˗"/>
            </a:pPr>
            <a:r>
              <a:rPr lang="en-US" dirty="0"/>
              <a:t>Object Merge</a:t>
            </a:r>
          </a:p>
          <a:p>
            <a:pPr lvl="2">
              <a:buFont typeface="Calibri" panose="020F0502020204030204" pitchFamily="34" charset="0"/>
              <a:buChar char="˗"/>
            </a:pPr>
            <a:r>
              <a:rPr lang="en-US" dirty="0"/>
              <a:t>Region Grow</a:t>
            </a:r>
          </a:p>
          <a:p>
            <a:pPr lvl="2">
              <a:buFont typeface="Calibri" panose="020F0502020204030204" pitchFamily="34" charset="0"/>
              <a:buChar char="˗"/>
            </a:pPr>
            <a:r>
              <a:rPr lang="en-US" dirty="0"/>
              <a:t>Threshold Class Assignment</a:t>
            </a:r>
          </a:p>
          <a:p>
            <a:pPr lvl="2">
              <a:buFont typeface="Calibri" panose="020F0502020204030204" pitchFamily="34" charset="0"/>
              <a:buChar char="˗"/>
            </a:pPr>
            <a:r>
              <a:rPr lang="en-US" dirty="0"/>
              <a:t>Export Vector Layer  </a:t>
            </a:r>
          </a:p>
        </p:txBody>
      </p:sp>
      <p:sp>
        <p:nvSpPr>
          <p:cNvPr id="12" name="Content Placeholder 8">
            <a:extLst>
              <a:ext uri="{FF2B5EF4-FFF2-40B4-BE49-F238E27FC236}">
                <a16:creationId xmlns:a16="http://schemas.microsoft.com/office/drawing/2014/main" id="{D1F1C843-1A86-47E6-B215-37B5D54300CD}"/>
              </a:ext>
            </a:extLst>
          </p:cNvPr>
          <p:cNvSpPr txBox="1">
            <a:spLocks/>
          </p:cNvSpPr>
          <p:nvPr/>
        </p:nvSpPr>
        <p:spPr>
          <a:xfrm>
            <a:off x="7846502" y="1825625"/>
            <a:ext cx="395191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dirty="0"/>
              <a:t>LP360 Advanced </a:t>
            </a:r>
          </a:p>
          <a:p>
            <a:pPr lvl="2">
              <a:buFont typeface="Calibri" panose="020F0502020204030204" pitchFamily="34" charset="0"/>
              <a:buChar char="˗"/>
            </a:pPr>
            <a:r>
              <a:rPr lang="en-US" dirty="0"/>
              <a:t>Point Cloud Task (PCT) Macro</a:t>
            </a:r>
          </a:p>
          <a:p>
            <a:pPr lvl="2">
              <a:buFont typeface="Calibri" panose="020F0502020204030204" pitchFamily="34" charset="0"/>
              <a:buChar char="˗"/>
            </a:pPr>
            <a:r>
              <a:rPr lang="en-US" dirty="0"/>
              <a:t>Classify by Feature PCT</a:t>
            </a:r>
          </a:p>
          <a:p>
            <a:pPr lvl="2">
              <a:buFont typeface="Calibri" panose="020F0502020204030204" pitchFamily="34" charset="0"/>
              <a:buChar char="˗"/>
            </a:pPr>
            <a:r>
              <a:rPr lang="en-US" dirty="0"/>
              <a:t>2D/3D Breakline Tools </a:t>
            </a:r>
          </a:p>
          <a:p>
            <a:pPr lvl="2">
              <a:buFont typeface="Calibri" panose="020F0502020204030204" pitchFamily="34" charset="0"/>
              <a:buChar char="˗"/>
            </a:pPr>
            <a:r>
              <a:rPr lang="en-US" dirty="0"/>
              <a:t>Classify by Statistics PCT</a:t>
            </a:r>
          </a:p>
          <a:p>
            <a:pPr lvl="2">
              <a:buFont typeface="Calibri" panose="020F0502020204030204" pitchFamily="34" charset="0"/>
              <a:buChar char="˗"/>
            </a:pPr>
            <a:r>
              <a:rPr lang="en-US" dirty="0"/>
              <a:t>Conflation PCT</a:t>
            </a:r>
          </a:p>
          <a:p>
            <a:pPr lvl="2">
              <a:buFont typeface="Calibri" panose="020F0502020204030204" pitchFamily="34" charset="0"/>
              <a:buChar char="˗"/>
            </a:pPr>
            <a:r>
              <a:rPr lang="en-US" dirty="0"/>
              <a:t>Filtering PCTs</a:t>
            </a:r>
          </a:p>
          <a:p>
            <a:pPr lvl="2">
              <a:buFont typeface="Calibri" panose="020F0502020204030204" pitchFamily="34" charset="0"/>
              <a:buChar char="˗"/>
            </a:pPr>
            <a:r>
              <a:rPr lang="en-US" dirty="0"/>
              <a:t>Export Wizard (DSM/DEM Products)</a:t>
            </a:r>
          </a:p>
        </p:txBody>
      </p:sp>
    </p:spTree>
    <p:extLst>
      <p:ext uri="{BB962C8B-B14F-4D97-AF65-F5344CB8AC3E}">
        <p14:creationId xmlns:p14="http://schemas.microsoft.com/office/powerpoint/2010/main" val="22461358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D3F31F23-31BF-44AD-942D-C2B0730D9F5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93969C-2CC2-4EB5-AFD1-EE897C47CB21}" type="datetime1">
              <a:rPr kumimoji="0" lang="en-US" sz="1200" b="0" i="0" u="none" strike="noStrike" kern="1200" cap="none" spc="0" normalizeH="0" baseline="0" noProof="0" smtClean="0">
                <a:ln>
                  <a:noFill/>
                </a:ln>
                <a:solidFill>
                  <a:schemeClr val="tx2"/>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1/15/2019</a:t>
            </a:fld>
            <a:endParaRPr kumimoji="0" lang="en-US" sz="1200" b="0" i="0" u="none" strike="noStrike" kern="1200" cap="none" spc="0" normalizeH="0" baseline="0" noProof="0">
              <a:ln>
                <a:noFill/>
              </a:ln>
              <a:solidFill>
                <a:schemeClr val="tx2"/>
              </a:solidFill>
              <a:effectLst/>
              <a:uLnTx/>
              <a:uFillTx/>
              <a:latin typeface="Calibri" panose="020F0502020204030204"/>
              <a:ea typeface="+mn-ea"/>
              <a:cs typeface="+mn-cs"/>
            </a:endParaRPr>
          </a:p>
        </p:txBody>
      </p:sp>
      <p:sp>
        <p:nvSpPr>
          <p:cNvPr id="7" name="Footer Placeholder 6">
            <a:extLst>
              <a:ext uri="{FF2B5EF4-FFF2-40B4-BE49-F238E27FC236}">
                <a16:creationId xmlns:a16="http://schemas.microsoft.com/office/drawing/2014/main" id="{D0E9D2DD-EB24-433A-A98D-50C770CE3E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2"/>
                </a:solidFill>
                <a:effectLst/>
                <a:uLnTx/>
                <a:uFillTx/>
                <a:latin typeface="Calibri" panose="020F0502020204030204"/>
                <a:ea typeface="+mn-ea"/>
                <a:cs typeface="+mn-cs"/>
              </a:rPr>
              <a:t>Travis Meyer</a:t>
            </a:r>
          </a:p>
        </p:txBody>
      </p:sp>
      <p:sp>
        <p:nvSpPr>
          <p:cNvPr id="8" name="Slide Number Placeholder 7">
            <a:extLst>
              <a:ext uri="{FF2B5EF4-FFF2-40B4-BE49-F238E27FC236}">
                <a16:creationId xmlns:a16="http://schemas.microsoft.com/office/drawing/2014/main" id="{2E0DD676-449A-4B4D-AE88-6DA5A39E26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DC2F5-52F1-4D89-9C62-E051D07A39A7}" type="slidenum">
              <a:rPr kumimoji="0" lang="en-US" sz="1200" b="0" i="0" u="none" strike="noStrike" kern="1200" cap="none" spc="0" normalizeH="0" baseline="0" noProof="0" smtClean="0">
                <a:ln>
                  <a:noFill/>
                </a:ln>
                <a:solidFill>
                  <a:schemeClr val="tx2"/>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chemeClr val="tx2"/>
              </a:solidFill>
              <a:effectLst/>
              <a:uLnTx/>
              <a:uFillTx/>
              <a:latin typeface="Calibri" panose="020F0502020204030204"/>
              <a:ea typeface="+mn-ea"/>
              <a:cs typeface="+mn-cs"/>
            </a:endParaRPr>
          </a:p>
        </p:txBody>
      </p:sp>
      <p:sp>
        <p:nvSpPr>
          <p:cNvPr id="10" name="Title 2">
            <a:extLst>
              <a:ext uri="{FF2B5EF4-FFF2-40B4-BE49-F238E27FC236}">
                <a16:creationId xmlns:a16="http://schemas.microsoft.com/office/drawing/2014/main" id="{46D86546-D8D8-4804-8C11-32B913F4C4D6}"/>
              </a:ext>
            </a:extLst>
          </p:cNvPr>
          <p:cNvSpPr txBox="1">
            <a:spLocks/>
          </p:cNvSpPr>
          <p:nvPr/>
        </p:nvSpPr>
        <p:spPr>
          <a:xfrm>
            <a:off x="2099388" y="83573"/>
            <a:ext cx="7641772" cy="8106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accent1">
                    <a:lumMod val="50000"/>
                  </a:schemeClr>
                </a:solidFill>
              </a:rPr>
              <a:t>Workflow Overview</a:t>
            </a:r>
          </a:p>
        </p:txBody>
      </p:sp>
      <p:sp>
        <p:nvSpPr>
          <p:cNvPr id="16" name="TextBox 15">
            <a:extLst>
              <a:ext uri="{FF2B5EF4-FFF2-40B4-BE49-F238E27FC236}">
                <a16:creationId xmlns:a16="http://schemas.microsoft.com/office/drawing/2014/main" id="{C4AD2155-3615-449F-AD04-C513555AA4A6}"/>
              </a:ext>
            </a:extLst>
          </p:cNvPr>
          <p:cNvSpPr txBox="1"/>
          <p:nvPr/>
        </p:nvSpPr>
        <p:spPr>
          <a:xfrm>
            <a:off x="2919849" y="3174855"/>
            <a:ext cx="3561443" cy="584775"/>
          </a:xfrm>
          <a:prstGeom prst="rect">
            <a:avLst/>
          </a:prstGeom>
          <a:solidFill>
            <a:schemeClr val="accent2">
              <a:lumMod val="40000"/>
              <a:lumOff val="60000"/>
            </a:schemeClr>
          </a:solidFill>
          <a:ln w="19050">
            <a:solidFill>
              <a:schemeClr val="accent5">
                <a:lumMod val="50000"/>
              </a:schemeClr>
            </a:solidFill>
          </a:ln>
        </p:spPr>
        <p:txBody>
          <a:bodyPr wrap="square" rtlCol="0">
            <a:spAutoFit/>
          </a:bodyPr>
          <a:lstStyle/>
          <a:p>
            <a:pPr algn="ctr"/>
            <a:r>
              <a:rPr lang="en-US" sz="1600" dirty="0"/>
              <a:t>Classify Mangrove Points by Feature Using Polygons from OBIA Export</a:t>
            </a:r>
          </a:p>
        </p:txBody>
      </p:sp>
      <p:sp>
        <p:nvSpPr>
          <p:cNvPr id="17" name="TextBox 16">
            <a:extLst>
              <a:ext uri="{FF2B5EF4-FFF2-40B4-BE49-F238E27FC236}">
                <a16:creationId xmlns:a16="http://schemas.microsoft.com/office/drawing/2014/main" id="{878E58FA-90CF-4DF9-BA05-75F2C9C12B8B}"/>
              </a:ext>
            </a:extLst>
          </p:cNvPr>
          <p:cNvSpPr txBox="1"/>
          <p:nvPr/>
        </p:nvSpPr>
        <p:spPr>
          <a:xfrm>
            <a:off x="3654584" y="3908035"/>
            <a:ext cx="3443042" cy="584775"/>
          </a:xfrm>
          <a:prstGeom prst="rect">
            <a:avLst/>
          </a:prstGeom>
          <a:solidFill>
            <a:schemeClr val="accent2">
              <a:lumMod val="40000"/>
              <a:lumOff val="60000"/>
            </a:schemeClr>
          </a:solidFill>
          <a:ln w="19050">
            <a:solidFill>
              <a:schemeClr val="accent5">
                <a:lumMod val="50000"/>
              </a:schemeClr>
            </a:solidFill>
          </a:ln>
        </p:spPr>
        <p:txBody>
          <a:bodyPr wrap="square" rtlCol="0">
            <a:spAutoFit/>
          </a:bodyPr>
          <a:lstStyle/>
          <a:p>
            <a:pPr algn="ctr"/>
            <a:r>
              <a:rPr lang="en-US" sz="1600" dirty="0"/>
              <a:t>Generate DSM &amp; DEM Using Classes 2, 9, and Custom Mangrove Class  </a:t>
            </a:r>
          </a:p>
        </p:txBody>
      </p:sp>
      <p:sp>
        <p:nvSpPr>
          <p:cNvPr id="19" name="TextBox 18">
            <a:extLst>
              <a:ext uri="{FF2B5EF4-FFF2-40B4-BE49-F238E27FC236}">
                <a16:creationId xmlns:a16="http://schemas.microsoft.com/office/drawing/2014/main" id="{D3503BCE-AA74-473D-957A-4514B52D1074}"/>
              </a:ext>
            </a:extLst>
          </p:cNvPr>
          <p:cNvSpPr txBox="1"/>
          <p:nvPr/>
        </p:nvSpPr>
        <p:spPr>
          <a:xfrm>
            <a:off x="5016557" y="4610494"/>
            <a:ext cx="2777295" cy="584775"/>
          </a:xfrm>
          <a:prstGeom prst="rect">
            <a:avLst/>
          </a:prstGeom>
          <a:solidFill>
            <a:schemeClr val="accent4">
              <a:lumMod val="40000"/>
              <a:lumOff val="60000"/>
            </a:schemeClr>
          </a:solidFill>
          <a:ln w="19050">
            <a:solidFill>
              <a:schemeClr val="accent5">
                <a:lumMod val="50000"/>
              </a:schemeClr>
            </a:solidFill>
          </a:ln>
        </p:spPr>
        <p:txBody>
          <a:bodyPr wrap="square" rtlCol="0">
            <a:spAutoFit/>
          </a:bodyPr>
          <a:lstStyle/>
          <a:p>
            <a:pPr algn="ctr"/>
            <a:r>
              <a:rPr lang="en-US" sz="1600" dirty="0"/>
              <a:t>Generate nDSM for Mangrove Canopy Height Model</a:t>
            </a:r>
          </a:p>
        </p:txBody>
      </p:sp>
      <p:sp>
        <p:nvSpPr>
          <p:cNvPr id="20" name="TextBox 19">
            <a:extLst>
              <a:ext uri="{FF2B5EF4-FFF2-40B4-BE49-F238E27FC236}">
                <a16:creationId xmlns:a16="http://schemas.microsoft.com/office/drawing/2014/main" id="{C4ED02BB-814C-44C7-934E-D1D7074B1867}"/>
              </a:ext>
            </a:extLst>
          </p:cNvPr>
          <p:cNvSpPr txBox="1"/>
          <p:nvPr/>
        </p:nvSpPr>
        <p:spPr>
          <a:xfrm>
            <a:off x="5469033" y="5314145"/>
            <a:ext cx="3141567" cy="584775"/>
          </a:xfrm>
          <a:prstGeom prst="rect">
            <a:avLst/>
          </a:prstGeom>
          <a:solidFill>
            <a:schemeClr val="accent4">
              <a:lumMod val="40000"/>
              <a:lumOff val="60000"/>
            </a:schemeClr>
          </a:solidFill>
          <a:ln w="19050">
            <a:solidFill>
              <a:schemeClr val="accent5">
                <a:lumMod val="50000"/>
              </a:schemeClr>
            </a:solidFill>
          </a:ln>
        </p:spPr>
        <p:txBody>
          <a:bodyPr wrap="square" rtlCol="0">
            <a:spAutoFit/>
          </a:bodyPr>
          <a:lstStyle/>
          <a:p>
            <a:pPr algn="ctr"/>
            <a:r>
              <a:rPr lang="en-US" sz="1600" dirty="0"/>
              <a:t>Calculate Area Coverage &amp; Above Ground Biomass Volume for Tables</a:t>
            </a:r>
          </a:p>
        </p:txBody>
      </p:sp>
      <p:sp>
        <p:nvSpPr>
          <p:cNvPr id="21" name="TextBox 20">
            <a:extLst>
              <a:ext uri="{FF2B5EF4-FFF2-40B4-BE49-F238E27FC236}">
                <a16:creationId xmlns:a16="http://schemas.microsoft.com/office/drawing/2014/main" id="{41EB3ED5-C3DE-4738-B101-57BE5CC8CBD1}"/>
              </a:ext>
            </a:extLst>
          </p:cNvPr>
          <p:cNvSpPr txBox="1"/>
          <p:nvPr/>
        </p:nvSpPr>
        <p:spPr>
          <a:xfrm>
            <a:off x="978868" y="5437255"/>
            <a:ext cx="1450675" cy="338554"/>
          </a:xfrm>
          <a:prstGeom prst="rect">
            <a:avLst/>
          </a:prstGeom>
          <a:solidFill>
            <a:schemeClr val="accent4">
              <a:lumMod val="40000"/>
              <a:lumOff val="60000"/>
            </a:schemeClr>
          </a:solidFill>
          <a:ln w="19050">
            <a:solidFill>
              <a:schemeClr val="accent5">
                <a:lumMod val="50000"/>
              </a:schemeClr>
            </a:solidFill>
          </a:ln>
        </p:spPr>
        <p:txBody>
          <a:bodyPr wrap="square" rtlCol="0">
            <a:spAutoFit/>
          </a:bodyPr>
          <a:lstStyle/>
          <a:p>
            <a:pPr algn="ctr"/>
            <a:r>
              <a:rPr lang="en-US" sz="1600" dirty="0"/>
              <a:t>In ArcGIS </a:t>
            </a:r>
          </a:p>
        </p:txBody>
      </p:sp>
      <p:sp>
        <p:nvSpPr>
          <p:cNvPr id="22" name="TextBox 21">
            <a:extLst>
              <a:ext uri="{FF2B5EF4-FFF2-40B4-BE49-F238E27FC236}">
                <a16:creationId xmlns:a16="http://schemas.microsoft.com/office/drawing/2014/main" id="{FB4C8CCD-4D7A-4310-869C-B98B9DB20F2D}"/>
              </a:ext>
            </a:extLst>
          </p:cNvPr>
          <p:cNvSpPr txBox="1"/>
          <p:nvPr/>
        </p:nvSpPr>
        <p:spPr>
          <a:xfrm>
            <a:off x="8290485" y="3549722"/>
            <a:ext cx="1450675" cy="338554"/>
          </a:xfrm>
          <a:prstGeom prst="rect">
            <a:avLst/>
          </a:prstGeom>
          <a:solidFill>
            <a:schemeClr val="accent2">
              <a:lumMod val="40000"/>
              <a:lumOff val="60000"/>
            </a:schemeClr>
          </a:solidFill>
          <a:ln w="19050">
            <a:solidFill>
              <a:schemeClr val="accent5">
                <a:lumMod val="50000"/>
              </a:schemeClr>
            </a:solidFill>
          </a:ln>
        </p:spPr>
        <p:txBody>
          <a:bodyPr wrap="square" rtlCol="0">
            <a:spAutoFit/>
          </a:bodyPr>
          <a:lstStyle/>
          <a:p>
            <a:pPr algn="ctr"/>
            <a:r>
              <a:rPr lang="en-US" sz="1600" dirty="0"/>
              <a:t>In LP360</a:t>
            </a:r>
          </a:p>
        </p:txBody>
      </p:sp>
      <p:sp>
        <p:nvSpPr>
          <p:cNvPr id="184" name="TextBox 183">
            <a:extLst>
              <a:ext uri="{FF2B5EF4-FFF2-40B4-BE49-F238E27FC236}">
                <a16:creationId xmlns:a16="http://schemas.microsoft.com/office/drawing/2014/main" id="{D7872523-1D67-4F35-B7D5-A0D4CECD6F46}"/>
              </a:ext>
            </a:extLst>
          </p:cNvPr>
          <p:cNvSpPr txBox="1"/>
          <p:nvPr/>
        </p:nvSpPr>
        <p:spPr>
          <a:xfrm>
            <a:off x="6182288" y="6040274"/>
            <a:ext cx="3942223" cy="338554"/>
          </a:xfrm>
          <a:prstGeom prst="rect">
            <a:avLst/>
          </a:prstGeom>
          <a:solidFill>
            <a:schemeClr val="accent4">
              <a:lumMod val="40000"/>
              <a:lumOff val="60000"/>
            </a:schemeClr>
          </a:solidFill>
          <a:ln w="19050">
            <a:solidFill>
              <a:schemeClr val="accent5">
                <a:lumMod val="50000"/>
              </a:schemeClr>
            </a:solidFill>
          </a:ln>
        </p:spPr>
        <p:txBody>
          <a:bodyPr wrap="square" rtlCol="0">
            <a:spAutoFit/>
          </a:bodyPr>
          <a:lstStyle/>
          <a:p>
            <a:pPr algn="ctr"/>
            <a:r>
              <a:rPr lang="en-US" sz="1600" dirty="0"/>
              <a:t>Generate Derivative Cartographic Products</a:t>
            </a:r>
          </a:p>
        </p:txBody>
      </p:sp>
      <p:sp>
        <p:nvSpPr>
          <p:cNvPr id="29" name="TextBox 28">
            <a:extLst>
              <a:ext uri="{FF2B5EF4-FFF2-40B4-BE49-F238E27FC236}">
                <a16:creationId xmlns:a16="http://schemas.microsoft.com/office/drawing/2014/main" id="{74AC1F83-62E3-4CDD-A5C8-C669634F2CD2}"/>
              </a:ext>
            </a:extLst>
          </p:cNvPr>
          <p:cNvSpPr txBox="1"/>
          <p:nvPr/>
        </p:nvSpPr>
        <p:spPr>
          <a:xfrm>
            <a:off x="325872" y="1211963"/>
            <a:ext cx="3767856" cy="584775"/>
          </a:xfrm>
          <a:prstGeom prst="rect">
            <a:avLst/>
          </a:prstGeom>
          <a:solidFill>
            <a:schemeClr val="accent5">
              <a:lumMod val="60000"/>
              <a:lumOff val="4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Segment NAIP Image into Large Scale Objects and Classify </a:t>
            </a:r>
            <a:r>
              <a:rPr lang="en-US" sz="1600" dirty="0">
                <a:solidFill>
                  <a:prstClr val="black"/>
                </a:solidFill>
                <a:latin typeface="Calibri" panose="020F0502020204030204"/>
              </a:rPr>
              <a:t>Image</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88C3C105-027E-4DBB-8695-4587C186C68B}"/>
              </a:ext>
            </a:extLst>
          </p:cNvPr>
          <p:cNvSpPr txBox="1"/>
          <p:nvPr/>
        </p:nvSpPr>
        <p:spPr>
          <a:xfrm>
            <a:off x="978868" y="1954576"/>
            <a:ext cx="3881962" cy="584775"/>
          </a:xfrm>
          <a:prstGeom prst="rect">
            <a:avLst/>
          </a:prstGeom>
          <a:solidFill>
            <a:schemeClr val="accent5">
              <a:lumMod val="60000"/>
              <a:lumOff val="4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Segment Large Scale Objects into Smaller Scale Objects and Classify Mangroves </a:t>
            </a:r>
          </a:p>
        </p:txBody>
      </p:sp>
      <p:sp>
        <p:nvSpPr>
          <p:cNvPr id="31" name="TextBox 30">
            <a:extLst>
              <a:ext uri="{FF2B5EF4-FFF2-40B4-BE49-F238E27FC236}">
                <a16:creationId xmlns:a16="http://schemas.microsoft.com/office/drawing/2014/main" id="{0B6C7994-2755-4A35-91B5-F4309B876C30}"/>
              </a:ext>
            </a:extLst>
          </p:cNvPr>
          <p:cNvSpPr txBox="1"/>
          <p:nvPr/>
        </p:nvSpPr>
        <p:spPr>
          <a:xfrm>
            <a:off x="1876490" y="2687826"/>
            <a:ext cx="3881962" cy="338554"/>
          </a:xfrm>
          <a:prstGeom prst="rect">
            <a:avLst/>
          </a:prstGeom>
          <a:solidFill>
            <a:schemeClr val="accent5">
              <a:lumMod val="60000"/>
              <a:lumOff val="4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Export </a:t>
            </a:r>
            <a:r>
              <a:rPr lang="en-US" sz="1600" dirty="0">
                <a:solidFill>
                  <a:prstClr val="black"/>
                </a:solidFill>
                <a:latin typeface="Calibri" panose="020F0502020204030204"/>
              </a:rPr>
              <a:t>Mangrove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Shapefile for Use in LP360</a:t>
            </a:r>
          </a:p>
        </p:txBody>
      </p:sp>
      <p:sp>
        <p:nvSpPr>
          <p:cNvPr id="58" name="TextBox 57">
            <a:extLst>
              <a:ext uri="{FF2B5EF4-FFF2-40B4-BE49-F238E27FC236}">
                <a16:creationId xmlns:a16="http://schemas.microsoft.com/office/drawing/2014/main" id="{98DACA8E-430C-4634-95C7-DE0C1F75A95F}"/>
              </a:ext>
            </a:extLst>
          </p:cNvPr>
          <p:cNvSpPr txBox="1"/>
          <p:nvPr/>
        </p:nvSpPr>
        <p:spPr>
          <a:xfrm>
            <a:off x="7331172" y="1785299"/>
            <a:ext cx="1450676" cy="338554"/>
          </a:xfrm>
          <a:prstGeom prst="rect">
            <a:avLst/>
          </a:prstGeom>
          <a:solidFill>
            <a:schemeClr val="accent5">
              <a:lumMod val="60000"/>
              <a:lumOff val="4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In eCognition</a:t>
            </a:r>
          </a:p>
        </p:txBody>
      </p:sp>
      <p:sp>
        <p:nvSpPr>
          <p:cNvPr id="59" name="TextBox 58">
            <a:extLst>
              <a:ext uri="{FF2B5EF4-FFF2-40B4-BE49-F238E27FC236}">
                <a16:creationId xmlns:a16="http://schemas.microsoft.com/office/drawing/2014/main" id="{5BF6A298-69D3-4CFA-A533-59E9C73BB36A}"/>
              </a:ext>
            </a:extLst>
          </p:cNvPr>
          <p:cNvSpPr txBox="1"/>
          <p:nvPr/>
        </p:nvSpPr>
        <p:spPr>
          <a:xfrm>
            <a:off x="325872" y="3246846"/>
            <a:ext cx="2018804" cy="584775"/>
          </a:xfrm>
          <a:prstGeom prst="rect">
            <a:avLst/>
          </a:prstGeom>
          <a:solidFill>
            <a:schemeClr val="accent4">
              <a:lumMod val="40000"/>
              <a:lumOff val="6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Accuracy Assessment </a:t>
            </a:r>
            <a:r>
              <a:rPr lang="en-US" sz="1600" dirty="0">
                <a:solidFill>
                  <a:prstClr val="black"/>
                </a:solidFill>
                <a:latin typeface="Calibri" panose="020F0502020204030204"/>
              </a:rPr>
              <a:t>of Classification</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60" name="Connector: Elbow 59">
            <a:extLst>
              <a:ext uri="{FF2B5EF4-FFF2-40B4-BE49-F238E27FC236}">
                <a16:creationId xmlns:a16="http://schemas.microsoft.com/office/drawing/2014/main" id="{F3EF1221-1652-4FB5-90E4-8E21A7871E40}"/>
              </a:ext>
            </a:extLst>
          </p:cNvPr>
          <p:cNvCxnSpPr>
            <a:cxnSpLocks/>
            <a:stCxn id="31" idx="1"/>
            <a:endCxn id="59" idx="1"/>
          </p:cNvCxnSpPr>
          <p:nvPr/>
        </p:nvCxnSpPr>
        <p:spPr>
          <a:xfrm rot="10800000" flipV="1">
            <a:off x="325872" y="2857102"/>
            <a:ext cx="1550618" cy="682131"/>
          </a:xfrm>
          <a:prstGeom prst="bentConnector3">
            <a:avLst>
              <a:gd name="adj1" fmla="val 114743"/>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2" name="Connector: Elbow 71">
            <a:extLst>
              <a:ext uri="{FF2B5EF4-FFF2-40B4-BE49-F238E27FC236}">
                <a16:creationId xmlns:a16="http://schemas.microsoft.com/office/drawing/2014/main" id="{48D20B22-C01F-4CBB-8E39-3340B4FD07F7}"/>
              </a:ext>
            </a:extLst>
          </p:cNvPr>
          <p:cNvCxnSpPr>
            <a:cxnSpLocks/>
            <a:endCxn id="58" idx="1"/>
          </p:cNvCxnSpPr>
          <p:nvPr/>
        </p:nvCxnSpPr>
        <p:spPr>
          <a:xfrm>
            <a:off x="4093728" y="1210289"/>
            <a:ext cx="3237444" cy="744287"/>
          </a:xfrm>
          <a:prstGeom prst="bentConnector3">
            <a:avLst>
              <a:gd name="adj1" fmla="val 75394"/>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6" name="Connector: Elbow 75">
            <a:extLst>
              <a:ext uri="{FF2B5EF4-FFF2-40B4-BE49-F238E27FC236}">
                <a16:creationId xmlns:a16="http://schemas.microsoft.com/office/drawing/2014/main" id="{195D173C-FA39-4489-B0CD-9AB3ECA724A8}"/>
              </a:ext>
            </a:extLst>
          </p:cNvPr>
          <p:cNvCxnSpPr>
            <a:cxnSpLocks/>
            <a:stCxn id="58" idx="1"/>
          </p:cNvCxnSpPr>
          <p:nvPr/>
        </p:nvCxnSpPr>
        <p:spPr>
          <a:xfrm rot="10800000" flipV="1">
            <a:off x="5758452" y="1954576"/>
            <a:ext cx="1572720" cy="1071804"/>
          </a:xfrm>
          <a:prstGeom prst="bentConnector3">
            <a:avLst>
              <a:gd name="adj1" fmla="val 50000"/>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4" name="Connector: Elbow 83">
            <a:extLst>
              <a:ext uri="{FF2B5EF4-FFF2-40B4-BE49-F238E27FC236}">
                <a16:creationId xmlns:a16="http://schemas.microsoft.com/office/drawing/2014/main" id="{3EA21430-CF10-45EB-9E37-C8710FCDD4B9}"/>
              </a:ext>
            </a:extLst>
          </p:cNvPr>
          <p:cNvCxnSpPr>
            <a:cxnSpLocks/>
            <a:stCxn id="22" idx="1"/>
          </p:cNvCxnSpPr>
          <p:nvPr/>
        </p:nvCxnSpPr>
        <p:spPr>
          <a:xfrm rot="10800000">
            <a:off x="6481295" y="3183099"/>
            <a:ext cx="1809191" cy="535901"/>
          </a:xfrm>
          <a:prstGeom prst="bentConnector3">
            <a:avLst>
              <a:gd name="adj1" fmla="val 50000"/>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7" name="Connector: Elbow 86">
            <a:extLst>
              <a:ext uri="{FF2B5EF4-FFF2-40B4-BE49-F238E27FC236}">
                <a16:creationId xmlns:a16="http://schemas.microsoft.com/office/drawing/2014/main" id="{7DF1D40F-8B9A-4BCA-8C90-B09AC5402829}"/>
              </a:ext>
            </a:extLst>
          </p:cNvPr>
          <p:cNvCxnSpPr>
            <a:cxnSpLocks/>
            <a:stCxn id="22" idx="1"/>
          </p:cNvCxnSpPr>
          <p:nvPr/>
        </p:nvCxnSpPr>
        <p:spPr>
          <a:xfrm rot="10800000" flipV="1">
            <a:off x="7097627" y="3718998"/>
            <a:ext cx="1192859" cy="772619"/>
          </a:xfrm>
          <a:prstGeom prst="bentConnector3">
            <a:avLst>
              <a:gd name="adj1" fmla="val 75318"/>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1" name="Connector: Elbow 90">
            <a:extLst>
              <a:ext uri="{FF2B5EF4-FFF2-40B4-BE49-F238E27FC236}">
                <a16:creationId xmlns:a16="http://schemas.microsoft.com/office/drawing/2014/main" id="{9829B824-5599-49E2-8814-BBB43BA166B9}"/>
              </a:ext>
            </a:extLst>
          </p:cNvPr>
          <p:cNvCxnSpPr>
            <a:cxnSpLocks/>
          </p:cNvCxnSpPr>
          <p:nvPr/>
        </p:nvCxnSpPr>
        <p:spPr>
          <a:xfrm rot="10800000" flipV="1">
            <a:off x="2429543" y="4610494"/>
            <a:ext cx="2587014" cy="978376"/>
          </a:xfrm>
          <a:prstGeom prst="bentConnector3">
            <a:avLst>
              <a:gd name="adj1" fmla="val 50000"/>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3" name="Connector: Elbow 92">
            <a:extLst>
              <a:ext uri="{FF2B5EF4-FFF2-40B4-BE49-F238E27FC236}">
                <a16:creationId xmlns:a16="http://schemas.microsoft.com/office/drawing/2014/main" id="{584E4E92-6ED7-4B06-BE35-CCA87B0303F3}"/>
              </a:ext>
            </a:extLst>
          </p:cNvPr>
          <p:cNvCxnSpPr>
            <a:cxnSpLocks/>
            <a:endCxn id="21" idx="3"/>
          </p:cNvCxnSpPr>
          <p:nvPr/>
        </p:nvCxnSpPr>
        <p:spPr>
          <a:xfrm rot="10800000">
            <a:off x="2429544" y="5606532"/>
            <a:ext cx="3752745" cy="749818"/>
          </a:xfrm>
          <a:prstGeom prst="bentConnector3">
            <a:avLst>
              <a:gd name="adj1" fmla="val 65424"/>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4652962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Picture 95">
            <a:extLst>
              <a:ext uri="{FF2B5EF4-FFF2-40B4-BE49-F238E27FC236}">
                <a16:creationId xmlns:a16="http://schemas.microsoft.com/office/drawing/2014/main" id="{98EB151B-1156-4199-8C87-41DCCD212E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9864" y="4510266"/>
            <a:ext cx="3367995" cy="1905903"/>
          </a:xfrm>
          <a:prstGeom prst="rect">
            <a:avLst/>
          </a:prstGeom>
        </p:spPr>
      </p:pic>
      <p:pic>
        <p:nvPicPr>
          <p:cNvPr id="94" name="Picture 93">
            <a:extLst>
              <a:ext uri="{FF2B5EF4-FFF2-40B4-BE49-F238E27FC236}">
                <a16:creationId xmlns:a16="http://schemas.microsoft.com/office/drawing/2014/main" id="{E664CFD6-6861-441A-AE1B-B11A20E8F4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1280" y="1966076"/>
            <a:ext cx="3038882" cy="2033017"/>
          </a:xfrm>
          <a:prstGeom prst="rect">
            <a:avLst/>
          </a:prstGeom>
        </p:spPr>
      </p:pic>
      <p:sp>
        <p:nvSpPr>
          <p:cNvPr id="47" name="TextBox 46">
            <a:extLst>
              <a:ext uri="{FF2B5EF4-FFF2-40B4-BE49-F238E27FC236}">
                <a16:creationId xmlns:a16="http://schemas.microsoft.com/office/drawing/2014/main" id="{5231242C-1B17-40F8-B7D1-B89284C6E466}"/>
              </a:ext>
            </a:extLst>
          </p:cNvPr>
          <p:cNvSpPr txBox="1"/>
          <p:nvPr/>
        </p:nvSpPr>
        <p:spPr>
          <a:xfrm>
            <a:off x="8365970" y="4085636"/>
            <a:ext cx="3495782" cy="338554"/>
          </a:xfrm>
          <a:prstGeom prst="rect">
            <a:avLst/>
          </a:prstGeom>
          <a:solidFill>
            <a:schemeClr val="accent5">
              <a:lumMod val="60000"/>
              <a:lumOff val="4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libri" panose="020F0502020204030204"/>
              </a:rPr>
              <a:t>Classify Second-Order Objects</a:t>
            </a:r>
          </a:p>
        </p:txBody>
      </p:sp>
      <p:sp>
        <p:nvSpPr>
          <p:cNvPr id="3" name="Date Placeholder 2">
            <a:extLst>
              <a:ext uri="{FF2B5EF4-FFF2-40B4-BE49-F238E27FC236}">
                <a16:creationId xmlns:a16="http://schemas.microsoft.com/office/drawing/2014/main" id="{5098378F-BC82-4673-AADA-1460DB0205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29E98F-D25A-4C90-A1F3-B274E63F0E02}" type="datetime1">
              <a:rPr kumimoji="0" lang="en-US" sz="1200" b="0" i="0" u="none" strike="noStrike" kern="1200" cap="none" spc="0" normalizeH="0" baseline="0" noProof="0" smtClean="0">
                <a:ln>
                  <a:noFill/>
                </a:ln>
                <a:solidFill>
                  <a:srgbClr val="5B9BD5">
                    <a:lumMod val="50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1/15/2019</a:t>
            </a:fld>
            <a:endPar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1E6B4D97-CDC7-477A-8565-080FFA714A0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DC2F5-52F1-4D89-9C62-E051D07A39A7}" type="slidenum">
              <a:rPr kumimoji="0" lang="en-US" sz="1200" b="0" i="0" u="none" strike="noStrike" kern="1200" cap="none" spc="0" normalizeH="0" baseline="0" noProof="0" smtClean="0">
                <a:ln>
                  <a:noFill/>
                </a:ln>
                <a:solidFill>
                  <a:srgbClr val="5B9BD5">
                    <a:lumMod val="5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6" name="Title 2">
            <a:extLst>
              <a:ext uri="{FF2B5EF4-FFF2-40B4-BE49-F238E27FC236}">
                <a16:creationId xmlns:a16="http://schemas.microsoft.com/office/drawing/2014/main" id="{E26E8471-84DB-4AEF-94B6-4255F1FC29F0}"/>
              </a:ext>
            </a:extLst>
          </p:cNvPr>
          <p:cNvSpPr txBox="1">
            <a:spLocks/>
          </p:cNvSpPr>
          <p:nvPr/>
        </p:nvSpPr>
        <p:spPr>
          <a:xfrm>
            <a:off x="2099388" y="83573"/>
            <a:ext cx="7641772" cy="8106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libri Light" panose="020F0302020204030204"/>
                <a:ea typeface="+mj-ea"/>
                <a:cs typeface="+mj-cs"/>
              </a:rPr>
              <a:t>Image Classification Methodology</a:t>
            </a:r>
          </a:p>
        </p:txBody>
      </p:sp>
      <p:sp>
        <p:nvSpPr>
          <p:cNvPr id="7" name="Date Placeholder 5">
            <a:extLst>
              <a:ext uri="{FF2B5EF4-FFF2-40B4-BE49-F238E27FC236}">
                <a16:creationId xmlns:a16="http://schemas.microsoft.com/office/drawing/2014/main" id="{484E6514-EA03-44C8-AFA0-840BE53B92BC}"/>
              </a:ext>
            </a:extLst>
          </p:cNvPr>
          <p:cNvSpPr txBox="1">
            <a:spLocks/>
          </p:cNvSpPr>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5">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393969C-2CC2-4EB5-AFD1-EE897C47CB21}" type="datetime1">
              <a:rPr lang="en-US" smtClean="0">
                <a:solidFill>
                  <a:schemeClr val="tx2"/>
                </a:solidFill>
                <a:latin typeface="Calibri" panose="020F0502020204030204"/>
              </a:rPr>
              <a:pPr>
                <a:defRPr/>
              </a:pPr>
              <a:t>1/15/2019</a:t>
            </a:fld>
            <a:endParaRPr lang="en-US">
              <a:solidFill>
                <a:schemeClr val="tx2"/>
              </a:solidFill>
              <a:latin typeface="Calibri" panose="020F0502020204030204"/>
            </a:endParaRPr>
          </a:p>
        </p:txBody>
      </p:sp>
      <p:sp>
        <p:nvSpPr>
          <p:cNvPr id="8" name="Footer Placeholder 6">
            <a:extLst>
              <a:ext uri="{FF2B5EF4-FFF2-40B4-BE49-F238E27FC236}">
                <a16:creationId xmlns:a16="http://schemas.microsoft.com/office/drawing/2014/main" id="{C1B8FF10-DA9D-4C4A-8AFD-8F1C0C4E69E6}"/>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accent5">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schemeClr val="tx2"/>
                </a:solidFill>
                <a:latin typeface="Calibri" panose="020F0502020204030204"/>
              </a:rPr>
              <a:t>Travis Meyer</a:t>
            </a:r>
          </a:p>
        </p:txBody>
      </p:sp>
      <p:sp>
        <p:nvSpPr>
          <p:cNvPr id="9" name="Slide Number Placeholder 7">
            <a:extLst>
              <a:ext uri="{FF2B5EF4-FFF2-40B4-BE49-F238E27FC236}">
                <a16:creationId xmlns:a16="http://schemas.microsoft.com/office/drawing/2014/main" id="{E3EAA685-B017-46E1-AF6C-D6116B6439CD}"/>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5">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EBDC2F5-52F1-4D89-9C62-E051D07A39A7}" type="slidenum">
              <a:rPr lang="en-US" smtClean="0">
                <a:solidFill>
                  <a:schemeClr val="tx2"/>
                </a:solidFill>
                <a:latin typeface="Calibri" panose="020F0502020204030204"/>
              </a:rPr>
              <a:pPr>
                <a:defRPr/>
              </a:pPr>
              <a:t>14</a:t>
            </a:fld>
            <a:endParaRPr lang="en-US">
              <a:solidFill>
                <a:schemeClr val="tx2"/>
              </a:solidFill>
              <a:latin typeface="Calibri" panose="020F0502020204030204"/>
            </a:endParaRPr>
          </a:p>
        </p:txBody>
      </p:sp>
      <p:sp>
        <p:nvSpPr>
          <p:cNvPr id="14" name="TextBox 13">
            <a:extLst>
              <a:ext uri="{FF2B5EF4-FFF2-40B4-BE49-F238E27FC236}">
                <a16:creationId xmlns:a16="http://schemas.microsoft.com/office/drawing/2014/main" id="{900F5DCA-935F-4C55-9703-AE7BFDC1A6C6}"/>
              </a:ext>
            </a:extLst>
          </p:cNvPr>
          <p:cNvSpPr txBox="1"/>
          <p:nvPr/>
        </p:nvSpPr>
        <p:spPr>
          <a:xfrm>
            <a:off x="5804423" y="1337134"/>
            <a:ext cx="1255298" cy="338554"/>
          </a:xfrm>
          <a:prstGeom prst="rect">
            <a:avLst/>
          </a:prstGeom>
          <a:solidFill>
            <a:schemeClr val="accent4">
              <a:lumMod val="40000"/>
              <a:lumOff val="60000"/>
            </a:schemeClr>
          </a:solidFill>
          <a:ln w="19050">
            <a:solidFill>
              <a:schemeClr val="accent5">
                <a:lumMod val="50000"/>
              </a:schemeClr>
            </a:solidFill>
          </a:ln>
        </p:spPr>
        <p:txBody>
          <a:bodyPr wrap="square" rtlCol="0">
            <a:spAutoFit/>
          </a:bodyPr>
          <a:lstStyle/>
          <a:p>
            <a:pPr algn="ctr"/>
            <a:r>
              <a:rPr lang="en-US" sz="1600" dirty="0"/>
              <a:t>In ArcGIS </a:t>
            </a:r>
          </a:p>
        </p:txBody>
      </p:sp>
      <p:sp>
        <p:nvSpPr>
          <p:cNvPr id="17" name="TextBox 16">
            <a:extLst>
              <a:ext uri="{FF2B5EF4-FFF2-40B4-BE49-F238E27FC236}">
                <a16:creationId xmlns:a16="http://schemas.microsoft.com/office/drawing/2014/main" id="{C4A0F416-C19F-4BAC-AC27-99776329FA2B}"/>
              </a:ext>
            </a:extLst>
          </p:cNvPr>
          <p:cNvSpPr txBox="1"/>
          <p:nvPr/>
        </p:nvSpPr>
        <p:spPr>
          <a:xfrm>
            <a:off x="312689" y="1179340"/>
            <a:ext cx="2852015" cy="584775"/>
          </a:xfrm>
          <a:prstGeom prst="rect">
            <a:avLst/>
          </a:prstGeom>
          <a:solidFill>
            <a:schemeClr val="accent5">
              <a:lumMod val="60000"/>
              <a:lumOff val="4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Multi-Resolution Segmentation (Initial Objects)</a:t>
            </a:r>
          </a:p>
        </p:txBody>
      </p:sp>
      <p:sp>
        <p:nvSpPr>
          <p:cNvPr id="18" name="TextBox 17">
            <a:extLst>
              <a:ext uri="{FF2B5EF4-FFF2-40B4-BE49-F238E27FC236}">
                <a16:creationId xmlns:a16="http://schemas.microsoft.com/office/drawing/2014/main" id="{F9BFE9BA-E914-41AE-B63C-09A2E627556F}"/>
              </a:ext>
            </a:extLst>
          </p:cNvPr>
          <p:cNvSpPr txBox="1"/>
          <p:nvPr/>
        </p:nvSpPr>
        <p:spPr>
          <a:xfrm>
            <a:off x="3728262" y="1908305"/>
            <a:ext cx="4248365" cy="338554"/>
          </a:xfrm>
          <a:prstGeom prst="rect">
            <a:avLst/>
          </a:prstGeom>
          <a:solidFill>
            <a:schemeClr val="accent5">
              <a:lumMod val="60000"/>
              <a:lumOff val="4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libri" panose="020F0502020204030204"/>
              </a:rPr>
              <a:t>Classify Initial Objects</a:t>
            </a:r>
          </a:p>
        </p:txBody>
      </p:sp>
      <p:sp>
        <p:nvSpPr>
          <p:cNvPr id="20" name="TextBox 19">
            <a:extLst>
              <a:ext uri="{FF2B5EF4-FFF2-40B4-BE49-F238E27FC236}">
                <a16:creationId xmlns:a16="http://schemas.microsoft.com/office/drawing/2014/main" id="{B40C9960-0D92-409D-A709-ECCCD5DE123E}"/>
              </a:ext>
            </a:extLst>
          </p:cNvPr>
          <p:cNvSpPr txBox="1"/>
          <p:nvPr/>
        </p:nvSpPr>
        <p:spPr>
          <a:xfrm>
            <a:off x="4451816" y="1337134"/>
            <a:ext cx="1352606" cy="338554"/>
          </a:xfrm>
          <a:prstGeom prst="rect">
            <a:avLst/>
          </a:prstGeom>
          <a:solidFill>
            <a:schemeClr val="accent5">
              <a:lumMod val="60000"/>
              <a:lumOff val="4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In eCognition</a:t>
            </a:r>
          </a:p>
        </p:txBody>
      </p:sp>
      <p:sp>
        <p:nvSpPr>
          <p:cNvPr id="21" name="TextBox 20">
            <a:extLst>
              <a:ext uri="{FF2B5EF4-FFF2-40B4-BE49-F238E27FC236}">
                <a16:creationId xmlns:a16="http://schemas.microsoft.com/office/drawing/2014/main" id="{D2D751B2-EDA2-428B-BC56-7932B5C35419}"/>
              </a:ext>
            </a:extLst>
          </p:cNvPr>
          <p:cNvSpPr txBox="1"/>
          <p:nvPr/>
        </p:nvSpPr>
        <p:spPr>
          <a:xfrm>
            <a:off x="4556122" y="5539739"/>
            <a:ext cx="2489405" cy="338554"/>
          </a:xfrm>
          <a:prstGeom prst="rect">
            <a:avLst/>
          </a:prstGeom>
          <a:solidFill>
            <a:schemeClr val="accent4">
              <a:lumMod val="40000"/>
              <a:lumOff val="6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libri" panose="020F0502020204030204"/>
              </a:rPr>
              <a:t>Import Polygons in ArcGIS</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2" name="Connector: Elbow 21">
            <a:extLst>
              <a:ext uri="{FF2B5EF4-FFF2-40B4-BE49-F238E27FC236}">
                <a16:creationId xmlns:a16="http://schemas.microsoft.com/office/drawing/2014/main" id="{7DE8A2D1-14BA-4E6E-B2EE-BF5C6BE295B4}"/>
              </a:ext>
            </a:extLst>
          </p:cNvPr>
          <p:cNvCxnSpPr>
            <a:cxnSpLocks/>
            <a:stCxn id="78" idx="3"/>
            <a:endCxn id="21" idx="1"/>
          </p:cNvCxnSpPr>
          <p:nvPr/>
        </p:nvCxnSpPr>
        <p:spPr>
          <a:xfrm>
            <a:off x="3239583" y="4217879"/>
            <a:ext cx="1316539" cy="1491137"/>
          </a:xfrm>
          <a:prstGeom prst="bentConnector3">
            <a:avLst>
              <a:gd name="adj1" fmla="val 50000"/>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Connector: Elbow 22">
            <a:extLst>
              <a:ext uri="{FF2B5EF4-FFF2-40B4-BE49-F238E27FC236}">
                <a16:creationId xmlns:a16="http://schemas.microsoft.com/office/drawing/2014/main" id="{7E0A1914-257F-4941-9EE7-DE71504D5937}"/>
              </a:ext>
            </a:extLst>
          </p:cNvPr>
          <p:cNvCxnSpPr>
            <a:cxnSpLocks/>
            <a:stCxn id="17" idx="3"/>
            <a:endCxn id="18" idx="1"/>
          </p:cNvCxnSpPr>
          <p:nvPr/>
        </p:nvCxnSpPr>
        <p:spPr>
          <a:xfrm>
            <a:off x="3164704" y="1471728"/>
            <a:ext cx="563558" cy="605854"/>
          </a:xfrm>
          <a:prstGeom prst="bentConnector3">
            <a:avLst>
              <a:gd name="adj1" fmla="val 50000"/>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Connector: Elbow 23">
            <a:extLst>
              <a:ext uri="{FF2B5EF4-FFF2-40B4-BE49-F238E27FC236}">
                <a16:creationId xmlns:a16="http://schemas.microsoft.com/office/drawing/2014/main" id="{DE9C0B2D-2059-407F-94F5-D7084AC224AF}"/>
              </a:ext>
            </a:extLst>
          </p:cNvPr>
          <p:cNvCxnSpPr>
            <a:cxnSpLocks/>
            <a:stCxn id="46" idx="1"/>
            <a:endCxn id="18" idx="3"/>
          </p:cNvCxnSpPr>
          <p:nvPr/>
        </p:nvCxnSpPr>
        <p:spPr>
          <a:xfrm rot="10800000" flipV="1">
            <a:off x="7976628" y="1587146"/>
            <a:ext cx="633973" cy="490436"/>
          </a:xfrm>
          <a:prstGeom prst="bentConnector3">
            <a:avLst>
              <a:gd name="adj1" fmla="val 50000"/>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7" name="Connector: Elbow 26">
            <a:extLst>
              <a:ext uri="{FF2B5EF4-FFF2-40B4-BE49-F238E27FC236}">
                <a16:creationId xmlns:a16="http://schemas.microsoft.com/office/drawing/2014/main" id="{9339EB25-F871-4023-8091-939686DB7553}"/>
              </a:ext>
            </a:extLst>
          </p:cNvPr>
          <p:cNvCxnSpPr>
            <a:cxnSpLocks/>
            <a:stCxn id="46" idx="3"/>
            <a:endCxn id="47" idx="3"/>
          </p:cNvCxnSpPr>
          <p:nvPr/>
        </p:nvCxnSpPr>
        <p:spPr>
          <a:xfrm>
            <a:off x="11569431" y="1587146"/>
            <a:ext cx="292321" cy="2667767"/>
          </a:xfrm>
          <a:prstGeom prst="bentConnector3">
            <a:avLst>
              <a:gd name="adj1" fmla="val 178202"/>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8" name="Connector: Elbow 27">
            <a:extLst>
              <a:ext uri="{FF2B5EF4-FFF2-40B4-BE49-F238E27FC236}">
                <a16:creationId xmlns:a16="http://schemas.microsoft.com/office/drawing/2014/main" id="{BB0B8CBF-DC23-4215-9F00-81CBC75161D7}"/>
              </a:ext>
            </a:extLst>
          </p:cNvPr>
          <p:cNvCxnSpPr>
            <a:cxnSpLocks/>
            <a:stCxn id="47" idx="1"/>
            <a:endCxn id="61" idx="3"/>
          </p:cNvCxnSpPr>
          <p:nvPr/>
        </p:nvCxnSpPr>
        <p:spPr>
          <a:xfrm rot="10800000" flipV="1">
            <a:off x="7045528" y="4254913"/>
            <a:ext cx="1320442" cy="1007828"/>
          </a:xfrm>
          <a:prstGeom prst="bentConnector3">
            <a:avLst>
              <a:gd name="adj1" fmla="val 50000"/>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6" name="TextBox 45">
            <a:extLst>
              <a:ext uri="{FF2B5EF4-FFF2-40B4-BE49-F238E27FC236}">
                <a16:creationId xmlns:a16="http://schemas.microsoft.com/office/drawing/2014/main" id="{F2F9BE41-A423-4B3D-955B-853A042A9061}"/>
              </a:ext>
            </a:extLst>
          </p:cNvPr>
          <p:cNvSpPr txBox="1"/>
          <p:nvPr/>
        </p:nvSpPr>
        <p:spPr>
          <a:xfrm>
            <a:off x="8610600" y="1294758"/>
            <a:ext cx="2958831" cy="584775"/>
          </a:xfrm>
          <a:prstGeom prst="rect">
            <a:avLst/>
          </a:prstGeom>
          <a:solidFill>
            <a:schemeClr val="accent5">
              <a:lumMod val="60000"/>
              <a:lumOff val="4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Multi-Resolution Segmentation (Wetland Objects)</a:t>
            </a:r>
          </a:p>
        </p:txBody>
      </p:sp>
      <p:sp>
        <p:nvSpPr>
          <p:cNvPr id="54" name="TextBox 53">
            <a:extLst>
              <a:ext uri="{FF2B5EF4-FFF2-40B4-BE49-F238E27FC236}">
                <a16:creationId xmlns:a16="http://schemas.microsoft.com/office/drawing/2014/main" id="{5383AA88-F683-41B4-A0F1-4DFF26B82CE6}"/>
              </a:ext>
            </a:extLst>
          </p:cNvPr>
          <p:cNvSpPr txBox="1"/>
          <p:nvPr/>
        </p:nvSpPr>
        <p:spPr>
          <a:xfrm>
            <a:off x="3595455" y="1337134"/>
            <a:ext cx="287587" cy="369332"/>
          </a:xfrm>
          <a:prstGeom prst="rect">
            <a:avLst/>
          </a:prstGeom>
          <a:noFill/>
        </p:spPr>
        <p:txBody>
          <a:bodyPr wrap="square" rtlCol="0">
            <a:spAutoFit/>
          </a:bodyPr>
          <a:lstStyle/>
          <a:p>
            <a:r>
              <a:rPr lang="en-US" dirty="0"/>
              <a:t>1</a:t>
            </a:r>
          </a:p>
        </p:txBody>
      </p:sp>
      <p:sp>
        <p:nvSpPr>
          <p:cNvPr id="55" name="TextBox 54">
            <a:extLst>
              <a:ext uri="{FF2B5EF4-FFF2-40B4-BE49-F238E27FC236}">
                <a16:creationId xmlns:a16="http://schemas.microsoft.com/office/drawing/2014/main" id="{E44F28B4-00B4-4C5F-84D2-CEFCB880016C}"/>
              </a:ext>
            </a:extLst>
          </p:cNvPr>
          <p:cNvSpPr txBox="1"/>
          <p:nvPr/>
        </p:nvSpPr>
        <p:spPr>
          <a:xfrm>
            <a:off x="7829160" y="1337134"/>
            <a:ext cx="287587" cy="369332"/>
          </a:xfrm>
          <a:prstGeom prst="rect">
            <a:avLst/>
          </a:prstGeom>
          <a:noFill/>
        </p:spPr>
        <p:txBody>
          <a:bodyPr wrap="square" rtlCol="0">
            <a:spAutoFit/>
          </a:bodyPr>
          <a:lstStyle/>
          <a:p>
            <a:r>
              <a:rPr lang="en-US" dirty="0"/>
              <a:t>2</a:t>
            </a:r>
          </a:p>
        </p:txBody>
      </p:sp>
      <p:sp>
        <p:nvSpPr>
          <p:cNvPr id="58" name="TextBox 57">
            <a:extLst>
              <a:ext uri="{FF2B5EF4-FFF2-40B4-BE49-F238E27FC236}">
                <a16:creationId xmlns:a16="http://schemas.microsoft.com/office/drawing/2014/main" id="{E6ECD504-F71D-4E8B-9551-E268D7E8D667}"/>
              </a:ext>
            </a:extLst>
          </p:cNvPr>
          <p:cNvSpPr txBox="1"/>
          <p:nvPr/>
        </p:nvSpPr>
        <p:spPr>
          <a:xfrm>
            <a:off x="11870519" y="1196743"/>
            <a:ext cx="287587" cy="369332"/>
          </a:xfrm>
          <a:prstGeom prst="rect">
            <a:avLst/>
          </a:prstGeom>
          <a:noFill/>
        </p:spPr>
        <p:txBody>
          <a:bodyPr wrap="square" rtlCol="0">
            <a:spAutoFit/>
          </a:bodyPr>
          <a:lstStyle/>
          <a:p>
            <a:r>
              <a:rPr lang="en-US" dirty="0"/>
              <a:t>3</a:t>
            </a:r>
          </a:p>
        </p:txBody>
      </p:sp>
      <p:sp>
        <p:nvSpPr>
          <p:cNvPr id="61" name="TextBox 60">
            <a:extLst>
              <a:ext uri="{FF2B5EF4-FFF2-40B4-BE49-F238E27FC236}">
                <a16:creationId xmlns:a16="http://schemas.microsoft.com/office/drawing/2014/main" id="{1374B435-BE6D-44CA-8093-0A40880B0D07}"/>
              </a:ext>
            </a:extLst>
          </p:cNvPr>
          <p:cNvSpPr txBox="1"/>
          <p:nvPr/>
        </p:nvSpPr>
        <p:spPr>
          <a:xfrm>
            <a:off x="4556122" y="4770298"/>
            <a:ext cx="2489406" cy="769441"/>
          </a:xfrm>
          <a:prstGeom prst="rect">
            <a:avLst/>
          </a:prstGeom>
          <a:solidFill>
            <a:schemeClr val="accent5">
              <a:lumMod val="60000"/>
              <a:lumOff val="4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Export Classified Polygons:</a:t>
            </a:r>
          </a:p>
          <a:p>
            <a:pPr marR="0" lvl="0" defTabSz="914400" rtl="0" eaLnBrk="1" fontAlgn="auto" latinLnBrk="0" hangingPunct="1">
              <a:lnSpc>
                <a:spcPct val="100000"/>
              </a:lnSpc>
              <a:spcBef>
                <a:spcPts val="0"/>
              </a:spcBef>
              <a:spcAft>
                <a:spcPts val="0"/>
              </a:spcAft>
              <a:buClrTx/>
              <a:buSzTx/>
              <a:tabLst/>
              <a:defRPr/>
            </a:pPr>
            <a:r>
              <a:rPr lang="en-US" sz="1400" dirty="0">
                <a:solidFill>
                  <a:prstClr val="black"/>
                </a:solidFill>
                <a:latin typeface="Calibri" panose="020F0502020204030204"/>
              </a:rPr>
              <a:t>Final Merged Objects Exported as Polygon Shapefile</a:t>
            </a:r>
          </a:p>
        </p:txBody>
      </p:sp>
      <p:sp>
        <p:nvSpPr>
          <p:cNvPr id="65" name="TextBox 64">
            <a:extLst>
              <a:ext uri="{FF2B5EF4-FFF2-40B4-BE49-F238E27FC236}">
                <a16:creationId xmlns:a16="http://schemas.microsoft.com/office/drawing/2014/main" id="{5F3E6894-DA8F-4F70-9B2F-DE08776035CD}"/>
              </a:ext>
            </a:extLst>
          </p:cNvPr>
          <p:cNvSpPr txBox="1"/>
          <p:nvPr/>
        </p:nvSpPr>
        <p:spPr>
          <a:xfrm>
            <a:off x="7771066" y="4321144"/>
            <a:ext cx="287587" cy="369332"/>
          </a:xfrm>
          <a:prstGeom prst="rect">
            <a:avLst/>
          </a:prstGeom>
          <a:noFill/>
        </p:spPr>
        <p:txBody>
          <a:bodyPr wrap="square" rtlCol="0">
            <a:spAutoFit/>
          </a:bodyPr>
          <a:lstStyle/>
          <a:p>
            <a:r>
              <a:rPr lang="en-US" dirty="0"/>
              <a:t>4</a:t>
            </a:r>
          </a:p>
        </p:txBody>
      </p:sp>
      <p:sp>
        <p:nvSpPr>
          <p:cNvPr id="78" name="TextBox 77">
            <a:extLst>
              <a:ext uri="{FF2B5EF4-FFF2-40B4-BE49-F238E27FC236}">
                <a16:creationId xmlns:a16="http://schemas.microsoft.com/office/drawing/2014/main" id="{40B87FFC-EB3F-4D0E-91DC-FF6CD9978ECE}"/>
              </a:ext>
            </a:extLst>
          </p:cNvPr>
          <p:cNvSpPr txBox="1"/>
          <p:nvPr/>
        </p:nvSpPr>
        <p:spPr>
          <a:xfrm>
            <a:off x="252566" y="3925491"/>
            <a:ext cx="2987017" cy="584775"/>
          </a:xfrm>
          <a:prstGeom prst="rect">
            <a:avLst/>
          </a:prstGeom>
          <a:solidFill>
            <a:schemeClr val="accent4">
              <a:lumMod val="40000"/>
              <a:lumOff val="6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Classification Accuracy Assessment</a:t>
            </a:r>
          </a:p>
        </p:txBody>
      </p:sp>
      <p:sp>
        <p:nvSpPr>
          <p:cNvPr id="81" name="TextBox 80">
            <a:extLst>
              <a:ext uri="{FF2B5EF4-FFF2-40B4-BE49-F238E27FC236}">
                <a16:creationId xmlns:a16="http://schemas.microsoft.com/office/drawing/2014/main" id="{280F8AAC-AD5C-47C8-93F0-9543A4A560E9}"/>
              </a:ext>
            </a:extLst>
          </p:cNvPr>
          <p:cNvSpPr txBox="1"/>
          <p:nvPr/>
        </p:nvSpPr>
        <p:spPr>
          <a:xfrm>
            <a:off x="3440675" y="4321144"/>
            <a:ext cx="287587" cy="369332"/>
          </a:xfrm>
          <a:prstGeom prst="rect">
            <a:avLst/>
          </a:prstGeom>
          <a:noFill/>
        </p:spPr>
        <p:txBody>
          <a:bodyPr wrap="square" rtlCol="0">
            <a:spAutoFit/>
          </a:bodyPr>
          <a:lstStyle/>
          <a:p>
            <a:r>
              <a:rPr lang="en-US" dirty="0"/>
              <a:t>5</a:t>
            </a:r>
          </a:p>
        </p:txBody>
      </p:sp>
      <p:pic>
        <p:nvPicPr>
          <p:cNvPr id="87" name="Picture 86">
            <a:extLst>
              <a:ext uri="{FF2B5EF4-FFF2-40B4-BE49-F238E27FC236}">
                <a16:creationId xmlns:a16="http://schemas.microsoft.com/office/drawing/2014/main" id="{C79AA1A6-9732-44FF-A398-DE1DABDE3F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256" y="1835380"/>
            <a:ext cx="3038881" cy="2047246"/>
          </a:xfrm>
          <a:prstGeom prst="rect">
            <a:avLst/>
          </a:prstGeom>
        </p:spPr>
      </p:pic>
      <p:pic>
        <p:nvPicPr>
          <p:cNvPr id="89" name="Picture 88">
            <a:extLst>
              <a:ext uri="{FF2B5EF4-FFF2-40B4-BE49-F238E27FC236}">
                <a16:creationId xmlns:a16="http://schemas.microsoft.com/office/drawing/2014/main" id="{ED299203-FE9C-4FE7-B1E5-2150A71E15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35579" y="2377620"/>
            <a:ext cx="3454186" cy="2312856"/>
          </a:xfrm>
          <a:prstGeom prst="rect">
            <a:avLst/>
          </a:prstGeom>
        </p:spPr>
      </p:pic>
      <p:pic>
        <p:nvPicPr>
          <p:cNvPr id="120" name="Picture 119">
            <a:extLst>
              <a:ext uri="{FF2B5EF4-FFF2-40B4-BE49-F238E27FC236}">
                <a16:creationId xmlns:a16="http://schemas.microsoft.com/office/drawing/2014/main" id="{07403855-1522-401E-95A3-1ED410C7B8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6524" y="4562659"/>
            <a:ext cx="2782691" cy="1853510"/>
          </a:xfrm>
          <a:prstGeom prst="rect">
            <a:avLst/>
          </a:prstGeom>
          <a:ln w="12700">
            <a:solidFill>
              <a:schemeClr val="tx1"/>
            </a:solidFill>
          </a:ln>
        </p:spPr>
      </p:pic>
    </p:spTree>
    <p:extLst>
      <p:ext uri="{BB962C8B-B14F-4D97-AF65-F5344CB8AC3E}">
        <p14:creationId xmlns:p14="http://schemas.microsoft.com/office/powerpoint/2010/main" val="29035753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F4B6646A-40E6-43D8-B33C-30C21CE7418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683846"/>
            <a:ext cx="10515600" cy="3639215"/>
          </a:xfrm>
        </p:spPr>
      </p:pic>
      <p:sp>
        <p:nvSpPr>
          <p:cNvPr id="3" name="Date Placeholder 2">
            <a:extLst>
              <a:ext uri="{FF2B5EF4-FFF2-40B4-BE49-F238E27FC236}">
                <a16:creationId xmlns:a16="http://schemas.microsoft.com/office/drawing/2014/main" id="{604130A7-EB5D-48D7-A18C-C2B27DFA79C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29E98F-D25A-4C90-A1F3-B274E63F0E02}" type="datetime1">
              <a:rPr kumimoji="0" lang="en-US" sz="1200" b="0" i="0" u="none" strike="noStrike" kern="1200" cap="none" spc="0" normalizeH="0" baseline="0" noProof="0" smtClean="0">
                <a:ln>
                  <a:noFill/>
                </a:ln>
                <a:solidFill>
                  <a:srgbClr val="5B9BD5">
                    <a:lumMod val="50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1/15/2019</a:t>
            </a:fld>
            <a:endPar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361F80F0-3B08-45CD-A636-55090CDB357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Travis Meyer</a:t>
            </a:r>
          </a:p>
        </p:txBody>
      </p:sp>
      <p:sp>
        <p:nvSpPr>
          <p:cNvPr id="5" name="Slide Number Placeholder 4">
            <a:extLst>
              <a:ext uri="{FF2B5EF4-FFF2-40B4-BE49-F238E27FC236}">
                <a16:creationId xmlns:a16="http://schemas.microsoft.com/office/drawing/2014/main" id="{28AF52B3-BBC0-49D1-8E33-310DE982C7F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DC2F5-52F1-4D89-9C62-E051D07A39A7}" type="slidenum">
              <a:rPr kumimoji="0" lang="en-US" sz="1200" b="0" i="0" u="none" strike="noStrike" kern="1200" cap="none" spc="0" normalizeH="0" baseline="0" noProof="0" smtClean="0">
                <a:ln>
                  <a:noFill/>
                </a:ln>
                <a:solidFill>
                  <a:srgbClr val="5B9BD5">
                    <a:lumMod val="5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6" name="Title 2">
            <a:extLst>
              <a:ext uri="{FF2B5EF4-FFF2-40B4-BE49-F238E27FC236}">
                <a16:creationId xmlns:a16="http://schemas.microsoft.com/office/drawing/2014/main" id="{51B51BB5-27F1-4E03-B616-0FA3436641FA}"/>
              </a:ext>
            </a:extLst>
          </p:cNvPr>
          <p:cNvSpPr txBox="1">
            <a:spLocks/>
          </p:cNvSpPr>
          <p:nvPr/>
        </p:nvSpPr>
        <p:spPr>
          <a:xfrm>
            <a:off x="2099388" y="83573"/>
            <a:ext cx="7641772" cy="8106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libri Light" panose="020F0302020204030204"/>
                <a:ea typeface="+mj-ea"/>
                <a:cs typeface="+mj-cs"/>
              </a:rPr>
              <a:t> </a:t>
            </a:r>
            <a:r>
              <a:rPr lang="en-US" sz="4000" dirty="0">
                <a:solidFill>
                  <a:srgbClr val="4472C4">
                    <a:lumMod val="50000"/>
                  </a:srgbClr>
                </a:solidFill>
                <a:latin typeface="Calibri Light" panose="020F0302020204030204"/>
              </a:rPr>
              <a:t>Classification Accuracy</a:t>
            </a:r>
            <a:endParaRPr kumimoji="0" lang="en-US" sz="4000" b="0" i="0" u="none" strike="noStrike" kern="1200" cap="none" spc="0" normalizeH="0" baseline="0" noProof="0" dirty="0">
              <a:ln>
                <a:noFill/>
              </a:ln>
              <a:solidFill>
                <a:srgbClr val="4472C4">
                  <a:lumMod val="50000"/>
                </a:srgbClr>
              </a:solidFill>
              <a:effectLst/>
              <a:uLnTx/>
              <a:uFillTx/>
              <a:latin typeface="Calibri Light" panose="020F0302020204030204"/>
              <a:ea typeface="+mj-ea"/>
              <a:cs typeface="+mj-cs"/>
            </a:endParaRPr>
          </a:p>
        </p:txBody>
      </p:sp>
      <p:sp>
        <p:nvSpPr>
          <p:cNvPr id="9" name="TextBox 8">
            <a:extLst>
              <a:ext uri="{FF2B5EF4-FFF2-40B4-BE49-F238E27FC236}">
                <a16:creationId xmlns:a16="http://schemas.microsoft.com/office/drawing/2014/main" id="{8FF18B05-FE5D-4880-84AA-9FB1E47FFF55}"/>
              </a:ext>
            </a:extLst>
          </p:cNvPr>
          <p:cNvSpPr txBox="1"/>
          <p:nvPr/>
        </p:nvSpPr>
        <p:spPr>
          <a:xfrm>
            <a:off x="6847840" y="4389120"/>
            <a:ext cx="894080" cy="369332"/>
          </a:xfrm>
          <a:prstGeom prst="rect">
            <a:avLst/>
          </a:prstGeom>
          <a:noFill/>
          <a:ln w="15875">
            <a:solidFill>
              <a:srgbClr val="FF0000"/>
            </a:solidFill>
          </a:ln>
        </p:spPr>
        <p:txBody>
          <a:bodyPr wrap="square" rtlCol="0">
            <a:spAutoFit/>
          </a:bodyPr>
          <a:lstStyle/>
          <a:p>
            <a:endParaRPr lang="en-US" dirty="0"/>
          </a:p>
        </p:txBody>
      </p:sp>
      <p:sp>
        <p:nvSpPr>
          <p:cNvPr id="10" name="TextBox 9">
            <a:extLst>
              <a:ext uri="{FF2B5EF4-FFF2-40B4-BE49-F238E27FC236}">
                <a16:creationId xmlns:a16="http://schemas.microsoft.com/office/drawing/2014/main" id="{F69734A0-6056-4257-9387-BDAAB2641451}"/>
              </a:ext>
            </a:extLst>
          </p:cNvPr>
          <p:cNvSpPr txBox="1"/>
          <p:nvPr/>
        </p:nvSpPr>
        <p:spPr>
          <a:xfrm>
            <a:off x="10033000" y="3496865"/>
            <a:ext cx="894080" cy="369332"/>
          </a:xfrm>
          <a:prstGeom prst="rect">
            <a:avLst/>
          </a:prstGeom>
          <a:noFill/>
          <a:ln w="15875">
            <a:solidFill>
              <a:srgbClr val="FF0000"/>
            </a:solidFill>
          </a:ln>
        </p:spPr>
        <p:txBody>
          <a:bodyPr wrap="square" rtlCol="0">
            <a:spAutoFit/>
          </a:bodyPr>
          <a:lstStyle/>
          <a:p>
            <a:endParaRPr lang="en-US" dirty="0"/>
          </a:p>
        </p:txBody>
      </p:sp>
    </p:spTree>
    <p:extLst>
      <p:ext uri="{BB962C8B-B14F-4D97-AF65-F5344CB8AC3E}">
        <p14:creationId xmlns:p14="http://schemas.microsoft.com/office/powerpoint/2010/main" val="14743291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Box 60">
            <a:extLst>
              <a:ext uri="{FF2B5EF4-FFF2-40B4-BE49-F238E27FC236}">
                <a16:creationId xmlns:a16="http://schemas.microsoft.com/office/drawing/2014/main" id="{1374B435-BE6D-44CA-8093-0A40880B0D07}"/>
              </a:ext>
            </a:extLst>
          </p:cNvPr>
          <p:cNvSpPr txBox="1"/>
          <p:nvPr/>
        </p:nvSpPr>
        <p:spPr>
          <a:xfrm>
            <a:off x="4835083" y="4383108"/>
            <a:ext cx="2393601" cy="769441"/>
          </a:xfrm>
          <a:prstGeom prst="rect">
            <a:avLst/>
          </a:prstGeom>
          <a:solidFill>
            <a:schemeClr val="accent2">
              <a:lumMod val="40000"/>
              <a:lumOff val="6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Export Elevation Models</a:t>
            </a:r>
          </a:p>
          <a:p>
            <a:pPr algn="ctr">
              <a:defRPr/>
            </a:pPr>
            <a:r>
              <a:rPr lang="en-US" sz="1400" dirty="0">
                <a:solidFill>
                  <a:prstClr val="black"/>
                </a:solidFill>
              </a:rPr>
              <a:t>Export DEM &amp; DSM in .img format</a:t>
            </a: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Date Placeholder 2">
            <a:extLst>
              <a:ext uri="{FF2B5EF4-FFF2-40B4-BE49-F238E27FC236}">
                <a16:creationId xmlns:a16="http://schemas.microsoft.com/office/drawing/2014/main" id="{5098378F-BC82-4673-AADA-1460DB0205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29E98F-D25A-4C90-A1F3-B274E63F0E02}" type="datetime1">
              <a:rPr kumimoji="0" lang="en-US" sz="1200" b="0" i="0" u="none" strike="noStrike" kern="1200" cap="none" spc="0" normalizeH="0" baseline="0" noProof="0" smtClean="0">
                <a:ln>
                  <a:noFill/>
                </a:ln>
                <a:solidFill>
                  <a:srgbClr val="5B9BD5">
                    <a:lumMod val="50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1/15/2019</a:t>
            </a:fld>
            <a:endPar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1E6B4D97-CDC7-477A-8565-080FFA714A0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DC2F5-52F1-4D89-9C62-E051D07A39A7}" type="slidenum">
              <a:rPr kumimoji="0" lang="en-US" sz="1200" b="0" i="0" u="none" strike="noStrike" kern="1200" cap="none" spc="0" normalizeH="0" baseline="0" noProof="0" smtClean="0">
                <a:ln>
                  <a:noFill/>
                </a:ln>
                <a:solidFill>
                  <a:srgbClr val="5B9BD5">
                    <a:lumMod val="5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6" name="Title 2">
            <a:extLst>
              <a:ext uri="{FF2B5EF4-FFF2-40B4-BE49-F238E27FC236}">
                <a16:creationId xmlns:a16="http://schemas.microsoft.com/office/drawing/2014/main" id="{E26E8471-84DB-4AEF-94B6-4255F1FC29F0}"/>
              </a:ext>
            </a:extLst>
          </p:cNvPr>
          <p:cNvSpPr txBox="1">
            <a:spLocks/>
          </p:cNvSpPr>
          <p:nvPr/>
        </p:nvSpPr>
        <p:spPr>
          <a:xfrm>
            <a:off x="2099388" y="83573"/>
            <a:ext cx="7641772" cy="8106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en-US" sz="4000" dirty="0">
                <a:solidFill>
                  <a:srgbClr val="4472C4">
                    <a:lumMod val="50000"/>
                  </a:srgbClr>
                </a:solidFill>
              </a:rPr>
              <a:t>Canopy Extraction Methodology</a:t>
            </a:r>
            <a:endParaRPr kumimoji="0" lang="en-US" sz="4000" b="0" i="0" u="none" strike="noStrike" kern="1200" cap="none" spc="0" normalizeH="0" baseline="0" noProof="0" dirty="0">
              <a:ln>
                <a:noFill/>
              </a:ln>
              <a:solidFill>
                <a:srgbClr val="4472C4">
                  <a:lumMod val="50000"/>
                </a:srgbClr>
              </a:solidFill>
              <a:effectLst/>
              <a:uLnTx/>
              <a:uFillTx/>
              <a:latin typeface="Calibri Light" panose="020F0302020204030204"/>
              <a:ea typeface="+mj-ea"/>
              <a:cs typeface="+mj-cs"/>
            </a:endParaRPr>
          </a:p>
        </p:txBody>
      </p:sp>
      <p:sp>
        <p:nvSpPr>
          <p:cNvPr id="7" name="Date Placeholder 5">
            <a:extLst>
              <a:ext uri="{FF2B5EF4-FFF2-40B4-BE49-F238E27FC236}">
                <a16:creationId xmlns:a16="http://schemas.microsoft.com/office/drawing/2014/main" id="{484E6514-EA03-44C8-AFA0-840BE53B92BC}"/>
              </a:ext>
            </a:extLst>
          </p:cNvPr>
          <p:cNvSpPr txBox="1">
            <a:spLocks/>
          </p:cNvSpPr>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5">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393969C-2CC2-4EB5-AFD1-EE897C47CB21}" type="datetime1">
              <a:rPr lang="en-US" smtClean="0">
                <a:solidFill>
                  <a:schemeClr val="tx2"/>
                </a:solidFill>
                <a:latin typeface="Calibri" panose="020F0502020204030204"/>
              </a:rPr>
              <a:pPr>
                <a:defRPr/>
              </a:pPr>
              <a:t>1/15/2019</a:t>
            </a:fld>
            <a:endParaRPr lang="en-US">
              <a:solidFill>
                <a:schemeClr val="tx2"/>
              </a:solidFill>
              <a:latin typeface="Calibri" panose="020F0502020204030204"/>
            </a:endParaRPr>
          </a:p>
        </p:txBody>
      </p:sp>
      <p:sp>
        <p:nvSpPr>
          <p:cNvPr id="8" name="Footer Placeholder 6">
            <a:extLst>
              <a:ext uri="{FF2B5EF4-FFF2-40B4-BE49-F238E27FC236}">
                <a16:creationId xmlns:a16="http://schemas.microsoft.com/office/drawing/2014/main" id="{C1B8FF10-DA9D-4C4A-8AFD-8F1C0C4E69E6}"/>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accent5">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schemeClr val="tx2"/>
                </a:solidFill>
                <a:latin typeface="Calibri" panose="020F0502020204030204"/>
              </a:rPr>
              <a:t>Travis Meyer</a:t>
            </a:r>
          </a:p>
        </p:txBody>
      </p:sp>
      <p:sp>
        <p:nvSpPr>
          <p:cNvPr id="9" name="Slide Number Placeholder 7">
            <a:extLst>
              <a:ext uri="{FF2B5EF4-FFF2-40B4-BE49-F238E27FC236}">
                <a16:creationId xmlns:a16="http://schemas.microsoft.com/office/drawing/2014/main" id="{E3EAA685-B017-46E1-AF6C-D6116B6439CD}"/>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5">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EBDC2F5-52F1-4D89-9C62-E051D07A39A7}" type="slidenum">
              <a:rPr lang="en-US" smtClean="0">
                <a:solidFill>
                  <a:schemeClr val="tx2"/>
                </a:solidFill>
                <a:latin typeface="Calibri" panose="020F0502020204030204"/>
              </a:rPr>
              <a:pPr>
                <a:defRPr/>
              </a:pPr>
              <a:t>16</a:t>
            </a:fld>
            <a:endParaRPr lang="en-US">
              <a:solidFill>
                <a:schemeClr val="tx2"/>
              </a:solidFill>
              <a:latin typeface="Calibri" panose="020F0502020204030204"/>
            </a:endParaRPr>
          </a:p>
        </p:txBody>
      </p:sp>
      <p:sp>
        <p:nvSpPr>
          <p:cNvPr id="14" name="TextBox 13">
            <a:extLst>
              <a:ext uri="{FF2B5EF4-FFF2-40B4-BE49-F238E27FC236}">
                <a16:creationId xmlns:a16="http://schemas.microsoft.com/office/drawing/2014/main" id="{900F5DCA-935F-4C55-9703-AE7BFDC1A6C6}"/>
              </a:ext>
            </a:extLst>
          </p:cNvPr>
          <p:cNvSpPr txBox="1"/>
          <p:nvPr/>
        </p:nvSpPr>
        <p:spPr>
          <a:xfrm>
            <a:off x="5993225" y="1143645"/>
            <a:ext cx="1162993" cy="338554"/>
          </a:xfrm>
          <a:prstGeom prst="rect">
            <a:avLst/>
          </a:prstGeom>
          <a:solidFill>
            <a:schemeClr val="accent4">
              <a:lumMod val="40000"/>
              <a:lumOff val="60000"/>
            </a:schemeClr>
          </a:solidFill>
          <a:ln w="19050">
            <a:solidFill>
              <a:schemeClr val="accent5">
                <a:lumMod val="50000"/>
              </a:schemeClr>
            </a:solidFill>
          </a:ln>
        </p:spPr>
        <p:txBody>
          <a:bodyPr wrap="square" rtlCol="0">
            <a:spAutoFit/>
          </a:bodyPr>
          <a:lstStyle/>
          <a:p>
            <a:pPr algn="ctr"/>
            <a:r>
              <a:rPr lang="en-US" sz="1600" dirty="0"/>
              <a:t>In ArcGIS </a:t>
            </a:r>
          </a:p>
        </p:txBody>
      </p:sp>
      <p:sp>
        <p:nvSpPr>
          <p:cNvPr id="17" name="TextBox 16">
            <a:extLst>
              <a:ext uri="{FF2B5EF4-FFF2-40B4-BE49-F238E27FC236}">
                <a16:creationId xmlns:a16="http://schemas.microsoft.com/office/drawing/2014/main" id="{C4A0F416-C19F-4BAC-AC27-99776329FA2B}"/>
              </a:ext>
            </a:extLst>
          </p:cNvPr>
          <p:cNvSpPr txBox="1"/>
          <p:nvPr/>
        </p:nvSpPr>
        <p:spPr>
          <a:xfrm>
            <a:off x="455792" y="1192664"/>
            <a:ext cx="2614988" cy="338554"/>
          </a:xfrm>
          <a:prstGeom prst="rect">
            <a:avLst/>
          </a:prstGeom>
          <a:solidFill>
            <a:schemeClr val="accent2">
              <a:lumMod val="40000"/>
              <a:lumOff val="6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libri" panose="020F0502020204030204"/>
              </a:rPr>
              <a:t>Classify Ground Seed Points</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F9BFE9BA-E914-41AE-B63C-09A2E627556F}"/>
              </a:ext>
            </a:extLst>
          </p:cNvPr>
          <p:cNvSpPr txBox="1"/>
          <p:nvPr/>
        </p:nvSpPr>
        <p:spPr>
          <a:xfrm>
            <a:off x="3814244" y="1663784"/>
            <a:ext cx="4248365" cy="338554"/>
          </a:xfrm>
          <a:prstGeom prst="rect">
            <a:avLst/>
          </a:prstGeom>
          <a:solidFill>
            <a:schemeClr val="accent2">
              <a:lumMod val="40000"/>
              <a:lumOff val="60000"/>
            </a:schemeClr>
          </a:solidFill>
          <a:ln w="19050">
            <a:solidFill>
              <a:schemeClr val="accent5">
                <a:lumMod val="50000"/>
              </a:schemeClr>
            </a:solidFill>
          </a:ln>
        </p:spPr>
        <p:txBody>
          <a:bodyPr wrap="square" rtlCol="0">
            <a:spAutoFit/>
          </a:bodyPr>
          <a:lstStyle/>
          <a:p>
            <a:pPr lvl="0" algn="ctr">
              <a:defRPr/>
            </a:pPr>
            <a:r>
              <a:rPr lang="en-US" sz="1600" b="1" dirty="0">
                <a:solidFill>
                  <a:prstClr val="black"/>
                </a:solidFill>
              </a:rPr>
              <a:t>Classify By Feature</a:t>
            </a:r>
            <a:endParaRPr lang="en-US" sz="1400" dirty="0">
              <a:solidFill>
                <a:prstClr val="black"/>
              </a:solidFill>
            </a:endParaRPr>
          </a:p>
        </p:txBody>
      </p:sp>
      <p:sp>
        <p:nvSpPr>
          <p:cNvPr id="20" name="TextBox 19">
            <a:extLst>
              <a:ext uri="{FF2B5EF4-FFF2-40B4-BE49-F238E27FC236}">
                <a16:creationId xmlns:a16="http://schemas.microsoft.com/office/drawing/2014/main" id="{B40C9960-0D92-409D-A709-ECCCD5DE123E}"/>
              </a:ext>
            </a:extLst>
          </p:cNvPr>
          <p:cNvSpPr txBox="1"/>
          <p:nvPr/>
        </p:nvSpPr>
        <p:spPr>
          <a:xfrm>
            <a:off x="4814570" y="1143144"/>
            <a:ext cx="1162993" cy="338554"/>
          </a:xfrm>
          <a:prstGeom prst="rect">
            <a:avLst/>
          </a:prstGeom>
          <a:solidFill>
            <a:schemeClr val="accent2">
              <a:lumMod val="40000"/>
              <a:lumOff val="6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Calibri" panose="020F0502020204030204"/>
              </a:rPr>
              <a:t>LP360</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D2D751B2-EDA2-428B-BC56-7932B5C35419}"/>
              </a:ext>
            </a:extLst>
          </p:cNvPr>
          <p:cNvSpPr txBox="1"/>
          <p:nvPr/>
        </p:nvSpPr>
        <p:spPr>
          <a:xfrm>
            <a:off x="4835084" y="5152549"/>
            <a:ext cx="2393600" cy="338554"/>
          </a:xfrm>
          <a:prstGeom prst="rect">
            <a:avLst/>
          </a:prstGeom>
          <a:solidFill>
            <a:schemeClr val="accent4">
              <a:lumMod val="40000"/>
              <a:lumOff val="6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libri" panose="020F0502020204030204"/>
              </a:rPr>
              <a:t>Import to ArcGIS</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2" name="Connector: Elbow 21">
            <a:extLst>
              <a:ext uri="{FF2B5EF4-FFF2-40B4-BE49-F238E27FC236}">
                <a16:creationId xmlns:a16="http://schemas.microsoft.com/office/drawing/2014/main" id="{7DE8A2D1-14BA-4E6E-B2EE-BF5C6BE295B4}"/>
              </a:ext>
            </a:extLst>
          </p:cNvPr>
          <p:cNvCxnSpPr>
            <a:cxnSpLocks/>
            <a:stCxn id="78" idx="3"/>
            <a:endCxn id="21" idx="1"/>
          </p:cNvCxnSpPr>
          <p:nvPr/>
        </p:nvCxnSpPr>
        <p:spPr>
          <a:xfrm>
            <a:off x="3333532" y="3912728"/>
            <a:ext cx="1501552" cy="1409098"/>
          </a:xfrm>
          <a:prstGeom prst="bentConnector3">
            <a:avLst>
              <a:gd name="adj1" fmla="val 26994"/>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Connector: Elbow 22">
            <a:extLst>
              <a:ext uri="{FF2B5EF4-FFF2-40B4-BE49-F238E27FC236}">
                <a16:creationId xmlns:a16="http://schemas.microsoft.com/office/drawing/2014/main" id="{7E0A1914-257F-4941-9EE7-DE71504D5937}"/>
              </a:ext>
            </a:extLst>
          </p:cNvPr>
          <p:cNvCxnSpPr>
            <a:cxnSpLocks/>
            <a:stCxn id="17" idx="3"/>
            <a:endCxn id="18" idx="1"/>
          </p:cNvCxnSpPr>
          <p:nvPr/>
        </p:nvCxnSpPr>
        <p:spPr>
          <a:xfrm>
            <a:off x="3070780" y="1361941"/>
            <a:ext cx="743464" cy="471120"/>
          </a:xfrm>
          <a:prstGeom prst="bentConnector3">
            <a:avLst>
              <a:gd name="adj1" fmla="val 60933"/>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Connector: Elbow 23">
            <a:extLst>
              <a:ext uri="{FF2B5EF4-FFF2-40B4-BE49-F238E27FC236}">
                <a16:creationId xmlns:a16="http://schemas.microsoft.com/office/drawing/2014/main" id="{DE9C0B2D-2059-407F-94F5-D7084AC224AF}"/>
              </a:ext>
            </a:extLst>
          </p:cNvPr>
          <p:cNvCxnSpPr>
            <a:cxnSpLocks/>
            <a:stCxn id="46" idx="1"/>
            <a:endCxn id="18" idx="3"/>
          </p:cNvCxnSpPr>
          <p:nvPr/>
        </p:nvCxnSpPr>
        <p:spPr>
          <a:xfrm rot="10800000" flipV="1">
            <a:off x="8062610" y="1451301"/>
            <a:ext cx="626727" cy="381760"/>
          </a:xfrm>
          <a:prstGeom prst="bentConnector3">
            <a:avLst>
              <a:gd name="adj1" fmla="val 61348"/>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7" name="Connector: Elbow 26">
            <a:extLst>
              <a:ext uri="{FF2B5EF4-FFF2-40B4-BE49-F238E27FC236}">
                <a16:creationId xmlns:a16="http://schemas.microsoft.com/office/drawing/2014/main" id="{9339EB25-F871-4023-8091-939686DB7553}"/>
              </a:ext>
            </a:extLst>
          </p:cNvPr>
          <p:cNvCxnSpPr>
            <a:cxnSpLocks/>
            <a:stCxn id="46" idx="3"/>
            <a:endCxn id="47" idx="3"/>
          </p:cNvCxnSpPr>
          <p:nvPr/>
        </p:nvCxnSpPr>
        <p:spPr>
          <a:xfrm>
            <a:off x="11762849" y="1451301"/>
            <a:ext cx="12700" cy="2575375"/>
          </a:xfrm>
          <a:prstGeom prst="bentConnector3">
            <a:avLst>
              <a:gd name="adj1" fmla="val 1800000"/>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8" name="Connector: Elbow 27">
            <a:extLst>
              <a:ext uri="{FF2B5EF4-FFF2-40B4-BE49-F238E27FC236}">
                <a16:creationId xmlns:a16="http://schemas.microsoft.com/office/drawing/2014/main" id="{BB0B8CBF-DC23-4215-9F00-81CBC75161D7}"/>
              </a:ext>
            </a:extLst>
          </p:cNvPr>
          <p:cNvCxnSpPr>
            <a:cxnSpLocks/>
            <a:stCxn id="47" idx="1"/>
            <a:endCxn id="21" idx="3"/>
          </p:cNvCxnSpPr>
          <p:nvPr/>
        </p:nvCxnSpPr>
        <p:spPr>
          <a:xfrm rot="10800000" flipV="1">
            <a:off x="7228684" y="4026676"/>
            <a:ext cx="1460652" cy="1295150"/>
          </a:xfrm>
          <a:prstGeom prst="bentConnector3">
            <a:avLst>
              <a:gd name="adj1" fmla="val 36088"/>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6" name="TextBox 45">
            <a:extLst>
              <a:ext uri="{FF2B5EF4-FFF2-40B4-BE49-F238E27FC236}">
                <a16:creationId xmlns:a16="http://schemas.microsoft.com/office/drawing/2014/main" id="{F2F9BE41-A423-4B3D-955B-853A042A9061}"/>
              </a:ext>
            </a:extLst>
          </p:cNvPr>
          <p:cNvSpPr txBox="1"/>
          <p:nvPr/>
        </p:nvSpPr>
        <p:spPr>
          <a:xfrm>
            <a:off x="8689336" y="1282024"/>
            <a:ext cx="3073513" cy="338554"/>
          </a:xfrm>
          <a:prstGeom prst="rect">
            <a:avLst/>
          </a:prstGeom>
          <a:solidFill>
            <a:schemeClr val="accent2">
              <a:lumMod val="40000"/>
              <a:lumOff val="6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libri" panose="020F0502020204030204"/>
              </a:rPr>
              <a:t>Generate DSM</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TextBox 46">
            <a:extLst>
              <a:ext uri="{FF2B5EF4-FFF2-40B4-BE49-F238E27FC236}">
                <a16:creationId xmlns:a16="http://schemas.microsoft.com/office/drawing/2014/main" id="{5231242C-1B17-40F8-B7D1-B89284C6E466}"/>
              </a:ext>
            </a:extLst>
          </p:cNvPr>
          <p:cNvSpPr txBox="1"/>
          <p:nvPr/>
        </p:nvSpPr>
        <p:spPr>
          <a:xfrm>
            <a:off x="8689336" y="3857399"/>
            <a:ext cx="3073513" cy="338554"/>
          </a:xfrm>
          <a:prstGeom prst="rect">
            <a:avLst/>
          </a:prstGeom>
          <a:solidFill>
            <a:schemeClr val="accent2">
              <a:lumMod val="40000"/>
              <a:lumOff val="6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libri" panose="020F0502020204030204"/>
              </a:rPr>
              <a:t>Generate DEM</a:t>
            </a:r>
          </a:p>
        </p:txBody>
      </p:sp>
      <p:sp>
        <p:nvSpPr>
          <p:cNvPr id="54" name="TextBox 53">
            <a:extLst>
              <a:ext uri="{FF2B5EF4-FFF2-40B4-BE49-F238E27FC236}">
                <a16:creationId xmlns:a16="http://schemas.microsoft.com/office/drawing/2014/main" id="{5383AA88-F683-41B4-A0F1-4DFF26B82CE6}"/>
              </a:ext>
            </a:extLst>
          </p:cNvPr>
          <p:cNvSpPr txBox="1"/>
          <p:nvPr/>
        </p:nvSpPr>
        <p:spPr>
          <a:xfrm>
            <a:off x="3529304" y="1180640"/>
            <a:ext cx="287587" cy="369332"/>
          </a:xfrm>
          <a:prstGeom prst="rect">
            <a:avLst/>
          </a:prstGeom>
          <a:noFill/>
        </p:spPr>
        <p:txBody>
          <a:bodyPr wrap="square" rtlCol="0">
            <a:spAutoFit/>
          </a:bodyPr>
          <a:lstStyle/>
          <a:p>
            <a:r>
              <a:rPr lang="en-US" dirty="0"/>
              <a:t>1</a:t>
            </a:r>
          </a:p>
        </p:txBody>
      </p:sp>
      <p:sp>
        <p:nvSpPr>
          <p:cNvPr id="55" name="TextBox 54">
            <a:extLst>
              <a:ext uri="{FF2B5EF4-FFF2-40B4-BE49-F238E27FC236}">
                <a16:creationId xmlns:a16="http://schemas.microsoft.com/office/drawing/2014/main" id="{E44F28B4-00B4-4C5F-84D2-CEFCB880016C}"/>
              </a:ext>
            </a:extLst>
          </p:cNvPr>
          <p:cNvSpPr txBox="1"/>
          <p:nvPr/>
        </p:nvSpPr>
        <p:spPr>
          <a:xfrm>
            <a:off x="8011257" y="1246647"/>
            <a:ext cx="234491" cy="369332"/>
          </a:xfrm>
          <a:prstGeom prst="rect">
            <a:avLst/>
          </a:prstGeom>
          <a:noFill/>
        </p:spPr>
        <p:txBody>
          <a:bodyPr wrap="square" rtlCol="0">
            <a:spAutoFit/>
          </a:bodyPr>
          <a:lstStyle/>
          <a:p>
            <a:r>
              <a:rPr lang="en-US" dirty="0"/>
              <a:t>2</a:t>
            </a:r>
          </a:p>
        </p:txBody>
      </p:sp>
      <p:sp>
        <p:nvSpPr>
          <p:cNvPr id="58" name="TextBox 57">
            <a:extLst>
              <a:ext uri="{FF2B5EF4-FFF2-40B4-BE49-F238E27FC236}">
                <a16:creationId xmlns:a16="http://schemas.microsoft.com/office/drawing/2014/main" id="{E6ECD504-F71D-4E8B-9551-E268D7E8D667}"/>
              </a:ext>
            </a:extLst>
          </p:cNvPr>
          <p:cNvSpPr txBox="1"/>
          <p:nvPr/>
        </p:nvSpPr>
        <p:spPr>
          <a:xfrm>
            <a:off x="11904413" y="4026676"/>
            <a:ext cx="287587" cy="369332"/>
          </a:xfrm>
          <a:prstGeom prst="rect">
            <a:avLst/>
          </a:prstGeom>
          <a:noFill/>
        </p:spPr>
        <p:txBody>
          <a:bodyPr wrap="square" rtlCol="0">
            <a:spAutoFit/>
          </a:bodyPr>
          <a:lstStyle/>
          <a:p>
            <a:r>
              <a:rPr lang="en-US" dirty="0"/>
              <a:t>3</a:t>
            </a:r>
          </a:p>
        </p:txBody>
      </p:sp>
      <p:sp>
        <p:nvSpPr>
          <p:cNvPr id="65" name="TextBox 64">
            <a:extLst>
              <a:ext uri="{FF2B5EF4-FFF2-40B4-BE49-F238E27FC236}">
                <a16:creationId xmlns:a16="http://schemas.microsoft.com/office/drawing/2014/main" id="{5F3E6894-DA8F-4F70-9B2F-DE08776035CD}"/>
              </a:ext>
            </a:extLst>
          </p:cNvPr>
          <p:cNvSpPr txBox="1"/>
          <p:nvPr/>
        </p:nvSpPr>
        <p:spPr>
          <a:xfrm>
            <a:off x="8101955" y="3590859"/>
            <a:ext cx="287587" cy="369332"/>
          </a:xfrm>
          <a:prstGeom prst="rect">
            <a:avLst/>
          </a:prstGeom>
          <a:noFill/>
        </p:spPr>
        <p:txBody>
          <a:bodyPr wrap="square" rtlCol="0">
            <a:spAutoFit/>
          </a:bodyPr>
          <a:lstStyle/>
          <a:p>
            <a:r>
              <a:rPr lang="en-US" dirty="0"/>
              <a:t>4</a:t>
            </a:r>
          </a:p>
        </p:txBody>
      </p:sp>
      <p:sp>
        <p:nvSpPr>
          <p:cNvPr id="78" name="TextBox 77">
            <a:extLst>
              <a:ext uri="{FF2B5EF4-FFF2-40B4-BE49-F238E27FC236}">
                <a16:creationId xmlns:a16="http://schemas.microsoft.com/office/drawing/2014/main" id="{40B87FFC-EB3F-4D0E-91DC-FF6CD9978ECE}"/>
              </a:ext>
            </a:extLst>
          </p:cNvPr>
          <p:cNvSpPr txBox="1"/>
          <p:nvPr/>
        </p:nvSpPr>
        <p:spPr>
          <a:xfrm>
            <a:off x="108924" y="3743451"/>
            <a:ext cx="3224608" cy="338554"/>
          </a:xfrm>
          <a:prstGeom prst="rect">
            <a:avLst/>
          </a:prstGeom>
          <a:solidFill>
            <a:schemeClr val="accent4">
              <a:lumMod val="40000"/>
              <a:lumOff val="6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libri" panose="020F0502020204030204"/>
              </a:rPr>
              <a:t>Generate Canopy Height Model</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1" name="TextBox 80">
            <a:extLst>
              <a:ext uri="{FF2B5EF4-FFF2-40B4-BE49-F238E27FC236}">
                <a16:creationId xmlns:a16="http://schemas.microsoft.com/office/drawing/2014/main" id="{280F8AAC-AD5C-47C8-93F0-9543A4A560E9}"/>
              </a:ext>
            </a:extLst>
          </p:cNvPr>
          <p:cNvSpPr txBox="1"/>
          <p:nvPr/>
        </p:nvSpPr>
        <p:spPr>
          <a:xfrm>
            <a:off x="3597734" y="3406193"/>
            <a:ext cx="287587" cy="369332"/>
          </a:xfrm>
          <a:prstGeom prst="rect">
            <a:avLst/>
          </a:prstGeom>
          <a:noFill/>
        </p:spPr>
        <p:txBody>
          <a:bodyPr wrap="square" rtlCol="0">
            <a:spAutoFit/>
          </a:bodyPr>
          <a:lstStyle/>
          <a:p>
            <a:r>
              <a:rPr lang="en-US" dirty="0"/>
              <a:t>5</a:t>
            </a:r>
          </a:p>
        </p:txBody>
      </p:sp>
      <p:pic>
        <p:nvPicPr>
          <p:cNvPr id="68" name="Picture 67">
            <a:extLst>
              <a:ext uri="{FF2B5EF4-FFF2-40B4-BE49-F238E27FC236}">
                <a16:creationId xmlns:a16="http://schemas.microsoft.com/office/drawing/2014/main" id="{5297EDC5-FAE4-42DA-A106-8504F1C852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3637" y="2062639"/>
            <a:ext cx="3987623" cy="2083712"/>
          </a:xfrm>
          <a:prstGeom prst="rect">
            <a:avLst/>
          </a:prstGeom>
        </p:spPr>
      </p:pic>
      <p:pic>
        <p:nvPicPr>
          <p:cNvPr id="71" name="Picture 70">
            <a:extLst>
              <a:ext uri="{FF2B5EF4-FFF2-40B4-BE49-F238E27FC236}">
                <a16:creationId xmlns:a16="http://schemas.microsoft.com/office/drawing/2014/main" id="{8A0CCA27-84EE-4622-BE24-4260B7CFFC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134" y="1616770"/>
            <a:ext cx="3243398" cy="2005714"/>
          </a:xfrm>
          <a:prstGeom prst="rect">
            <a:avLst/>
          </a:prstGeom>
        </p:spPr>
      </p:pic>
      <p:pic>
        <p:nvPicPr>
          <p:cNvPr id="80" name="Picture 79">
            <a:extLst>
              <a:ext uri="{FF2B5EF4-FFF2-40B4-BE49-F238E27FC236}">
                <a16:creationId xmlns:a16="http://schemas.microsoft.com/office/drawing/2014/main" id="{C5895BE4-AEEA-4387-AE91-FCC3C96FC8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43423" y="4351902"/>
            <a:ext cx="3565340" cy="1917777"/>
          </a:xfrm>
          <a:prstGeom prst="rect">
            <a:avLst/>
          </a:prstGeom>
        </p:spPr>
      </p:pic>
      <p:pic>
        <p:nvPicPr>
          <p:cNvPr id="83" name="Picture 82">
            <a:extLst>
              <a:ext uri="{FF2B5EF4-FFF2-40B4-BE49-F238E27FC236}">
                <a16:creationId xmlns:a16="http://schemas.microsoft.com/office/drawing/2014/main" id="{20DE8833-EF43-4AC8-A21C-9C50DBC2F5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78071" y="1794660"/>
            <a:ext cx="3478752" cy="1873157"/>
          </a:xfrm>
          <a:prstGeom prst="rect">
            <a:avLst/>
          </a:prstGeom>
        </p:spPr>
      </p:pic>
      <p:pic>
        <p:nvPicPr>
          <p:cNvPr id="85" name="Picture 84">
            <a:extLst>
              <a:ext uri="{FF2B5EF4-FFF2-40B4-BE49-F238E27FC236}">
                <a16:creationId xmlns:a16="http://schemas.microsoft.com/office/drawing/2014/main" id="{D8381543-E192-4A8D-B4F6-E4C505BB3F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1000" y="4173619"/>
            <a:ext cx="2592047" cy="2274345"/>
          </a:xfrm>
          <a:prstGeom prst="rect">
            <a:avLst/>
          </a:prstGeom>
        </p:spPr>
      </p:pic>
    </p:spTree>
    <p:extLst>
      <p:ext uri="{BB962C8B-B14F-4D97-AF65-F5344CB8AC3E}">
        <p14:creationId xmlns:p14="http://schemas.microsoft.com/office/powerpoint/2010/main" val="7264007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098378F-BC82-4673-AADA-1460DB0205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29E98F-D25A-4C90-A1F3-B274E63F0E02}" type="datetime1">
              <a:rPr kumimoji="0" lang="en-US" sz="1200" b="0" i="0" u="none" strike="noStrike" kern="1200" cap="none" spc="0" normalizeH="0" baseline="0" noProof="0" smtClean="0">
                <a:ln>
                  <a:noFill/>
                </a:ln>
                <a:solidFill>
                  <a:srgbClr val="5B9BD5">
                    <a:lumMod val="50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1/15/2019</a:t>
            </a:fld>
            <a:endPar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69D21C7A-FC9C-454D-BC74-19628BCEEC0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Travis Meyer</a:t>
            </a:r>
          </a:p>
        </p:txBody>
      </p:sp>
      <p:sp>
        <p:nvSpPr>
          <p:cNvPr id="5" name="Slide Number Placeholder 4">
            <a:extLst>
              <a:ext uri="{FF2B5EF4-FFF2-40B4-BE49-F238E27FC236}">
                <a16:creationId xmlns:a16="http://schemas.microsoft.com/office/drawing/2014/main" id="{1E6B4D97-CDC7-477A-8565-080FFA714A0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DC2F5-52F1-4D89-9C62-E051D07A39A7}" type="slidenum">
              <a:rPr kumimoji="0" lang="en-US" sz="1200" b="0" i="0" u="none" strike="noStrike" kern="1200" cap="none" spc="0" normalizeH="0" baseline="0" noProof="0" smtClean="0">
                <a:ln>
                  <a:noFill/>
                </a:ln>
                <a:solidFill>
                  <a:srgbClr val="5B9BD5">
                    <a:lumMod val="5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6" name="Title 2">
            <a:extLst>
              <a:ext uri="{FF2B5EF4-FFF2-40B4-BE49-F238E27FC236}">
                <a16:creationId xmlns:a16="http://schemas.microsoft.com/office/drawing/2014/main" id="{E26E8471-84DB-4AEF-94B6-4255F1FC29F0}"/>
              </a:ext>
            </a:extLst>
          </p:cNvPr>
          <p:cNvSpPr txBox="1">
            <a:spLocks/>
          </p:cNvSpPr>
          <p:nvPr/>
        </p:nvSpPr>
        <p:spPr>
          <a:xfrm>
            <a:off x="2099388" y="83573"/>
            <a:ext cx="7641772" cy="8106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libri Light" panose="020F0302020204030204"/>
                <a:ea typeface="+mj-ea"/>
                <a:cs typeface="+mj-cs"/>
              </a:rPr>
              <a:t> Canopy Height Model Comparison</a:t>
            </a:r>
          </a:p>
        </p:txBody>
      </p:sp>
      <p:pic>
        <p:nvPicPr>
          <p:cNvPr id="8" name="Picture 7">
            <a:extLst>
              <a:ext uri="{FF2B5EF4-FFF2-40B4-BE49-F238E27FC236}">
                <a16:creationId xmlns:a16="http://schemas.microsoft.com/office/drawing/2014/main" id="{274A8192-2F18-4D4A-B384-3282B89014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7680" y="1615420"/>
            <a:ext cx="4966845" cy="4341176"/>
          </a:xfrm>
          <a:prstGeom prst="rect">
            <a:avLst/>
          </a:prstGeom>
        </p:spPr>
      </p:pic>
      <p:pic>
        <p:nvPicPr>
          <p:cNvPr id="12" name="Picture 11">
            <a:extLst>
              <a:ext uri="{FF2B5EF4-FFF2-40B4-BE49-F238E27FC236}">
                <a16:creationId xmlns:a16="http://schemas.microsoft.com/office/drawing/2014/main" id="{EFB022E6-0D85-4C48-B551-EEF2E60F82B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958743" y="2459950"/>
            <a:ext cx="4201647" cy="3896400"/>
          </a:xfrm>
          <a:prstGeom prst="rect">
            <a:avLst/>
          </a:prstGeom>
          <a:effectLst>
            <a:outerShdw blurRad="50800" dist="50800" dir="5400000" algn="ctr" rotWithShape="0">
              <a:srgbClr val="000000">
                <a:alpha val="49000"/>
              </a:srgbClr>
            </a:outerShdw>
          </a:effectLst>
        </p:spPr>
      </p:pic>
      <p:cxnSp>
        <p:nvCxnSpPr>
          <p:cNvPr id="13" name="Connector: Elbow 12">
            <a:extLst>
              <a:ext uri="{FF2B5EF4-FFF2-40B4-BE49-F238E27FC236}">
                <a16:creationId xmlns:a16="http://schemas.microsoft.com/office/drawing/2014/main" id="{A082A979-00DC-4E5C-ABE9-23BB3FD25F02}"/>
              </a:ext>
            </a:extLst>
          </p:cNvPr>
          <p:cNvCxnSpPr>
            <a:cxnSpLocks/>
          </p:cNvCxnSpPr>
          <p:nvPr/>
        </p:nvCxnSpPr>
        <p:spPr>
          <a:xfrm>
            <a:off x="574904" y="5530932"/>
            <a:ext cx="362630" cy="825418"/>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Connector: Elbow 16">
            <a:extLst>
              <a:ext uri="{FF2B5EF4-FFF2-40B4-BE49-F238E27FC236}">
                <a16:creationId xmlns:a16="http://schemas.microsoft.com/office/drawing/2014/main" id="{2EB0E438-2669-4B13-9269-B51A6C5285A5}"/>
              </a:ext>
            </a:extLst>
          </p:cNvPr>
          <p:cNvCxnSpPr>
            <a:cxnSpLocks/>
          </p:cNvCxnSpPr>
          <p:nvPr/>
        </p:nvCxnSpPr>
        <p:spPr>
          <a:xfrm>
            <a:off x="4781136" y="5511820"/>
            <a:ext cx="379254" cy="844530"/>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Picture 9">
            <a:extLst>
              <a:ext uri="{FF2B5EF4-FFF2-40B4-BE49-F238E27FC236}">
                <a16:creationId xmlns:a16="http://schemas.microsoft.com/office/drawing/2014/main" id="{BB389FAD-2755-43E5-B5FB-551FB3C011D2}"/>
              </a:ext>
            </a:extLst>
          </p:cNvPr>
          <p:cNvPicPr>
            <a:picLocks noChangeAspect="1"/>
          </p:cNvPicPr>
          <p:nvPr/>
        </p:nvPicPr>
        <p:blipFill>
          <a:blip r:embed="rId6">
            <a:clrChange>
              <a:clrFrom>
                <a:srgbClr val="D7D6D4"/>
              </a:clrFrom>
              <a:clrTo>
                <a:srgbClr val="D7D6D4">
                  <a:alpha val="0"/>
                </a:srgbClr>
              </a:clrTo>
            </a:clrChange>
            <a:extLst>
              <a:ext uri="{BEBA8EAE-BF5A-486C-A8C5-ECC9F3942E4B}">
                <a14:imgProps xmlns:a14="http://schemas.microsoft.com/office/drawing/2010/main">
                  <a14:imgLayer r:embed="rId7">
                    <a14:imgEffect>
                      <a14:colorTemperature colorTemp="6700"/>
                    </a14:imgEffect>
                  </a14:imgLayer>
                </a14:imgProps>
              </a:ext>
              <a:ext uri="{28A0092B-C50C-407E-A947-70E740481C1C}">
                <a14:useLocalDpi xmlns:a14="http://schemas.microsoft.com/office/drawing/2010/main" val="0"/>
              </a:ext>
            </a:extLst>
          </a:blip>
          <a:stretch>
            <a:fillRect/>
          </a:stretch>
        </p:blipFill>
        <p:spPr>
          <a:xfrm>
            <a:off x="574904" y="1624976"/>
            <a:ext cx="4185023" cy="3896400"/>
          </a:xfrm>
          <a:prstGeom prst="rect">
            <a:avLst/>
          </a:prstGeom>
          <a:ln w="12700">
            <a:solidFill>
              <a:schemeClr val="tx1"/>
            </a:solidFill>
          </a:ln>
          <a:effectLst>
            <a:outerShdw blurRad="50800" dist="50800" dir="5400000" algn="ctr" rotWithShape="0">
              <a:srgbClr val="000000">
                <a:alpha val="50000"/>
              </a:srgbClr>
            </a:outerShdw>
          </a:effectLst>
        </p:spPr>
      </p:pic>
      <p:cxnSp>
        <p:nvCxnSpPr>
          <p:cNvPr id="23" name="Connector: Elbow 16">
            <a:extLst>
              <a:ext uri="{FF2B5EF4-FFF2-40B4-BE49-F238E27FC236}">
                <a16:creationId xmlns:a16="http://schemas.microsoft.com/office/drawing/2014/main" id="{73DDCB11-850B-439F-B7DA-C1984CA7251A}"/>
              </a:ext>
            </a:extLst>
          </p:cNvPr>
          <p:cNvCxnSpPr>
            <a:cxnSpLocks/>
          </p:cNvCxnSpPr>
          <p:nvPr/>
        </p:nvCxnSpPr>
        <p:spPr>
          <a:xfrm>
            <a:off x="4759927" y="1624976"/>
            <a:ext cx="400463" cy="834974"/>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Connector: Elbow 16">
            <a:extLst>
              <a:ext uri="{FF2B5EF4-FFF2-40B4-BE49-F238E27FC236}">
                <a16:creationId xmlns:a16="http://schemas.microsoft.com/office/drawing/2014/main" id="{49F31CF8-8378-4D47-AAD6-EE20F56DC9C0}"/>
              </a:ext>
            </a:extLst>
          </p:cNvPr>
          <p:cNvCxnSpPr>
            <a:cxnSpLocks/>
          </p:cNvCxnSpPr>
          <p:nvPr/>
        </p:nvCxnSpPr>
        <p:spPr>
          <a:xfrm>
            <a:off x="574904" y="1624976"/>
            <a:ext cx="362630" cy="834974"/>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9" name="Straight Arrow Connector 28">
            <a:extLst>
              <a:ext uri="{FF2B5EF4-FFF2-40B4-BE49-F238E27FC236}">
                <a16:creationId xmlns:a16="http://schemas.microsoft.com/office/drawing/2014/main" id="{837CCFE9-80F5-48EA-9F0E-7BA14148D173}"/>
              </a:ext>
            </a:extLst>
          </p:cNvPr>
          <p:cNvCxnSpPr>
            <a:cxnSpLocks/>
          </p:cNvCxnSpPr>
          <p:nvPr/>
        </p:nvCxnSpPr>
        <p:spPr>
          <a:xfrm>
            <a:off x="5181599" y="1889170"/>
            <a:ext cx="1519767"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C29C2933-2F70-496C-BBC5-4F796473EA67}"/>
              </a:ext>
            </a:extLst>
          </p:cNvPr>
          <p:cNvSpPr txBox="1"/>
          <p:nvPr/>
        </p:nvSpPr>
        <p:spPr>
          <a:xfrm>
            <a:off x="3724293" y="1119944"/>
            <a:ext cx="4743414" cy="369332"/>
          </a:xfrm>
          <a:prstGeom prst="rect">
            <a:avLst/>
          </a:prstGeom>
          <a:noFill/>
        </p:spPr>
        <p:txBody>
          <a:bodyPr wrap="none" rtlCol="0">
            <a:spAutoFit/>
          </a:bodyPr>
          <a:lstStyle/>
          <a:p>
            <a:r>
              <a:rPr lang="en-US" dirty="0"/>
              <a:t>Surface Volume Differencing Operation in ArcGIS</a:t>
            </a:r>
          </a:p>
        </p:txBody>
      </p:sp>
      <p:cxnSp>
        <p:nvCxnSpPr>
          <p:cNvPr id="36" name="Straight Arrow Connector 35">
            <a:extLst>
              <a:ext uri="{FF2B5EF4-FFF2-40B4-BE49-F238E27FC236}">
                <a16:creationId xmlns:a16="http://schemas.microsoft.com/office/drawing/2014/main" id="{CFCF1AD8-033D-496B-809B-CF3BB5A6039B}"/>
              </a:ext>
            </a:extLst>
          </p:cNvPr>
          <p:cNvCxnSpPr>
            <a:cxnSpLocks/>
          </p:cNvCxnSpPr>
          <p:nvPr/>
        </p:nvCxnSpPr>
        <p:spPr>
          <a:xfrm>
            <a:off x="5181599" y="3563620"/>
            <a:ext cx="1519767"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059CA93-4CCD-4594-AD80-7A7677F4442F}"/>
              </a:ext>
            </a:extLst>
          </p:cNvPr>
          <p:cNvCxnSpPr>
            <a:cxnSpLocks/>
          </p:cNvCxnSpPr>
          <p:nvPr/>
        </p:nvCxnSpPr>
        <p:spPr>
          <a:xfrm>
            <a:off x="5160390" y="5511820"/>
            <a:ext cx="1519767"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88606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6F17F6A-8E2C-437D-9E5A-93E3372B622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9AFFCF-1BF2-4A80-91AA-FEF39D375073}"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8A9FC76-53AF-4814-BD07-EA313614339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Travis Meyer</a:t>
            </a:r>
          </a:p>
        </p:txBody>
      </p:sp>
      <p:sp>
        <p:nvSpPr>
          <p:cNvPr id="6" name="Slide Number Placeholder 5">
            <a:extLst>
              <a:ext uri="{FF2B5EF4-FFF2-40B4-BE49-F238E27FC236}">
                <a16:creationId xmlns:a16="http://schemas.microsoft.com/office/drawing/2014/main" id="{564C1337-161D-4A99-8FFE-E8546E6C62B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DC2F5-52F1-4D89-9C62-E051D07A39A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C2EDA124-0524-4A80-B48A-48D974B4114A}"/>
              </a:ext>
            </a:extLst>
          </p:cNvPr>
          <p:cNvSpPr txBox="1">
            <a:spLocks/>
          </p:cNvSpPr>
          <p:nvPr/>
        </p:nvSpPr>
        <p:spPr>
          <a:xfrm>
            <a:off x="2099388" y="83573"/>
            <a:ext cx="7641772" cy="8106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libri Light" panose="020F0302020204030204"/>
                <a:ea typeface="+mj-ea"/>
                <a:cs typeface="+mj-cs"/>
              </a:rPr>
              <a:t> Baseline Comparisons</a:t>
            </a:r>
          </a:p>
        </p:txBody>
      </p:sp>
      <p:graphicFrame>
        <p:nvGraphicFramePr>
          <p:cNvPr id="10" name="Table 9">
            <a:extLst>
              <a:ext uri="{FF2B5EF4-FFF2-40B4-BE49-F238E27FC236}">
                <a16:creationId xmlns:a16="http://schemas.microsoft.com/office/drawing/2014/main" id="{4409CDD1-10A7-4622-8B05-C347645C3AE5}"/>
              </a:ext>
            </a:extLst>
          </p:cNvPr>
          <p:cNvGraphicFramePr>
            <a:graphicFrameLocks noGrp="1"/>
          </p:cNvGraphicFramePr>
          <p:nvPr>
            <p:extLst>
              <p:ext uri="{D42A27DB-BD31-4B8C-83A1-F6EECF244321}">
                <p14:modId xmlns:p14="http://schemas.microsoft.com/office/powerpoint/2010/main" val="186706998"/>
              </p:ext>
            </p:extLst>
          </p:nvPr>
        </p:nvGraphicFramePr>
        <p:xfrm>
          <a:off x="838200" y="1595120"/>
          <a:ext cx="10774680" cy="4307840"/>
        </p:xfrm>
        <a:graphic>
          <a:graphicData uri="http://schemas.openxmlformats.org/drawingml/2006/table">
            <a:tbl>
              <a:tblPr firstRow="1" bandRow="1">
                <a:tableStyleId>{5C22544A-7EE6-4342-B048-85BDC9FD1C3A}</a:tableStyleId>
              </a:tblPr>
              <a:tblGrid>
                <a:gridCol w="2693670">
                  <a:extLst>
                    <a:ext uri="{9D8B030D-6E8A-4147-A177-3AD203B41FA5}">
                      <a16:colId xmlns:a16="http://schemas.microsoft.com/office/drawing/2014/main" val="154552982"/>
                    </a:ext>
                  </a:extLst>
                </a:gridCol>
                <a:gridCol w="2693670">
                  <a:extLst>
                    <a:ext uri="{9D8B030D-6E8A-4147-A177-3AD203B41FA5}">
                      <a16:colId xmlns:a16="http://schemas.microsoft.com/office/drawing/2014/main" val="1806754107"/>
                    </a:ext>
                  </a:extLst>
                </a:gridCol>
                <a:gridCol w="2693670">
                  <a:extLst>
                    <a:ext uri="{9D8B030D-6E8A-4147-A177-3AD203B41FA5}">
                      <a16:colId xmlns:a16="http://schemas.microsoft.com/office/drawing/2014/main" val="1074542447"/>
                    </a:ext>
                  </a:extLst>
                </a:gridCol>
                <a:gridCol w="2693670">
                  <a:extLst>
                    <a:ext uri="{9D8B030D-6E8A-4147-A177-3AD203B41FA5}">
                      <a16:colId xmlns:a16="http://schemas.microsoft.com/office/drawing/2014/main" val="905277008"/>
                    </a:ext>
                  </a:extLst>
                </a:gridCol>
              </a:tblGrid>
              <a:tr h="1076960">
                <a:tc>
                  <a:txBody>
                    <a:bodyPr/>
                    <a:lstStyle/>
                    <a:p>
                      <a:endParaRPr lang="en-US" dirty="0"/>
                    </a:p>
                  </a:txBody>
                  <a:tcPr/>
                </a:tc>
                <a:tc>
                  <a:txBody>
                    <a:bodyPr/>
                    <a:lstStyle/>
                    <a:p>
                      <a:pPr algn="ctr"/>
                      <a:r>
                        <a:rPr lang="en-US" sz="1600" dirty="0"/>
                        <a:t>5m Ground Sampling</a:t>
                      </a:r>
                    </a:p>
                  </a:txBody>
                  <a:tcPr/>
                </a:tc>
                <a:tc>
                  <a:txBody>
                    <a:bodyPr/>
                    <a:lstStyle/>
                    <a:p>
                      <a:pPr algn="ctr"/>
                      <a:r>
                        <a:rPr lang="en-US" sz="1600" dirty="0"/>
                        <a:t>10m Ground Sampling</a:t>
                      </a:r>
                    </a:p>
                  </a:txBody>
                  <a:tcPr/>
                </a:tc>
                <a:tc>
                  <a:txBody>
                    <a:bodyPr/>
                    <a:lstStyle/>
                    <a:p>
                      <a:pPr algn="ctr"/>
                      <a:r>
                        <a:rPr lang="en-US" sz="1600" dirty="0"/>
                        <a:t>20m Ground Sampling</a:t>
                      </a:r>
                    </a:p>
                  </a:txBody>
                  <a:tcPr/>
                </a:tc>
                <a:extLst>
                  <a:ext uri="{0D108BD9-81ED-4DB2-BD59-A6C34878D82A}">
                    <a16:rowId xmlns:a16="http://schemas.microsoft.com/office/drawing/2014/main" val="594115663"/>
                  </a:ext>
                </a:extLst>
              </a:tr>
              <a:tr h="1076960">
                <a:tc>
                  <a:txBody>
                    <a:bodyPr/>
                    <a:lstStyle/>
                    <a:p>
                      <a:pPr algn="ctr"/>
                      <a:r>
                        <a:rPr lang="en-US" sz="1600" dirty="0"/>
                        <a:t>OBIA Scale of 3</a:t>
                      </a:r>
                    </a:p>
                  </a:txBody>
                  <a:tcPr/>
                </a:tc>
                <a:tc>
                  <a:txBody>
                    <a:bodyPr/>
                    <a:lstStyle/>
                    <a:p>
                      <a:pPr algn="ctr"/>
                      <a:r>
                        <a:rPr lang="en-US" sz="1800" dirty="0">
                          <a:solidFill>
                            <a:srgbClr val="FF0000"/>
                          </a:solidFill>
                        </a:rPr>
                        <a:t>Area: 10,633 sqr km</a:t>
                      </a:r>
                    </a:p>
                    <a:p>
                      <a:pPr algn="ctr"/>
                      <a:r>
                        <a:rPr lang="en-US" sz="1800" dirty="0">
                          <a:solidFill>
                            <a:srgbClr val="FF0000"/>
                          </a:solidFill>
                        </a:rPr>
                        <a:t>Volume: 773,801 cu m</a:t>
                      </a:r>
                    </a:p>
                    <a:p>
                      <a:endParaRPr lang="en-US" dirty="0"/>
                    </a:p>
                  </a:txBody>
                  <a:tcPr/>
                </a:tc>
                <a:tc>
                  <a:txBody>
                    <a:bodyPr/>
                    <a:lstStyle/>
                    <a:p>
                      <a:pPr algn="ctr"/>
                      <a:r>
                        <a:rPr lang="en-US" sz="1800" dirty="0">
                          <a:solidFill>
                            <a:schemeClr val="tx1"/>
                          </a:solidFill>
                        </a:rPr>
                        <a:t>Area: 10,700 sqr km</a:t>
                      </a:r>
                    </a:p>
                    <a:p>
                      <a:pPr algn="ctr"/>
                      <a:r>
                        <a:rPr lang="en-US" sz="1800" dirty="0">
                          <a:solidFill>
                            <a:schemeClr val="tx1"/>
                          </a:solidFill>
                        </a:rPr>
                        <a:t>Volume: 848,588 cu m</a:t>
                      </a:r>
                    </a:p>
                    <a:p>
                      <a:endParaRPr lang="en-US" dirty="0"/>
                    </a:p>
                  </a:txBody>
                  <a:tcPr/>
                </a:tc>
                <a:tc>
                  <a:txBody>
                    <a:bodyPr/>
                    <a:lstStyle/>
                    <a:p>
                      <a:pPr algn="ctr"/>
                      <a:r>
                        <a:rPr lang="en-US" sz="1800" dirty="0">
                          <a:solidFill>
                            <a:schemeClr val="tx1"/>
                          </a:solidFill>
                        </a:rPr>
                        <a:t>Area: 11,074 sqr km</a:t>
                      </a:r>
                    </a:p>
                    <a:p>
                      <a:pPr algn="ctr"/>
                      <a:r>
                        <a:rPr lang="en-US" sz="1800" dirty="0">
                          <a:solidFill>
                            <a:schemeClr val="tx1"/>
                          </a:solidFill>
                        </a:rPr>
                        <a:t>Volume: 2,493,347 cu m</a:t>
                      </a:r>
                      <a:endParaRPr lang="en-US" dirty="0">
                        <a:solidFill>
                          <a:schemeClr val="tx1"/>
                        </a:solidFill>
                      </a:endParaRPr>
                    </a:p>
                  </a:txBody>
                  <a:tcPr/>
                </a:tc>
                <a:extLst>
                  <a:ext uri="{0D108BD9-81ED-4DB2-BD59-A6C34878D82A}">
                    <a16:rowId xmlns:a16="http://schemas.microsoft.com/office/drawing/2014/main" val="656730378"/>
                  </a:ext>
                </a:extLst>
              </a:tr>
              <a:tr h="1076960">
                <a:tc>
                  <a:txBody>
                    <a:bodyPr/>
                    <a:lstStyle/>
                    <a:p>
                      <a:pPr algn="ctr"/>
                      <a:r>
                        <a:rPr lang="en-US" sz="1600" dirty="0"/>
                        <a:t>OBIA Scale of 5</a:t>
                      </a:r>
                    </a:p>
                  </a:txBody>
                  <a:tcPr/>
                </a:tc>
                <a:tc>
                  <a:txBody>
                    <a:bodyPr/>
                    <a:lstStyle/>
                    <a:p>
                      <a:pPr algn="ctr"/>
                      <a:r>
                        <a:rPr lang="en-US" sz="1800" dirty="0">
                          <a:solidFill>
                            <a:schemeClr val="tx1"/>
                          </a:solidFill>
                        </a:rPr>
                        <a:t>Area: 10,633 sqr km</a:t>
                      </a:r>
                    </a:p>
                    <a:p>
                      <a:pPr algn="ctr"/>
                      <a:r>
                        <a:rPr lang="en-US" sz="1800" dirty="0">
                          <a:solidFill>
                            <a:schemeClr val="tx1"/>
                          </a:solidFill>
                        </a:rPr>
                        <a:t>Volume: 756,300 cu m</a:t>
                      </a:r>
                    </a:p>
                    <a:p>
                      <a:endParaRPr lang="en-US" dirty="0">
                        <a:solidFill>
                          <a:schemeClr val="tx1"/>
                        </a:solidFill>
                      </a:endParaRPr>
                    </a:p>
                  </a:txBody>
                  <a:tcPr/>
                </a:tc>
                <a:tc>
                  <a:txBody>
                    <a:bodyPr/>
                    <a:lstStyle/>
                    <a:p>
                      <a:pPr algn="ctr"/>
                      <a:r>
                        <a:rPr lang="en-US" sz="1800" dirty="0">
                          <a:solidFill>
                            <a:schemeClr val="tx1"/>
                          </a:solidFill>
                        </a:rPr>
                        <a:t>Area: 10,881 sqr km</a:t>
                      </a:r>
                    </a:p>
                    <a:p>
                      <a:pPr algn="ctr"/>
                      <a:r>
                        <a:rPr lang="en-US" sz="1800" dirty="0">
                          <a:solidFill>
                            <a:schemeClr val="tx1"/>
                          </a:solidFill>
                        </a:rPr>
                        <a:t>Volume: 1,520,329 cu m</a:t>
                      </a:r>
                    </a:p>
                    <a:p>
                      <a:endParaRPr lang="en-US" dirty="0">
                        <a:solidFill>
                          <a:schemeClr val="tx1"/>
                        </a:solidFill>
                      </a:endParaRPr>
                    </a:p>
                  </a:txBody>
                  <a:tcPr/>
                </a:tc>
                <a:tc>
                  <a:txBody>
                    <a:bodyPr/>
                    <a:lstStyle/>
                    <a:p>
                      <a:pPr algn="ctr"/>
                      <a:r>
                        <a:rPr lang="en-US" sz="1800" dirty="0">
                          <a:solidFill>
                            <a:schemeClr val="tx1"/>
                          </a:solidFill>
                        </a:rPr>
                        <a:t>Area: 11,073 sqr km</a:t>
                      </a:r>
                    </a:p>
                    <a:p>
                      <a:pPr algn="ctr"/>
                      <a:r>
                        <a:rPr lang="en-US" sz="1800" dirty="0">
                          <a:solidFill>
                            <a:schemeClr val="tx1"/>
                          </a:solidFill>
                        </a:rPr>
                        <a:t>Volume:  2,391,254 cu m</a:t>
                      </a:r>
                    </a:p>
                    <a:p>
                      <a:endParaRPr lang="en-US" dirty="0">
                        <a:solidFill>
                          <a:schemeClr val="tx1"/>
                        </a:solidFill>
                      </a:endParaRPr>
                    </a:p>
                  </a:txBody>
                  <a:tcPr/>
                </a:tc>
                <a:extLst>
                  <a:ext uri="{0D108BD9-81ED-4DB2-BD59-A6C34878D82A}">
                    <a16:rowId xmlns:a16="http://schemas.microsoft.com/office/drawing/2014/main" val="2429890852"/>
                  </a:ext>
                </a:extLst>
              </a:tr>
              <a:tr h="1076960">
                <a:tc>
                  <a:txBody>
                    <a:bodyPr/>
                    <a:lstStyle/>
                    <a:p>
                      <a:pPr algn="ctr"/>
                      <a:r>
                        <a:rPr lang="en-US" sz="1600" dirty="0"/>
                        <a:t>OBIA Scale of 10</a:t>
                      </a:r>
                    </a:p>
                  </a:txBody>
                  <a:tcPr/>
                </a:tc>
                <a:tc>
                  <a:txBody>
                    <a:bodyPr/>
                    <a:lstStyle/>
                    <a:p>
                      <a:pPr algn="ctr"/>
                      <a:r>
                        <a:rPr lang="en-US" sz="1800" dirty="0">
                          <a:solidFill>
                            <a:schemeClr val="tx1"/>
                          </a:solidFill>
                        </a:rPr>
                        <a:t>Area: 10,693 sqr km</a:t>
                      </a:r>
                    </a:p>
                    <a:p>
                      <a:pPr algn="ctr"/>
                      <a:r>
                        <a:rPr lang="en-US" sz="1800" dirty="0">
                          <a:solidFill>
                            <a:schemeClr val="tx1"/>
                          </a:solidFill>
                        </a:rPr>
                        <a:t>Volume: 633,495 cu m</a:t>
                      </a:r>
                    </a:p>
                    <a:p>
                      <a:endParaRPr lang="en-US" dirty="0">
                        <a:solidFill>
                          <a:schemeClr val="tx1"/>
                        </a:solidFill>
                      </a:endParaRPr>
                    </a:p>
                  </a:txBody>
                  <a:tcPr/>
                </a:tc>
                <a:tc>
                  <a:txBody>
                    <a:bodyPr/>
                    <a:lstStyle/>
                    <a:p>
                      <a:pPr algn="ctr"/>
                      <a:r>
                        <a:rPr lang="en-US" sz="1800" dirty="0">
                          <a:solidFill>
                            <a:schemeClr val="tx1"/>
                          </a:solidFill>
                        </a:rPr>
                        <a:t>Area: 11,034 sqr km</a:t>
                      </a:r>
                    </a:p>
                    <a:p>
                      <a:pPr algn="ctr"/>
                      <a:r>
                        <a:rPr lang="en-US" sz="1800" dirty="0">
                          <a:solidFill>
                            <a:schemeClr val="tx1"/>
                          </a:solidFill>
                        </a:rPr>
                        <a:t>Volume: 1,280,187 cu m</a:t>
                      </a:r>
                    </a:p>
                    <a:p>
                      <a:endParaRPr lang="en-US" dirty="0">
                        <a:solidFill>
                          <a:schemeClr val="tx1"/>
                        </a:solidFill>
                      </a:endParaRPr>
                    </a:p>
                  </a:txBody>
                  <a:tcPr/>
                </a:tc>
                <a:tc>
                  <a:txBody>
                    <a:bodyPr/>
                    <a:lstStyle/>
                    <a:p>
                      <a:pPr algn="ctr"/>
                      <a:r>
                        <a:rPr lang="en-US" sz="1800" dirty="0">
                          <a:solidFill>
                            <a:schemeClr val="tx1"/>
                          </a:solidFill>
                        </a:rPr>
                        <a:t>Area: 11,097 sqr km</a:t>
                      </a:r>
                    </a:p>
                    <a:p>
                      <a:pPr algn="ctr"/>
                      <a:r>
                        <a:rPr lang="en-US" sz="1800" dirty="0">
                          <a:solidFill>
                            <a:schemeClr val="tx1"/>
                          </a:solidFill>
                        </a:rPr>
                        <a:t>Volume: 2,000,656 cu m</a:t>
                      </a:r>
                    </a:p>
                    <a:p>
                      <a:endParaRPr lang="en-US" dirty="0">
                        <a:solidFill>
                          <a:schemeClr val="tx1"/>
                        </a:solidFill>
                      </a:endParaRPr>
                    </a:p>
                  </a:txBody>
                  <a:tcPr/>
                </a:tc>
                <a:extLst>
                  <a:ext uri="{0D108BD9-81ED-4DB2-BD59-A6C34878D82A}">
                    <a16:rowId xmlns:a16="http://schemas.microsoft.com/office/drawing/2014/main" val="3619517186"/>
                  </a:ext>
                </a:extLst>
              </a:tr>
            </a:tbl>
          </a:graphicData>
        </a:graphic>
      </p:graphicFrame>
    </p:spTree>
    <p:extLst>
      <p:ext uri="{BB962C8B-B14F-4D97-AF65-F5344CB8AC3E}">
        <p14:creationId xmlns:p14="http://schemas.microsoft.com/office/powerpoint/2010/main" val="1582667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971C1C3-8ACB-40C7-B0C3-8378746F92B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29E98F-D25A-4C90-A1F3-B274E63F0E02}" type="datetime1">
              <a:rPr kumimoji="0" lang="en-US" sz="1200" b="0" i="0" u="none" strike="noStrike" kern="1200" cap="none" spc="0" normalizeH="0" baseline="0" noProof="0" smtClean="0">
                <a:ln>
                  <a:noFill/>
                </a:ln>
                <a:solidFill>
                  <a:srgbClr val="5B9BD5">
                    <a:lumMod val="50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1/15/2019</a:t>
            </a:fld>
            <a:endPar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EF9F9A1A-4AD0-49E6-9176-2FDAD6169B5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B9BD5">
                    <a:lumMod val="50000"/>
                  </a:srgbClr>
                </a:solidFill>
                <a:effectLst/>
                <a:uLnTx/>
                <a:uFillTx/>
                <a:latin typeface="Calibri" panose="020F0502020204030204"/>
                <a:ea typeface="+mn-ea"/>
                <a:cs typeface="+mn-cs"/>
              </a:rPr>
              <a:t>Travis Meyer</a:t>
            </a:r>
            <a:endPar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9E1E8501-BDE7-4521-85A4-C5B3D0EC10B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DC2F5-52F1-4D89-9C62-E051D07A39A7}" type="slidenum">
              <a:rPr kumimoji="0" lang="en-US" sz="1200" b="0" i="0" u="none" strike="noStrike" kern="1200" cap="none" spc="0" normalizeH="0" baseline="0" noProof="0" smtClean="0">
                <a:ln>
                  <a:noFill/>
                </a:ln>
                <a:solidFill>
                  <a:srgbClr val="5B9BD5">
                    <a:lumMod val="5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7" name="Title 2">
            <a:extLst>
              <a:ext uri="{FF2B5EF4-FFF2-40B4-BE49-F238E27FC236}">
                <a16:creationId xmlns:a16="http://schemas.microsoft.com/office/drawing/2014/main" id="{06D891D5-C322-45E3-80B8-04BC0E8C4119}"/>
              </a:ext>
            </a:extLst>
          </p:cNvPr>
          <p:cNvSpPr txBox="1">
            <a:spLocks/>
          </p:cNvSpPr>
          <p:nvPr/>
        </p:nvSpPr>
        <p:spPr>
          <a:xfrm>
            <a:off x="2099388" y="83573"/>
            <a:ext cx="7641772" cy="8106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rgbClr val="4472C4">
                    <a:lumMod val="50000"/>
                  </a:srgbClr>
                </a:solidFill>
              </a:rPr>
              <a:t>Baseline Comparisons: S3 10x5</a:t>
            </a:r>
          </a:p>
          <a:p>
            <a:pPr algn="ctr"/>
            <a:endParaRPr lang="en-US" sz="4000" dirty="0">
              <a:solidFill>
                <a:schemeClr val="accent1">
                  <a:lumMod val="50000"/>
                </a:schemeClr>
              </a:solidFill>
            </a:endParaRPr>
          </a:p>
        </p:txBody>
      </p:sp>
      <p:pic>
        <p:nvPicPr>
          <p:cNvPr id="12" name="Picture 11">
            <a:extLst>
              <a:ext uri="{FF2B5EF4-FFF2-40B4-BE49-F238E27FC236}">
                <a16:creationId xmlns:a16="http://schemas.microsoft.com/office/drawing/2014/main" id="{E3EC25BE-4543-4C9B-B476-9B9C1B022E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26159"/>
            <a:ext cx="6096000" cy="2647949"/>
          </a:xfrm>
          <a:prstGeom prst="rect">
            <a:avLst/>
          </a:prstGeom>
        </p:spPr>
      </p:pic>
      <p:pic>
        <p:nvPicPr>
          <p:cNvPr id="14" name="Picture 13">
            <a:extLst>
              <a:ext uri="{FF2B5EF4-FFF2-40B4-BE49-F238E27FC236}">
                <a16:creationId xmlns:a16="http://schemas.microsoft.com/office/drawing/2014/main" id="{B8DBC096-FDC5-4E58-A324-BE87E2D366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74108"/>
            <a:ext cx="6096000" cy="2682242"/>
          </a:xfrm>
          <a:prstGeom prst="rect">
            <a:avLst/>
          </a:prstGeom>
        </p:spPr>
      </p:pic>
      <p:pic>
        <p:nvPicPr>
          <p:cNvPr id="16" name="Picture 15">
            <a:extLst>
              <a:ext uri="{FF2B5EF4-FFF2-40B4-BE49-F238E27FC236}">
                <a16:creationId xmlns:a16="http://schemas.microsoft.com/office/drawing/2014/main" id="{96C08591-48B9-49F9-94A2-996C37A4EE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674109"/>
            <a:ext cx="6096000" cy="2682242"/>
          </a:xfrm>
          <a:prstGeom prst="rect">
            <a:avLst/>
          </a:prstGeom>
        </p:spPr>
      </p:pic>
      <p:pic>
        <p:nvPicPr>
          <p:cNvPr id="18" name="Picture 17">
            <a:extLst>
              <a:ext uri="{FF2B5EF4-FFF2-40B4-BE49-F238E27FC236}">
                <a16:creationId xmlns:a16="http://schemas.microsoft.com/office/drawing/2014/main" id="{4A71D494-8C1A-493A-B3F9-E71BB84A3A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1026159"/>
            <a:ext cx="6096000" cy="2647949"/>
          </a:xfrm>
          <a:prstGeom prst="rect">
            <a:avLst/>
          </a:prstGeom>
        </p:spPr>
      </p:pic>
      <p:pic>
        <p:nvPicPr>
          <p:cNvPr id="20" name="Picture 19">
            <a:extLst>
              <a:ext uri="{FF2B5EF4-FFF2-40B4-BE49-F238E27FC236}">
                <a16:creationId xmlns:a16="http://schemas.microsoft.com/office/drawing/2014/main" id="{5D918A7C-C439-4371-A139-0BA235D66C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5999" y="5639384"/>
            <a:ext cx="1009791" cy="724001"/>
          </a:xfrm>
          <a:prstGeom prst="rect">
            <a:avLst/>
          </a:prstGeom>
        </p:spPr>
      </p:pic>
      <p:pic>
        <p:nvPicPr>
          <p:cNvPr id="22" name="Picture 21">
            <a:extLst>
              <a:ext uri="{FF2B5EF4-FFF2-40B4-BE49-F238E27FC236}">
                <a16:creationId xmlns:a16="http://schemas.microsoft.com/office/drawing/2014/main" id="{E89D2EEF-B6E1-44F6-83E6-3CFA9C0C94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6000" y="2969161"/>
            <a:ext cx="1009791" cy="704948"/>
          </a:xfrm>
          <a:prstGeom prst="rect">
            <a:avLst/>
          </a:prstGeom>
        </p:spPr>
      </p:pic>
      <p:pic>
        <p:nvPicPr>
          <p:cNvPr id="24" name="Picture 23">
            <a:extLst>
              <a:ext uri="{FF2B5EF4-FFF2-40B4-BE49-F238E27FC236}">
                <a16:creationId xmlns:a16="http://schemas.microsoft.com/office/drawing/2014/main" id="{F46AD8BC-F14F-432F-87AF-46A8FA412F9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8" y="5667963"/>
            <a:ext cx="990738" cy="695422"/>
          </a:xfrm>
          <a:prstGeom prst="rect">
            <a:avLst/>
          </a:prstGeom>
        </p:spPr>
      </p:pic>
      <p:sp>
        <p:nvSpPr>
          <p:cNvPr id="25" name="TextBox 24">
            <a:extLst>
              <a:ext uri="{FF2B5EF4-FFF2-40B4-BE49-F238E27FC236}">
                <a16:creationId xmlns:a16="http://schemas.microsoft.com/office/drawing/2014/main" id="{825E996B-3216-4D3B-99AC-CD4E31C587F1}"/>
              </a:ext>
            </a:extLst>
          </p:cNvPr>
          <p:cNvSpPr txBox="1"/>
          <p:nvPr/>
        </p:nvSpPr>
        <p:spPr>
          <a:xfrm>
            <a:off x="0" y="988644"/>
            <a:ext cx="2560320" cy="338554"/>
          </a:xfrm>
          <a:prstGeom prst="rect">
            <a:avLst/>
          </a:prstGeom>
          <a:solidFill>
            <a:schemeClr val="accent2">
              <a:lumMod val="40000"/>
              <a:lumOff val="6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Original NAIP Image Subset</a:t>
            </a:r>
          </a:p>
        </p:txBody>
      </p:sp>
      <p:sp>
        <p:nvSpPr>
          <p:cNvPr id="26" name="TextBox 25">
            <a:extLst>
              <a:ext uri="{FF2B5EF4-FFF2-40B4-BE49-F238E27FC236}">
                <a16:creationId xmlns:a16="http://schemas.microsoft.com/office/drawing/2014/main" id="{957EEFA0-D200-4B74-AF0B-53EA3EA69E6D}"/>
              </a:ext>
            </a:extLst>
          </p:cNvPr>
          <p:cNvSpPr txBox="1"/>
          <p:nvPr/>
        </p:nvSpPr>
        <p:spPr>
          <a:xfrm>
            <a:off x="0" y="3636593"/>
            <a:ext cx="2743200" cy="338554"/>
          </a:xfrm>
          <a:prstGeom prst="rect">
            <a:avLst/>
          </a:prstGeom>
          <a:solidFill>
            <a:schemeClr val="accent2">
              <a:lumMod val="40000"/>
              <a:lumOff val="6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libri" panose="020F0502020204030204"/>
              </a:rPr>
              <a:t>Baseline S3 5x5 w/ Hillshade</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3109E558-0D6B-41E4-AC3F-561552EB4F96}"/>
              </a:ext>
            </a:extLst>
          </p:cNvPr>
          <p:cNvSpPr txBox="1"/>
          <p:nvPr/>
        </p:nvSpPr>
        <p:spPr>
          <a:xfrm>
            <a:off x="6096000" y="994910"/>
            <a:ext cx="1950720" cy="338554"/>
          </a:xfrm>
          <a:prstGeom prst="rect">
            <a:avLst/>
          </a:prstGeom>
          <a:solidFill>
            <a:schemeClr val="accent2">
              <a:lumMod val="40000"/>
              <a:lumOff val="6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libri" panose="020F0502020204030204"/>
              </a:rPr>
              <a:t>S3 10x5 vs Baseline</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2AA365B5-732C-4E55-9A0C-EC50C115E117}"/>
              </a:ext>
            </a:extLst>
          </p:cNvPr>
          <p:cNvSpPr txBox="1"/>
          <p:nvPr/>
        </p:nvSpPr>
        <p:spPr>
          <a:xfrm>
            <a:off x="6095999" y="3677151"/>
            <a:ext cx="1483361" cy="338554"/>
          </a:xfrm>
          <a:prstGeom prst="rect">
            <a:avLst/>
          </a:prstGeom>
          <a:solidFill>
            <a:schemeClr val="accent2">
              <a:lumMod val="40000"/>
              <a:lumOff val="6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libri" panose="020F0502020204030204"/>
              </a:rPr>
              <a:t>S3 10x5 CHM</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DBC4428E-7852-488F-95E9-3B96D04882A3}"/>
              </a:ext>
            </a:extLst>
          </p:cNvPr>
          <p:cNvSpPr txBox="1"/>
          <p:nvPr/>
        </p:nvSpPr>
        <p:spPr>
          <a:xfrm>
            <a:off x="10241280" y="3212443"/>
            <a:ext cx="1950720" cy="461665"/>
          </a:xfrm>
          <a:prstGeom prst="rect">
            <a:avLst/>
          </a:prstGeom>
          <a:solidFill>
            <a:srgbClr val="FFC000"/>
          </a:solidFill>
          <a:ln w="28575">
            <a:solidFill>
              <a:schemeClr val="tx1"/>
            </a:solidFill>
          </a:ln>
        </p:spPr>
        <p:txBody>
          <a:bodyPr wrap="square" rtlCol="0">
            <a:spAutoFit/>
          </a:bodyPr>
          <a:lstStyle/>
          <a:p>
            <a:pPr algn="ctr"/>
            <a:r>
              <a:rPr lang="en-US" sz="1200" dirty="0">
                <a:solidFill>
                  <a:srgbClr val="FF0000"/>
                </a:solidFill>
              </a:rPr>
              <a:t>Δ Area: 67 sqr km</a:t>
            </a:r>
          </a:p>
          <a:p>
            <a:pPr algn="ctr"/>
            <a:r>
              <a:rPr lang="en-US" sz="1200" dirty="0">
                <a:solidFill>
                  <a:srgbClr val="FF0000"/>
                </a:solidFill>
              </a:rPr>
              <a:t>Δ Volume: 848,588 cu m</a:t>
            </a:r>
          </a:p>
        </p:txBody>
      </p:sp>
      <p:sp>
        <p:nvSpPr>
          <p:cNvPr id="30" name="TextBox 29">
            <a:extLst>
              <a:ext uri="{FF2B5EF4-FFF2-40B4-BE49-F238E27FC236}">
                <a16:creationId xmlns:a16="http://schemas.microsoft.com/office/drawing/2014/main" id="{10C1DE2A-B5A4-4DB0-9C3B-DA0A54C68CE7}"/>
              </a:ext>
            </a:extLst>
          </p:cNvPr>
          <p:cNvSpPr txBox="1"/>
          <p:nvPr/>
        </p:nvSpPr>
        <p:spPr>
          <a:xfrm>
            <a:off x="10383520" y="5877492"/>
            <a:ext cx="1808480" cy="461665"/>
          </a:xfrm>
          <a:prstGeom prst="rect">
            <a:avLst/>
          </a:prstGeom>
          <a:solidFill>
            <a:srgbClr val="FFC000"/>
          </a:solidFill>
          <a:ln w="28575">
            <a:solidFill>
              <a:schemeClr val="tx1"/>
            </a:solidFill>
          </a:ln>
        </p:spPr>
        <p:txBody>
          <a:bodyPr wrap="square" rtlCol="0">
            <a:spAutoFit/>
          </a:bodyPr>
          <a:lstStyle/>
          <a:p>
            <a:pPr algn="ctr"/>
            <a:r>
              <a:rPr lang="en-US" sz="1200" dirty="0">
                <a:solidFill>
                  <a:srgbClr val="FF0000"/>
                </a:solidFill>
              </a:rPr>
              <a:t>Area: 10,700 sqr km</a:t>
            </a:r>
          </a:p>
          <a:p>
            <a:pPr algn="ctr"/>
            <a:r>
              <a:rPr lang="en-US" sz="1200" dirty="0">
                <a:solidFill>
                  <a:srgbClr val="FF0000"/>
                </a:solidFill>
              </a:rPr>
              <a:t>Volume: 848,588 cu m</a:t>
            </a:r>
          </a:p>
        </p:txBody>
      </p:sp>
      <p:sp>
        <p:nvSpPr>
          <p:cNvPr id="31" name="TextBox 30">
            <a:extLst>
              <a:ext uri="{FF2B5EF4-FFF2-40B4-BE49-F238E27FC236}">
                <a16:creationId xmlns:a16="http://schemas.microsoft.com/office/drawing/2014/main" id="{A9D2B759-B2E2-465B-A890-C09547A7F1E3}"/>
              </a:ext>
            </a:extLst>
          </p:cNvPr>
          <p:cNvSpPr txBox="1"/>
          <p:nvPr/>
        </p:nvSpPr>
        <p:spPr>
          <a:xfrm>
            <a:off x="4215200" y="5901720"/>
            <a:ext cx="1880730" cy="461665"/>
          </a:xfrm>
          <a:prstGeom prst="rect">
            <a:avLst/>
          </a:prstGeom>
          <a:solidFill>
            <a:srgbClr val="FFC000"/>
          </a:solidFill>
          <a:ln w="28575">
            <a:solidFill>
              <a:schemeClr val="tx1"/>
            </a:solidFill>
          </a:ln>
        </p:spPr>
        <p:txBody>
          <a:bodyPr wrap="square" rtlCol="0">
            <a:spAutoFit/>
          </a:bodyPr>
          <a:lstStyle/>
          <a:p>
            <a:pPr algn="ctr"/>
            <a:r>
              <a:rPr lang="en-US" sz="1200" dirty="0">
                <a:solidFill>
                  <a:srgbClr val="FF0000"/>
                </a:solidFill>
              </a:rPr>
              <a:t>Area:  10,633 sqr km</a:t>
            </a:r>
          </a:p>
          <a:p>
            <a:pPr algn="ctr"/>
            <a:r>
              <a:rPr lang="en-US" sz="1200" dirty="0">
                <a:solidFill>
                  <a:srgbClr val="FF0000"/>
                </a:solidFill>
              </a:rPr>
              <a:t>Volume:   773,801 cu m</a:t>
            </a:r>
          </a:p>
        </p:txBody>
      </p:sp>
    </p:spTree>
    <p:extLst>
      <p:ext uri="{BB962C8B-B14F-4D97-AF65-F5344CB8AC3E}">
        <p14:creationId xmlns:p14="http://schemas.microsoft.com/office/powerpoint/2010/main" val="8603334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90917F-E1AA-45A1-9AA9-F631D99D22A4}"/>
              </a:ext>
            </a:extLst>
          </p:cNvPr>
          <p:cNvSpPr>
            <a:spLocks noGrp="1"/>
          </p:cNvSpPr>
          <p:nvPr>
            <p:ph idx="1"/>
          </p:nvPr>
        </p:nvSpPr>
        <p:spPr/>
        <p:txBody>
          <a:bodyPr/>
          <a:lstStyle/>
          <a:p>
            <a:r>
              <a:rPr lang="en-US" dirty="0"/>
              <a:t>Why Mangroves Are Important</a:t>
            </a:r>
          </a:p>
          <a:p>
            <a:r>
              <a:rPr lang="en-US" dirty="0"/>
              <a:t>Research Issues</a:t>
            </a:r>
          </a:p>
          <a:p>
            <a:r>
              <a:rPr lang="en-US" dirty="0"/>
              <a:t>Project Goals</a:t>
            </a:r>
          </a:p>
          <a:p>
            <a:r>
              <a:rPr lang="en-US" dirty="0"/>
              <a:t>Study Area &amp; Data</a:t>
            </a:r>
          </a:p>
          <a:p>
            <a:r>
              <a:rPr lang="en-US" dirty="0"/>
              <a:t>Methodology &amp; Workflow</a:t>
            </a:r>
          </a:p>
          <a:p>
            <a:r>
              <a:rPr lang="en-US" dirty="0"/>
              <a:t>Project Goals &amp; Results </a:t>
            </a:r>
          </a:p>
          <a:p>
            <a:r>
              <a:rPr lang="en-US" dirty="0"/>
              <a:t>*Quick* Q &amp; A</a:t>
            </a:r>
          </a:p>
          <a:p>
            <a:pPr lvl="1"/>
            <a:endParaRPr lang="en-US" dirty="0"/>
          </a:p>
        </p:txBody>
      </p:sp>
      <p:sp>
        <p:nvSpPr>
          <p:cNvPr id="3" name="Date Placeholder 2">
            <a:extLst>
              <a:ext uri="{FF2B5EF4-FFF2-40B4-BE49-F238E27FC236}">
                <a16:creationId xmlns:a16="http://schemas.microsoft.com/office/drawing/2014/main" id="{F971C1C3-8ACB-40C7-B0C3-8378746F92B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29E98F-D25A-4C90-A1F3-B274E63F0E02}" type="datetime1">
              <a:rPr kumimoji="0" lang="en-US" sz="1200" b="0" i="0" u="none" strike="noStrike" kern="1200" cap="none" spc="0" normalizeH="0" baseline="0" noProof="0" smtClean="0">
                <a:ln>
                  <a:noFill/>
                </a:ln>
                <a:solidFill>
                  <a:srgbClr val="5B9BD5">
                    <a:lumMod val="50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1/15/2019</a:t>
            </a:fld>
            <a:endPar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EF9F9A1A-4AD0-49E6-9176-2FDAD6169B5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B9BD5">
                    <a:lumMod val="50000"/>
                  </a:srgbClr>
                </a:solidFill>
                <a:effectLst/>
                <a:uLnTx/>
                <a:uFillTx/>
                <a:latin typeface="Calibri" panose="020F0502020204030204"/>
                <a:ea typeface="+mn-ea"/>
                <a:cs typeface="+mn-cs"/>
              </a:rPr>
              <a:t>Travis Meyer</a:t>
            </a:r>
            <a:endPar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9E1E8501-BDE7-4521-85A4-C5B3D0EC10B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DC2F5-52F1-4D89-9C62-E051D07A39A7}" type="slidenum">
              <a:rPr kumimoji="0" lang="en-US" sz="1200" b="0" i="0" u="none" strike="noStrike" kern="1200" cap="none" spc="0" normalizeH="0" baseline="0" noProof="0" smtClean="0">
                <a:ln>
                  <a:noFill/>
                </a:ln>
                <a:solidFill>
                  <a:srgbClr val="5B9BD5">
                    <a:lumMod val="5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7" name="Title 2">
            <a:extLst>
              <a:ext uri="{FF2B5EF4-FFF2-40B4-BE49-F238E27FC236}">
                <a16:creationId xmlns:a16="http://schemas.microsoft.com/office/drawing/2014/main" id="{06D891D5-C322-45E3-80B8-04BC0E8C4119}"/>
              </a:ext>
            </a:extLst>
          </p:cNvPr>
          <p:cNvSpPr txBox="1">
            <a:spLocks/>
          </p:cNvSpPr>
          <p:nvPr/>
        </p:nvSpPr>
        <p:spPr>
          <a:xfrm>
            <a:off x="2099388" y="83573"/>
            <a:ext cx="7641772" cy="8106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accent1">
                    <a:lumMod val="50000"/>
                  </a:schemeClr>
                </a:solidFill>
              </a:rPr>
              <a:t>Presentation Outline</a:t>
            </a:r>
          </a:p>
        </p:txBody>
      </p:sp>
    </p:spTree>
    <p:extLst>
      <p:ext uri="{BB962C8B-B14F-4D97-AF65-F5344CB8AC3E}">
        <p14:creationId xmlns:p14="http://schemas.microsoft.com/office/powerpoint/2010/main" val="40373020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F0562DF-41EF-4B59-969C-D21F9ADA00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7" y="984830"/>
            <a:ext cx="6096000" cy="2696311"/>
          </a:xfrm>
          <a:prstGeom prst="rect">
            <a:avLst/>
          </a:prstGeom>
        </p:spPr>
      </p:pic>
      <p:pic>
        <p:nvPicPr>
          <p:cNvPr id="6" name="Picture 5">
            <a:extLst>
              <a:ext uri="{FF2B5EF4-FFF2-40B4-BE49-F238E27FC236}">
                <a16:creationId xmlns:a16="http://schemas.microsoft.com/office/drawing/2014/main" id="{C47D8DC2-2A06-49D7-9445-14FE31E28F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8" y="3667073"/>
            <a:ext cx="6096002" cy="2696312"/>
          </a:xfrm>
          <a:prstGeom prst="rect">
            <a:avLst/>
          </a:prstGeom>
        </p:spPr>
      </p:pic>
      <p:sp>
        <p:nvSpPr>
          <p:cNvPr id="3" name="Date Placeholder 2">
            <a:extLst>
              <a:ext uri="{FF2B5EF4-FFF2-40B4-BE49-F238E27FC236}">
                <a16:creationId xmlns:a16="http://schemas.microsoft.com/office/drawing/2014/main" id="{F971C1C3-8ACB-40C7-B0C3-8378746F92B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29E98F-D25A-4C90-A1F3-B274E63F0E02}" type="datetime1">
              <a:rPr kumimoji="0" lang="en-US" sz="1200" b="0" i="0" u="none" strike="noStrike" kern="1200" cap="none" spc="0" normalizeH="0" baseline="0" noProof="0" smtClean="0">
                <a:ln>
                  <a:noFill/>
                </a:ln>
                <a:solidFill>
                  <a:srgbClr val="5B9BD5">
                    <a:lumMod val="50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1/15/2019</a:t>
            </a:fld>
            <a:endPar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EF9F9A1A-4AD0-49E6-9176-2FDAD6169B5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Travis Meyer</a:t>
            </a:r>
          </a:p>
        </p:txBody>
      </p:sp>
      <p:sp>
        <p:nvSpPr>
          <p:cNvPr id="5" name="Slide Number Placeholder 4">
            <a:extLst>
              <a:ext uri="{FF2B5EF4-FFF2-40B4-BE49-F238E27FC236}">
                <a16:creationId xmlns:a16="http://schemas.microsoft.com/office/drawing/2014/main" id="{9E1E8501-BDE7-4521-85A4-C5B3D0EC10B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DC2F5-52F1-4D89-9C62-E051D07A39A7}" type="slidenum">
              <a:rPr kumimoji="0" lang="en-US" sz="1200" b="0" i="0" u="none" strike="noStrike" kern="1200" cap="none" spc="0" normalizeH="0" baseline="0" noProof="0" smtClean="0">
                <a:ln>
                  <a:noFill/>
                </a:ln>
                <a:solidFill>
                  <a:srgbClr val="5B9BD5">
                    <a:lumMod val="5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7" name="Title 2">
            <a:extLst>
              <a:ext uri="{FF2B5EF4-FFF2-40B4-BE49-F238E27FC236}">
                <a16:creationId xmlns:a16="http://schemas.microsoft.com/office/drawing/2014/main" id="{06D891D5-C322-45E3-80B8-04BC0E8C4119}"/>
              </a:ext>
            </a:extLst>
          </p:cNvPr>
          <p:cNvSpPr txBox="1">
            <a:spLocks/>
          </p:cNvSpPr>
          <p:nvPr/>
        </p:nvSpPr>
        <p:spPr>
          <a:xfrm>
            <a:off x="2099388" y="83573"/>
            <a:ext cx="7641772" cy="8106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rgbClr val="4472C4">
                    <a:lumMod val="50000"/>
                  </a:srgbClr>
                </a:solidFill>
              </a:rPr>
              <a:t>Baseline Comparisons: S3 20x5</a:t>
            </a:r>
          </a:p>
          <a:p>
            <a:pPr algn="ctr"/>
            <a:endParaRPr lang="en-US" sz="4000" dirty="0">
              <a:solidFill>
                <a:schemeClr val="accent1">
                  <a:lumMod val="50000"/>
                </a:schemeClr>
              </a:solidFill>
            </a:endParaRPr>
          </a:p>
        </p:txBody>
      </p:sp>
      <p:pic>
        <p:nvPicPr>
          <p:cNvPr id="12" name="Picture 11">
            <a:extLst>
              <a:ext uri="{FF2B5EF4-FFF2-40B4-BE49-F238E27FC236}">
                <a16:creationId xmlns:a16="http://schemas.microsoft.com/office/drawing/2014/main" id="{E3EC25BE-4543-4C9B-B476-9B9C1B022E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26159"/>
            <a:ext cx="6096000" cy="2647949"/>
          </a:xfrm>
          <a:prstGeom prst="rect">
            <a:avLst/>
          </a:prstGeom>
        </p:spPr>
      </p:pic>
      <p:pic>
        <p:nvPicPr>
          <p:cNvPr id="14" name="Picture 13">
            <a:extLst>
              <a:ext uri="{FF2B5EF4-FFF2-40B4-BE49-F238E27FC236}">
                <a16:creationId xmlns:a16="http://schemas.microsoft.com/office/drawing/2014/main" id="{B8DBC096-FDC5-4E58-A324-BE87E2D366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674108"/>
            <a:ext cx="6096000" cy="2682242"/>
          </a:xfrm>
          <a:prstGeom prst="rect">
            <a:avLst/>
          </a:prstGeom>
        </p:spPr>
      </p:pic>
      <p:pic>
        <p:nvPicPr>
          <p:cNvPr id="24" name="Picture 23">
            <a:extLst>
              <a:ext uri="{FF2B5EF4-FFF2-40B4-BE49-F238E27FC236}">
                <a16:creationId xmlns:a16="http://schemas.microsoft.com/office/drawing/2014/main" id="{F46AD8BC-F14F-432F-87AF-46A8FA412F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 y="5667963"/>
            <a:ext cx="990738" cy="695422"/>
          </a:xfrm>
          <a:prstGeom prst="rect">
            <a:avLst/>
          </a:prstGeom>
        </p:spPr>
      </p:pic>
      <p:sp>
        <p:nvSpPr>
          <p:cNvPr id="25" name="TextBox 24">
            <a:extLst>
              <a:ext uri="{FF2B5EF4-FFF2-40B4-BE49-F238E27FC236}">
                <a16:creationId xmlns:a16="http://schemas.microsoft.com/office/drawing/2014/main" id="{825E996B-3216-4D3B-99AC-CD4E31C587F1}"/>
              </a:ext>
            </a:extLst>
          </p:cNvPr>
          <p:cNvSpPr txBox="1"/>
          <p:nvPr/>
        </p:nvSpPr>
        <p:spPr>
          <a:xfrm>
            <a:off x="0" y="988644"/>
            <a:ext cx="2560320" cy="338554"/>
          </a:xfrm>
          <a:prstGeom prst="rect">
            <a:avLst/>
          </a:prstGeom>
          <a:solidFill>
            <a:schemeClr val="accent2">
              <a:lumMod val="40000"/>
              <a:lumOff val="6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Original NAIP Image Subset</a:t>
            </a:r>
          </a:p>
        </p:txBody>
      </p:sp>
      <p:sp>
        <p:nvSpPr>
          <p:cNvPr id="27" name="TextBox 26">
            <a:extLst>
              <a:ext uri="{FF2B5EF4-FFF2-40B4-BE49-F238E27FC236}">
                <a16:creationId xmlns:a16="http://schemas.microsoft.com/office/drawing/2014/main" id="{3109E558-0D6B-41E4-AC3F-561552EB4F96}"/>
              </a:ext>
            </a:extLst>
          </p:cNvPr>
          <p:cNvSpPr txBox="1"/>
          <p:nvPr/>
        </p:nvSpPr>
        <p:spPr>
          <a:xfrm>
            <a:off x="6096000" y="994910"/>
            <a:ext cx="1950720" cy="338554"/>
          </a:xfrm>
          <a:prstGeom prst="rect">
            <a:avLst/>
          </a:prstGeom>
          <a:solidFill>
            <a:schemeClr val="accent2">
              <a:lumMod val="40000"/>
              <a:lumOff val="6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libri" panose="020F0502020204030204"/>
              </a:rPr>
              <a:t>S3 20x5 vs Baseline</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2AA365B5-732C-4E55-9A0C-EC50C115E117}"/>
              </a:ext>
            </a:extLst>
          </p:cNvPr>
          <p:cNvSpPr txBox="1"/>
          <p:nvPr/>
        </p:nvSpPr>
        <p:spPr>
          <a:xfrm>
            <a:off x="6095999" y="3677151"/>
            <a:ext cx="1483361" cy="338554"/>
          </a:xfrm>
          <a:prstGeom prst="rect">
            <a:avLst/>
          </a:prstGeom>
          <a:solidFill>
            <a:schemeClr val="accent2">
              <a:lumMod val="40000"/>
              <a:lumOff val="6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libri" panose="020F0502020204030204"/>
              </a:rPr>
              <a:t>S3 20x5 CHM</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EFE0FAF-E2FF-4E29-87DE-F64BFC9B3D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5997" y="5645786"/>
            <a:ext cx="943107" cy="704948"/>
          </a:xfrm>
          <a:prstGeom prst="rect">
            <a:avLst/>
          </a:prstGeom>
        </p:spPr>
      </p:pic>
      <p:pic>
        <p:nvPicPr>
          <p:cNvPr id="15" name="Picture 14">
            <a:extLst>
              <a:ext uri="{FF2B5EF4-FFF2-40B4-BE49-F238E27FC236}">
                <a16:creationId xmlns:a16="http://schemas.microsoft.com/office/drawing/2014/main" id="{F6EBED99-09F6-4EAE-A104-01EC3AA3E54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16308" y="2976193"/>
            <a:ext cx="1047896" cy="704948"/>
          </a:xfrm>
          <a:prstGeom prst="rect">
            <a:avLst/>
          </a:prstGeom>
        </p:spPr>
      </p:pic>
      <p:sp>
        <p:nvSpPr>
          <p:cNvPr id="29" name="TextBox 28">
            <a:extLst>
              <a:ext uri="{FF2B5EF4-FFF2-40B4-BE49-F238E27FC236}">
                <a16:creationId xmlns:a16="http://schemas.microsoft.com/office/drawing/2014/main" id="{C979BD51-90AE-4040-A4D4-FED281F0D6D7}"/>
              </a:ext>
            </a:extLst>
          </p:cNvPr>
          <p:cNvSpPr txBox="1"/>
          <p:nvPr/>
        </p:nvSpPr>
        <p:spPr>
          <a:xfrm>
            <a:off x="10241280" y="3212443"/>
            <a:ext cx="1950720" cy="461665"/>
          </a:xfrm>
          <a:prstGeom prst="rect">
            <a:avLst/>
          </a:prstGeom>
          <a:solidFill>
            <a:srgbClr val="FFC000"/>
          </a:solidFill>
          <a:ln w="28575">
            <a:solidFill>
              <a:schemeClr val="tx1"/>
            </a:solidFill>
          </a:ln>
        </p:spPr>
        <p:txBody>
          <a:bodyPr wrap="square" rtlCol="0">
            <a:spAutoFit/>
          </a:bodyPr>
          <a:lstStyle/>
          <a:p>
            <a:pPr algn="ctr"/>
            <a:r>
              <a:rPr lang="en-US" sz="1200" dirty="0">
                <a:solidFill>
                  <a:srgbClr val="FF0000"/>
                </a:solidFill>
              </a:rPr>
              <a:t>Δ Area: 441 sqr km</a:t>
            </a:r>
          </a:p>
          <a:p>
            <a:pPr algn="ctr"/>
            <a:r>
              <a:rPr lang="en-US" sz="1200" dirty="0">
                <a:solidFill>
                  <a:srgbClr val="FF0000"/>
                </a:solidFill>
              </a:rPr>
              <a:t>Δ Volume: 1,719,546 cu m</a:t>
            </a:r>
          </a:p>
        </p:txBody>
      </p:sp>
      <p:sp>
        <p:nvSpPr>
          <p:cNvPr id="30" name="TextBox 29">
            <a:extLst>
              <a:ext uri="{FF2B5EF4-FFF2-40B4-BE49-F238E27FC236}">
                <a16:creationId xmlns:a16="http://schemas.microsoft.com/office/drawing/2014/main" id="{86DE3966-46D5-4485-9520-D37A347E1AB6}"/>
              </a:ext>
            </a:extLst>
          </p:cNvPr>
          <p:cNvSpPr txBox="1"/>
          <p:nvPr/>
        </p:nvSpPr>
        <p:spPr>
          <a:xfrm>
            <a:off x="10383520" y="5877492"/>
            <a:ext cx="1808480" cy="461665"/>
          </a:xfrm>
          <a:prstGeom prst="rect">
            <a:avLst/>
          </a:prstGeom>
          <a:solidFill>
            <a:srgbClr val="FFC000"/>
          </a:solidFill>
          <a:ln w="28575">
            <a:solidFill>
              <a:schemeClr val="tx1"/>
            </a:solidFill>
          </a:ln>
        </p:spPr>
        <p:txBody>
          <a:bodyPr wrap="square" rtlCol="0">
            <a:spAutoFit/>
          </a:bodyPr>
          <a:lstStyle/>
          <a:p>
            <a:pPr algn="ctr"/>
            <a:r>
              <a:rPr lang="en-US" sz="1200" dirty="0">
                <a:solidFill>
                  <a:srgbClr val="FF0000"/>
                </a:solidFill>
              </a:rPr>
              <a:t>Area: 11,074 sqr km</a:t>
            </a:r>
          </a:p>
          <a:p>
            <a:pPr algn="ctr"/>
            <a:r>
              <a:rPr lang="en-US" sz="1200" dirty="0">
                <a:solidFill>
                  <a:srgbClr val="FF0000"/>
                </a:solidFill>
              </a:rPr>
              <a:t>Volume: 2,493,347 cu m</a:t>
            </a:r>
          </a:p>
        </p:txBody>
      </p:sp>
      <p:sp>
        <p:nvSpPr>
          <p:cNvPr id="31" name="TextBox 30">
            <a:extLst>
              <a:ext uri="{FF2B5EF4-FFF2-40B4-BE49-F238E27FC236}">
                <a16:creationId xmlns:a16="http://schemas.microsoft.com/office/drawing/2014/main" id="{F79C77A7-AD9C-477A-A5EA-305C49333774}"/>
              </a:ext>
            </a:extLst>
          </p:cNvPr>
          <p:cNvSpPr txBox="1"/>
          <p:nvPr/>
        </p:nvSpPr>
        <p:spPr>
          <a:xfrm>
            <a:off x="4215200" y="5901720"/>
            <a:ext cx="1880730" cy="461665"/>
          </a:xfrm>
          <a:prstGeom prst="rect">
            <a:avLst/>
          </a:prstGeom>
          <a:solidFill>
            <a:srgbClr val="FFC000"/>
          </a:solidFill>
          <a:ln w="28575">
            <a:solidFill>
              <a:schemeClr val="tx1"/>
            </a:solidFill>
          </a:ln>
        </p:spPr>
        <p:txBody>
          <a:bodyPr wrap="square" rtlCol="0">
            <a:spAutoFit/>
          </a:bodyPr>
          <a:lstStyle/>
          <a:p>
            <a:pPr algn="ctr"/>
            <a:r>
              <a:rPr lang="en-US" sz="1200" dirty="0">
                <a:solidFill>
                  <a:srgbClr val="FF0000"/>
                </a:solidFill>
              </a:rPr>
              <a:t>Area:  10,633 sqr km</a:t>
            </a:r>
          </a:p>
          <a:p>
            <a:pPr algn="ctr"/>
            <a:r>
              <a:rPr lang="en-US" sz="1200" dirty="0">
                <a:solidFill>
                  <a:srgbClr val="FF0000"/>
                </a:solidFill>
              </a:rPr>
              <a:t>Volume:   773,801 cu m</a:t>
            </a:r>
          </a:p>
        </p:txBody>
      </p:sp>
      <p:sp>
        <p:nvSpPr>
          <p:cNvPr id="20" name="TextBox 19">
            <a:extLst>
              <a:ext uri="{FF2B5EF4-FFF2-40B4-BE49-F238E27FC236}">
                <a16:creationId xmlns:a16="http://schemas.microsoft.com/office/drawing/2014/main" id="{81069957-331D-442B-AE4B-CD8357DF5D1E}"/>
              </a:ext>
            </a:extLst>
          </p:cNvPr>
          <p:cNvSpPr txBox="1"/>
          <p:nvPr/>
        </p:nvSpPr>
        <p:spPr>
          <a:xfrm>
            <a:off x="0" y="3636593"/>
            <a:ext cx="2743200" cy="338554"/>
          </a:xfrm>
          <a:prstGeom prst="rect">
            <a:avLst/>
          </a:prstGeom>
          <a:solidFill>
            <a:schemeClr val="accent2">
              <a:lumMod val="40000"/>
              <a:lumOff val="6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libri" panose="020F0502020204030204"/>
              </a:rPr>
              <a:t>Baseline S3 5x5 w/ Hillshade</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33720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AE1434D-2F33-482E-BC0D-C56774D092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6" y="1007717"/>
            <a:ext cx="6095999" cy="2673902"/>
          </a:xfrm>
          <a:prstGeom prst="rect">
            <a:avLst/>
          </a:prstGeom>
        </p:spPr>
      </p:pic>
      <p:pic>
        <p:nvPicPr>
          <p:cNvPr id="8" name="Picture 7">
            <a:extLst>
              <a:ext uri="{FF2B5EF4-FFF2-40B4-BE49-F238E27FC236}">
                <a16:creationId xmlns:a16="http://schemas.microsoft.com/office/drawing/2014/main" id="{4F12DA57-6ACB-47B2-B044-A7278BFB4F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8" y="3684662"/>
            <a:ext cx="6095999" cy="2675206"/>
          </a:xfrm>
          <a:prstGeom prst="rect">
            <a:avLst/>
          </a:prstGeom>
        </p:spPr>
      </p:pic>
      <p:sp>
        <p:nvSpPr>
          <p:cNvPr id="3" name="Date Placeholder 2">
            <a:extLst>
              <a:ext uri="{FF2B5EF4-FFF2-40B4-BE49-F238E27FC236}">
                <a16:creationId xmlns:a16="http://schemas.microsoft.com/office/drawing/2014/main" id="{F971C1C3-8ACB-40C7-B0C3-8378746F92B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29E98F-D25A-4C90-A1F3-B274E63F0E02}" type="datetime1">
              <a:rPr kumimoji="0" lang="en-US" sz="1200" b="0" i="0" u="none" strike="noStrike" kern="1200" cap="none" spc="0" normalizeH="0" baseline="0" noProof="0" smtClean="0">
                <a:ln>
                  <a:noFill/>
                </a:ln>
                <a:solidFill>
                  <a:srgbClr val="5B9BD5">
                    <a:lumMod val="50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1/15/2019</a:t>
            </a:fld>
            <a:endPar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EF9F9A1A-4AD0-49E6-9176-2FDAD6169B5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B9BD5">
                    <a:lumMod val="50000"/>
                  </a:srgbClr>
                </a:solidFill>
                <a:effectLst/>
                <a:uLnTx/>
                <a:uFillTx/>
                <a:latin typeface="Calibri" panose="020F0502020204030204"/>
                <a:ea typeface="+mn-ea"/>
                <a:cs typeface="+mn-cs"/>
              </a:rPr>
              <a:t>Travis Meyer</a:t>
            </a:r>
            <a:endPar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9E1E8501-BDE7-4521-85A4-C5B3D0EC10B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DC2F5-52F1-4D89-9C62-E051D07A39A7}" type="slidenum">
              <a:rPr kumimoji="0" lang="en-US" sz="1200" b="0" i="0" u="none" strike="noStrike" kern="1200" cap="none" spc="0" normalizeH="0" baseline="0" noProof="0" smtClean="0">
                <a:ln>
                  <a:noFill/>
                </a:ln>
                <a:solidFill>
                  <a:srgbClr val="5B9BD5">
                    <a:lumMod val="5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7" name="Title 2">
            <a:extLst>
              <a:ext uri="{FF2B5EF4-FFF2-40B4-BE49-F238E27FC236}">
                <a16:creationId xmlns:a16="http://schemas.microsoft.com/office/drawing/2014/main" id="{06D891D5-C322-45E3-80B8-04BC0E8C4119}"/>
              </a:ext>
            </a:extLst>
          </p:cNvPr>
          <p:cNvSpPr txBox="1">
            <a:spLocks/>
          </p:cNvSpPr>
          <p:nvPr/>
        </p:nvSpPr>
        <p:spPr>
          <a:xfrm>
            <a:off x="2099388" y="83573"/>
            <a:ext cx="7641772" cy="8106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rgbClr val="4472C4">
                    <a:lumMod val="50000"/>
                  </a:srgbClr>
                </a:solidFill>
              </a:rPr>
              <a:t>Baseline Comparisons: S5 5x5</a:t>
            </a:r>
          </a:p>
          <a:p>
            <a:pPr algn="ctr"/>
            <a:endParaRPr lang="en-US" sz="4000" dirty="0">
              <a:solidFill>
                <a:schemeClr val="accent1">
                  <a:lumMod val="50000"/>
                </a:schemeClr>
              </a:solidFill>
            </a:endParaRPr>
          </a:p>
        </p:txBody>
      </p:sp>
      <p:pic>
        <p:nvPicPr>
          <p:cNvPr id="12" name="Picture 11">
            <a:extLst>
              <a:ext uri="{FF2B5EF4-FFF2-40B4-BE49-F238E27FC236}">
                <a16:creationId xmlns:a16="http://schemas.microsoft.com/office/drawing/2014/main" id="{E3EC25BE-4543-4C9B-B476-9B9C1B022E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26159"/>
            <a:ext cx="6096000" cy="2647949"/>
          </a:xfrm>
          <a:prstGeom prst="rect">
            <a:avLst/>
          </a:prstGeom>
        </p:spPr>
      </p:pic>
      <p:pic>
        <p:nvPicPr>
          <p:cNvPr id="14" name="Picture 13">
            <a:extLst>
              <a:ext uri="{FF2B5EF4-FFF2-40B4-BE49-F238E27FC236}">
                <a16:creationId xmlns:a16="http://schemas.microsoft.com/office/drawing/2014/main" id="{B8DBC096-FDC5-4E58-A324-BE87E2D366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674108"/>
            <a:ext cx="6096000" cy="2682242"/>
          </a:xfrm>
          <a:prstGeom prst="rect">
            <a:avLst/>
          </a:prstGeom>
        </p:spPr>
      </p:pic>
      <p:pic>
        <p:nvPicPr>
          <p:cNvPr id="24" name="Picture 23">
            <a:extLst>
              <a:ext uri="{FF2B5EF4-FFF2-40B4-BE49-F238E27FC236}">
                <a16:creationId xmlns:a16="http://schemas.microsoft.com/office/drawing/2014/main" id="{F46AD8BC-F14F-432F-87AF-46A8FA412F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 y="5667963"/>
            <a:ext cx="990738" cy="695422"/>
          </a:xfrm>
          <a:prstGeom prst="rect">
            <a:avLst/>
          </a:prstGeom>
        </p:spPr>
      </p:pic>
      <p:sp>
        <p:nvSpPr>
          <p:cNvPr id="25" name="TextBox 24">
            <a:extLst>
              <a:ext uri="{FF2B5EF4-FFF2-40B4-BE49-F238E27FC236}">
                <a16:creationId xmlns:a16="http://schemas.microsoft.com/office/drawing/2014/main" id="{825E996B-3216-4D3B-99AC-CD4E31C587F1}"/>
              </a:ext>
            </a:extLst>
          </p:cNvPr>
          <p:cNvSpPr txBox="1"/>
          <p:nvPr/>
        </p:nvSpPr>
        <p:spPr>
          <a:xfrm>
            <a:off x="0" y="988644"/>
            <a:ext cx="2560320" cy="338554"/>
          </a:xfrm>
          <a:prstGeom prst="rect">
            <a:avLst/>
          </a:prstGeom>
          <a:solidFill>
            <a:schemeClr val="accent2">
              <a:lumMod val="40000"/>
              <a:lumOff val="6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Original NAIP Image Subset</a:t>
            </a:r>
          </a:p>
        </p:txBody>
      </p:sp>
      <p:sp>
        <p:nvSpPr>
          <p:cNvPr id="27" name="TextBox 26">
            <a:extLst>
              <a:ext uri="{FF2B5EF4-FFF2-40B4-BE49-F238E27FC236}">
                <a16:creationId xmlns:a16="http://schemas.microsoft.com/office/drawing/2014/main" id="{3109E558-0D6B-41E4-AC3F-561552EB4F96}"/>
              </a:ext>
            </a:extLst>
          </p:cNvPr>
          <p:cNvSpPr txBox="1"/>
          <p:nvPr/>
        </p:nvSpPr>
        <p:spPr>
          <a:xfrm>
            <a:off x="6096000" y="994910"/>
            <a:ext cx="1950720" cy="338554"/>
          </a:xfrm>
          <a:prstGeom prst="rect">
            <a:avLst/>
          </a:prstGeom>
          <a:solidFill>
            <a:schemeClr val="accent2">
              <a:lumMod val="40000"/>
              <a:lumOff val="6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libri" panose="020F0502020204030204"/>
              </a:rPr>
              <a:t>S5 5x5 vs Baseline</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2AA365B5-732C-4E55-9A0C-EC50C115E117}"/>
              </a:ext>
            </a:extLst>
          </p:cNvPr>
          <p:cNvSpPr txBox="1"/>
          <p:nvPr/>
        </p:nvSpPr>
        <p:spPr>
          <a:xfrm>
            <a:off x="6095999" y="3677151"/>
            <a:ext cx="1483361" cy="338554"/>
          </a:xfrm>
          <a:prstGeom prst="rect">
            <a:avLst/>
          </a:prstGeom>
          <a:solidFill>
            <a:schemeClr val="accent2">
              <a:lumMod val="40000"/>
              <a:lumOff val="6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libri" panose="020F0502020204030204"/>
              </a:rPr>
              <a:t>S5 5x5 CHM</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13021AE0-1B2E-49FB-A733-D210728845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01818" y="5679316"/>
            <a:ext cx="1000265" cy="685896"/>
          </a:xfrm>
          <a:prstGeom prst="rect">
            <a:avLst/>
          </a:prstGeom>
        </p:spPr>
      </p:pic>
      <p:pic>
        <p:nvPicPr>
          <p:cNvPr id="19" name="Picture 18">
            <a:extLst>
              <a:ext uri="{FF2B5EF4-FFF2-40B4-BE49-F238E27FC236}">
                <a16:creationId xmlns:a16="http://schemas.microsoft.com/office/drawing/2014/main" id="{470D0428-641E-44D8-85DE-01C0E08FEE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5994" y="3000518"/>
            <a:ext cx="1028844" cy="676369"/>
          </a:xfrm>
          <a:prstGeom prst="rect">
            <a:avLst/>
          </a:prstGeom>
        </p:spPr>
      </p:pic>
      <p:sp>
        <p:nvSpPr>
          <p:cNvPr id="29" name="TextBox 28">
            <a:extLst>
              <a:ext uri="{FF2B5EF4-FFF2-40B4-BE49-F238E27FC236}">
                <a16:creationId xmlns:a16="http://schemas.microsoft.com/office/drawing/2014/main" id="{34D2624E-70ED-4A91-A4D7-58C8E1758FC5}"/>
              </a:ext>
            </a:extLst>
          </p:cNvPr>
          <p:cNvSpPr txBox="1"/>
          <p:nvPr/>
        </p:nvSpPr>
        <p:spPr>
          <a:xfrm>
            <a:off x="10241280" y="3212443"/>
            <a:ext cx="1950720" cy="461665"/>
          </a:xfrm>
          <a:prstGeom prst="rect">
            <a:avLst/>
          </a:prstGeom>
          <a:solidFill>
            <a:srgbClr val="FFC000"/>
          </a:solidFill>
          <a:ln w="28575">
            <a:solidFill>
              <a:schemeClr val="tx1"/>
            </a:solidFill>
          </a:ln>
        </p:spPr>
        <p:txBody>
          <a:bodyPr wrap="square" rtlCol="0">
            <a:spAutoFit/>
          </a:bodyPr>
          <a:lstStyle/>
          <a:p>
            <a:pPr algn="ctr"/>
            <a:r>
              <a:rPr lang="en-US" sz="1200" dirty="0">
                <a:solidFill>
                  <a:srgbClr val="FF0000"/>
                </a:solidFill>
              </a:rPr>
              <a:t>Δ Area:  0 sqr km</a:t>
            </a:r>
          </a:p>
          <a:p>
            <a:pPr algn="ctr"/>
            <a:r>
              <a:rPr lang="en-US" sz="1200" dirty="0">
                <a:solidFill>
                  <a:srgbClr val="FF0000"/>
                </a:solidFill>
              </a:rPr>
              <a:t>Δ Volume: -17,501 cu m</a:t>
            </a:r>
          </a:p>
        </p:txBody>
      </p:sp>
      <p:sp>
        <p:nvSpPr>
          <p:cNvPr id="30" name="TextBox 29">
            <a:extLst>
              <a:ext uri="{FF2B5EF4-FFF2-40B4-BE49-F238E27FC236}">
                <a16:creationId xmlns:a16="http://schemas.microsoft.com/office/drawing/2014/main" id="{1BD4A77A-1DA1-4BAE-B8B7-793C0CBBD40D}"/>
              </a:ext>
            </a:extLst>
          </p:cNvPr>
          <p:cNvSpPr txBox="1"/>
          <p:nvPr/>
        </p:nvSpPr>
        <p:spPr>
          <a:xfrm>
            <a:off x="10383520" y="5877492"/>
            <a:ext cx="1808480" cy="461665"/>
          </a:xfrm>
          <a:prstGeom prst="rect">
            <a:avLst/>
          </a:prstGeom>
          <a:solidFill>
            <a:srgbClr val="FFC000"/>
          </a:solidFill>
          <a:ln w="28575">
            <a:solidFill>
              <a:schemeClr val="tx1"/>
            </a:solidFill>
          </a:ln>
        </p:spPr>
        <p:txBody>
          <a:bodyPr wrap="square" rtlCol="0">
            <a:spAutoFit/>
          </a:bodyPr>
          <a:lstStyle/>
          <a:p>
            <a:pPr algn="ctr"/>
            <a:r>
              <a:rPr lang="en-US" sz="1200" dirty="0">
                <a:solidFill>
                  <a:srgbClr val="FF0000"/>
                </a:solidFill>
              </a:rPr>
              <a:t>Area: 10,633 sqr km</a:t>
            </a:r>
          </a:p>
          <a:p>
            <a:pPr algn="ctr"/>
            <a:r>
              <a:rPr lang="en-US" sz="1200" dirty="0">
                <a:solidFill>
                  <a:srgbClr val="FF0000"/>
                </a:solidFill>
              </a:rPr>
              <a:t>Volume: 756,300 cu m</a:t>
            </a:r>
          </a:p>
        </p:txBody>
      </p:sp>
      <p:sp>
        <p:nvSpPr>
          <p:cNvPr id="31" name="TextBox 30">
            <a:extLst>
              <a:ext uri="{FF2B5EF4-FFF2-40B4-BE49-F238E27FC236}">
                <a16:creationId xmlns:a16="http://schemas.microsoft.com/office/drawing/2014/main" id="{5D14ACF7-F36C-41C1-A085-190E6246704A}"/>
              </a:ext>
            </a:extLst>
          </p:cNvPr>
          <p:cNvSpPr txBox="1"/>
          <p:nvPr/>
        </p:nvSpPr>
        <p:spPr>
          <a:xfrm>
            <a:off x="4215200" y="5901720"/>
            <a:ext cx="1880730" cy="461665"/>
          </a:xfrm>
          <a:prstGeom prst="rect">
            <a:avLst/>
          </a:prstGeom>
          <a:solidFill>
            <a:srgbClr val="FFC000"/>
          </a:solidFill>
          <a:ln w="28575">
            <a:solidFill>
              <a:schemeClr val="tx1"/>
            </a:solidFill>
          </a:ln>
        </p:spPr>
        <p:txBody>
          <a:bodyPr wrap="square" rtlCol="0">
            <a:spAutoFit/>
          </a:bodyPr>
          <a:lstStyle/>
          <a:p>
            <a:pPr algn="ctr"/>
            <a:r>
              <a:rPr lang="en-US" sz="1200" dirty="0">
                <a:solidFill>
                  <a:srgbClr val="FF0000"/>
                </a:solidFill>
              </a:rPr>
              <a:t>Area:  10,633 sqr km</a:t>
            </a:r>
          </a:p>
          <a:p>
            <a:pPr algn="ctr"/>
            <a:r>
              <a:rPr lang="en-US" sz="1200" dirty="0">
                <a:solidFill>
                  <a:srgbClr val="FF0000"/>
                </a:solidFill>
              </a:rPr>
              <a:t>Volume:   773,801 cu m</a:t>
            </a:r>
          </a:p>
        </p:txBody>
      </p:sp>
      <p:sp>
        <p:nvSpPr>
          <p:cNvPr id="20" name="TextBox 19">
            <a:extLst>
              <a:ext uri="{FF2B5EF4-FFF2-40B4-BE49-F238E27FC236}">
                <a16:creationId xmlns:a16="http://schemas.microsoft.com/office/drawing/2014/main" id="{B9D9AC0C-329A-4403-81A0-47A29544F6E3}"/>
              </a:ext>
            </a:extLst>
          </p:cNvPr>
          <p:cNvSpPr txBox="1"/>
          <p:nvPr/>
        </p:nvSpPr>
        <p:spPr>
          <a:xfrm>
            <a:off x="0" y="3636593"/>
            <a:ext cx="2743200" cy="338554"/>
          </a:xfrm>
          <a:prstGeom prst="rect">
            <a:avLst/>
          </a:prstGeom>
          <a:solidFill>
            <a:schemeClr val="accent2">
              <a:lumMod val="40000"/>
              <a:lumOff val="6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libri" panose="020F0502020204030204"/>
              </a:rPr>
              <a:t>Baseline S3 5x5 w/ Hillshade</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12418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5EC2F14-4C95-4111-8EEF-A5F82E0019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8" y="3667072"/>
            <a:ext cx="6096000" cy="2696314"/>
          </a:xfrm>
          <a:prstGeom prst="rect">
            <a:avLst/>
          </a:prstGeom>
        </p:spPr>
      </p:pic>
      <p:pic>
        <p:nvPicPr>
          <p:cNvPr id="6" name="Picture 5">
            <a:extLst>
              <a:ext uri="{FF2B5EF4-FFF2-40B4-BE49-F238E27FC236}">
                <a16:creationId xmlns:a16="http://schemas.microsoft.com/office/drawing/2014/main" id="{5C575394-698F-4732-9AB4-8B71A913CA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9" y="994909"/>
            <a:ext cx="6096001" cy="2672163"/>
          </a:xfrm>
          <a:prstGeom prst="rect">
            <a:avLst/>
          </a:prstGeom>
        </p:spPr>
      </p:pic>
      <p:sp>
        <p:nvSpPr>
          <p:cNvPr id="3" name="Date Placeholder 2">
            <a:extLst>
              <a:ext uri="{FF2B5EF4-FFF2-40B4-BE49-F238E27FC236}">
                <a16:creationId xmlns:a16="http://schemas.microsoft.com/office/drawing/2014/main" id="{F971C1C3-8ACB-40C7-B0C3-8378746F92B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29E98F-D25A-4C90-A1F3-B274E63F0E02}" type="datetime1">
              <a:rPr kumimoji="0" lang="en-US" sz="1200" b="0" i="0" u="none" strike="noStrike" kern="1200" cap="none" spc="0" normalizeH="0" baseline="0" noProof="0" smtClean="0">
                <a:ln>
                  <a:noFill/>
                </a:ln>
                <a:solidFill>
                  <a:srgbClr val="5B9BD5">
                    <a:lumMod val="50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1/15/2019</a:t>
            </a:fld>
            <a:endPar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EF9F9A1A-4AD0-49E6-9176-2FDAD6169B5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B9BD5">
                    <a:lumMod val="50000"/>
                  </a:srgbClr>
                </a:solidFill>
                <a:effectLst/>
                <a:uLnTx/>
                <a:uFillTx/>
                <a:latin typeface="Calibri" panose="020F0502020204030204"/>
                <a:ea typeface="+mn-ea"/>
                <a:cs typeface="+mn-cs"/>
              </a:rPr>
              <a:t>Travis Meyer</a:t>
            </a:r>
            <a:endPar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9E1E8501-BDE7-4521-85A4-C5B3D0EC10B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DC2F5-52F1-4D89-9C62-E051D07A39A7}" type="slidenum">
              <a:rPr kumimoji="0" lang="en-US" sz="1200" b="0" i="0" u="none" strike="noStrike" kern="1200" cap="none" spc="0" normalizeH="0" baseline="0" noProof="0" smtClean="0">
                <a:ln>
                  <a:noFill/>
                </a:ln>
                <a:solidFill>
                  <a:srgbClr val="5B9BD5">
                    <a:lumMod val="5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7" name="Title 2">
            <a:extLst>
              <a:ext uri="{FF2B5EF4-FFF2-40B4-BE49-F238E27FC236}">
                <a16:creationId xmlns:a16="http://schemas.microsoft.com/office/drawing/2014/main" id="{06D891D5-C322-45E3-80B8-04BC0E8C4119}"/>
              </a:ext>
            </a:extLst>
          </p:cNvPr>
          <p:cNvSpPr txBox="1">
            <a:spLocks/>
          </p:cNvSpPr>
          <p:nvPr/>
        </p:nvSpPr>
        <p:spPr>
          <a:xfrm>
            <a:off x="2099388" y="83573"/>
            <a:ext cx="7641772" cy="8106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rgbClr val="4472C4">
                    <a:lumMod val="50000"/>
                  </a:srgbClr>
                </a:solidFill>
              </a:rPr>
              <a:t>Baseline Comparisons: S5 10x5</a:t>
            </a:r>
          </a:p>
          <a:p>
            <a:pPr algn="ctr"/>
            <a:endParaRPr lang="en-US" sz="4000" dirty="0">
              <a:solidFill>
                <a:schemeClr val="accent1">
                  <a:lumMod val="50000"/>
                </a:schemeClr>
              </a:solidFill>
            </a:endParaRPr>
          </a:p>
        </p:txBody>
      </p:sp>
      <p:pic>
        <p:nvPicPr>
          <p:cNvPr id="12" name="Picture 11">
            <a:extLst>
              <a:ext uri="{FF2B5EF4-FFF2-40B4-BE49-F238E27FC236}">
                <a16:creationId xmlns:a16="http://schemas.microsoft.com/office/drawing/2014/main" id="{E3EC25BE-4543-4C9B-B476-9B9C1B022E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26159"/>
            <a:ext cx="6096000" cy="2647949"/>
          </a:xfrm>
          <a:prstGeom prst="rect">
            <a:avLst/>
          </a:prstGeom>
        </p:spPr>
      </p:pic>
      <p:pic>
        <p:nvPicPr>
          <p:cNvPr id="14" name="Picture 13">
            <a:extLst>
              <a:ext uri="{FF2B5EF4-FFF2-40B4-BE49-F238E27FC236}">
                <a16:creationId xmlns:a16="http://schemas.microsoft.com/office/drawing/2014/main" id="{B8DBC096-FDC5-4E58-A324-BE87E2D366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674108"/>
            <a:ext cx="6096000" cy="2682242"/>
          </a:xfrm>
          <a:prstGeom prst="rect">
            <a:avLst/>
          </a:prstGeom>
        </p:spPr>
      </p:pic>
      <p:pic>
        <p:nvPicPr>
          <p:cNvPr id="24" name="Picture 23">
            <a:extLst>
              <a:ext uri="{FF2B5EF4-FFF2-40B4-BE49-F238E27FC236}">
                <a16:creationId xmlns:a16="http://schemas.microsoft.com/office/drawing/2014/main" id="{F46AD8BC-F14F-432F-87AF-46A8FA412F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 y="5667963"/>
            <a:ext cx="990738" cy="695422"/>
          </a:xfrm>
          <a:prstGeom prst="rect">
            <a:avLst/>
          </a:prstGeom>
        </p:spPr>
      </p:pic>
      <p:sp>
        <p:nvSpPr>
          <p:cNvPr id="25" name="TextBox 24">
            <a:extLst>
              <a:ext uri="{FF2B5EF4-FFF2-40B4-BE49-F238E27FC236}">
                <a16:creationId xmlns:a16="http://schemas.microsoft.com/office/drawing/2014/main" id="{825E996B-3216-4D3B-99AC-CD4E31C587F1}"/>
              </a:ext>
            </a:extLst>
          </p:cNvPr>
          <p:cNvSpPr txBox="1"/>
          <p:nvPr/>
        </p:nvSpPr>
        <p:spPr>
          <a:xfrm>
            <a:off x="0" y="988644"/>
            <a:ext cx="2560320" cy="338554"/>
          </a:xfrm>
          <a:prstGeom prst="rect">
            <a:avLst/>
          </a:prstGeom>
          <a:solidFill>
            <a:schemeClr val="accent2">
              <a:lumMod val="40000"/>
              <a:lumOff val="6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Original NAIP Image Subset</a:t>
            </a:r>
          </a:p>
        </p:txBody>
      </p:sp>
      <p:sp>
        <p:nvSpPr>
          <p:cNvPr id="27" name="TextBox 26">
            <a:extLst>
              <a:ext uri="{FF2B5EF4-FFF2-40B4-BE49-F238E27FC236}">
                <a16:creationId xmlns:a16="http://schemas.microsoft.com/office/drawing/2014/main" id="{3109E558-0D6B-41E4-AC3F-561552EB4F96}"/>
              </a:ext>
            </a:extLst>
          </p:cNvPr>
          <p:cNvSpPr txBox="1"/>
          <p:nvPr/>
        </p:nvSpPr>
        <p:spPr>
          <a:xfrm>
            <a:off x="6096000" y="994910"/>
            <a:ext cx="1950720" cy="338554"/>
          </a:xfrm>
          <a:prstGeom prst="rect">
            <a:avLst/>
          </a:prstGeom>
          <a:solidFill>
            <a:schemeClr val="accent2">
              <a:lumMod val="40000"/>
              <a:lumOff val="6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libri" panose="020F0502020204030204"/>
              </a:rPr>
              <a:t>S5 10x5 vs Baseline</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2AA365B5-732C-4E55-9A0C-EC50C115E117}"/>
              </a:ext>
            </a:extLst>
          </p:cNvPr>
          <p:cNvSpPr txBox="1"/>
          <p:nvPr/>
        </p:nvSpPr>
        <p:spPr>
          <a:xfrm>
            <a:off x="6095999" y="3677151"/>
            <a:ext cx="1483361" cy="338554"/>
          </a:xfrm>
          <a:prstGeom prst="rect">
            <a:avLst/>
          </a:prstGeom>
          <a:solidFill>
            <a:schemeClr val="accent2">
              <a:lumMod val="40000"/>
              <a:lumOff val="6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libri" panose="020F0502020204030204"/>
              </a:rPr>
              <a:t>S5 10x5 CHM</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2FDDBDA0-5C58-41AF-9C77-CF054D8B5C8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5998" y="2959633"/>
            <a:ext cx="1019317" cy="714475"/>
          </a:xfrm>
          <a:prstGeom prst="rect">
            <a:avLst/>
          </a:prstGeom>
        </p:spPr>
      </p:pic>
      <p:pic>
        <p:nvPicPr>
          <p:cNvPr id="18" name="Picture 17">
            <a:extLst>
              <a:ext uri="{FF2B5EF4-FFF2-40B4-BE49-F238E27FC236}">
                <a16:creationId xmlns:a16="http://schemas.microsoft.com/office/drawing/2014/main" id="{F77B51CF-FDD1-4D60-8763-C49A27D1B1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05524" y="5635473"/>
            <a:ext cx="1009791" cy="724001"/>
          </a:xfrm>
          <a:prstGeom prst="rect">
            <a:avLst/>
          </a:prstGeom>
        </p:spPr>
      </p:pic>
      <p:sp>
        <p:nvSpPr>
          <p:cNvPr id="29" name="TextBox 28">
            <a:extLst>
              <a:ext uri="{FF2B5EF4-FFF2-40B4-BE49-F238E27FC236}">
                <a16:creationId xmlns:a16="http://schemas.microsoft.com/office/drawing/2014/main" id="{FC639F11-6102-4654-9273-A7E3D56B92E3}"/>
              </a:ext>
            </a:extLst>
          </p:cNvPr>
          <p:cNvSpPr txBox="1"/>
          <p:nvPr/>
        </p:nvSpPr>
        <p:spPr>
          <a:xfrm>
            <a:off x="10241280" y="3212443"/>
            <a:ext cx="1950720" cy="461665"/>
          </a:xfrm>
          <a:prstGeom prst="rect">
            <a:avLst/>
          </a:prstGeom>
          <a:solidFill>
            <a:srgbClr val="FFC000"/>
          </a:solidFill>
          <a:ln w="28575">
            <a:solidFill>
              <a:schemeClr val="tx1"/>
            </a:solidFill>
          </a:ln>
        </p:spPr>
        <p:txBody>
          <a:bodyPr wrap="square" rtlCol="0">
            <a:spAutoFit/>
          </a:bodyPr>
          <a:lstStyle/>
          <a:p>
            <a:pPr algn="ctr"/>
            <a:r>
              <a:rPr lang="en-US" sz="1200" dirty="0">
                <a:solidFill>
                  <a:srgbClr val="FF0000"/>
                </a:solidFill>
              </a:rPr>
              <a:t>Δ Area: 254 sqr km</a:t>
            </a:r>
          </a:p>
          <a:p>
            <a:pPr algn="ctr"/>
            <a:r>
              <a:rPr lang="en-US" sz="1200" dirty="0">
                <a:solidFill>
                  <a:srgbClr val="FF0000"/>
                </a:solidFill>
              </a:rPr>
              <a:t>Δ Volume: 746,528 cu m</a:t>
            </a:r>
          </a:p>
        </p:txBody>
      </p:sp>
      <p:sp>
        <p:nvSpPr>
          <p:cNvPr id="30" name="TextBox 29">
            <a:extLst>
              <a:ext uri="{FF2B5EF4-FFF2-40B4-BE49-F238E27FC236}">
                <a16:creationId xmlns:a16="http://schemas.microsoft.com/office/drawing/2014/main" id="{FD4FED6A-8E25-4E59-98E7-BB1733981889}"/>
              </a:ext>
            </a:extLst>
          </p:cNvPr>
          <p:cNvSpPr txBox="1"/>
          <p:nvPr/>
        </p:nvSpPr>
        <p:spPr>
          <a:xfrm>
            <a:off x="10383520" y="5877492"/>
            <a:ext cx="1808480" cy="461665"/>
          </a:xfrm>
          <a:prstGeom prst="rect">
            <a:avLst/>
          </a:prstGeom>
          <a:solidFill>
            <a:srgbClr val="FFC000"/>
          </a:solidFill>
          <a:ln w="28575">
            <a:solidFill>
              <a:schemeClr val="tx1"/>
            </a:solidFill>
          </a:ln>
        </p:spPr>
        <p:txBody>
          <a:bodyPr wrap="square" rtlCol="0">
            <a:spAutoFit/>
          </a:bodyPr>
          <a:lstStyle/>
          <a:p>
            <a:pPr algn="ctr"/>
            <a:r>
              <a:rPr lang="en-US" sz="1200" dirty="0">
                <a:solidFill>
                  <a:srgbClr val="FF0000"/>
                </a:solidFill>
              </a:rPr>
              <a:t>Area: 10,881 sqr km</a:t>
            </a:r>
          </a:p>
          <a:p>
            <a:pPr algn="ctr"/>
            <a:r>
              <a:rPr lang="en-US" sz="1200" dirty="0">
                <a:solidFill>
                  <a:srgbClr val="FF0000"/>
                </a:solidFill>
              </a:rPr>
              <a:t>Volume: 1,520,329 cu m</a:t>
            </a:r>
          </a:p>
        </p:txBody>
      </p:sp>
      <p:sp>
        <p:nvSpPr>
          <p:cNvPr id="31" name="TextBox 30">
            <a:extLst>
              <a:ext uri="{FF2B5EF4-FFF2-40B4-BE49-F238E27FC236}">
                <a16:creationId xmlns:a16="http://schemas.microsoft.com/office/drawing/2014/main" id="{C77AD621-6F7E-4381-9F48-9EB2C3085F01}"/>
              </a:ext>
            </a:extLst>
          </p:cNvPr>
          <p:cNvSpPr txBox="1"/>
          <p:nvPr/>
        </p:nvSpPr>
        <p:spPr>
          <a:xfrm>
            <a:off x="4215200" y="5901720"/>
            <a:ext cx="1880730" cy="461665"/>
          </a:xfrm>
          <a:prstGeom prst="rect">
            <a:avLst/>
          </a:prstGeom>
          <a:solidFill>
            <a:srgbClr val="FFC000"/>
          </a:solidFill>
          <a:ln w="28575">
            <a:solidFill>
              <a:schemeClr val="tx1"/>
            </a:solidFill>
          </a:ln>
        </p:spPr>
        <p:txBody>
          <a:bodyPr wrap="square" rtlCol="0">
            <a:spAutoFit/>
          </a:bodyPr>
          <a:lstStyle/>
          <a:p>
            <a:pPr algn="ctr"/>
            <a:r>
              <a:rPr lang="en-US" sz="1200" dirty="0">
                <a:solidFill>
                  <a:srgbClr val="FF0000"/>
                </a:solidFill>
              </a:rPr>
              <a:t>Area:  10,633 sqr km</a:t>
            </a:r>
          </a:p>
          <a:p>
            <a:pPr algn="ctr"/>
            <a:r>
              <a:rPr lang="en-US" sz="1200" dirty="0">
                <a:solidFill>
                  <a:srgbClr val="FF0000"/>
                </a:solidFill>
              </a:rPr>
              <a:t>Volume:   773,801 cu m</a:t>
            </a:r>
          </a:p>
        </p:txBody>
      </p:sp>
      <p:sp>
        <p:nvSpPr>
          <p:cNvPr id="20" name="TextBox 19">
            <a:extLst>
              <a:ext uri="{FF2B5EF4-FFF2-40B4-BE49-F238E27FC236}">
                <a16:creationId xmlns:a16="http://schemas.microsoft.com/office/drawing/2014/main" id="{62320E75-A3D1-42B3-9EB5-ADA8285A1778}"/>
              </a:ext>
            </a:extLst>
          </p:cNvPr>
          <p:cNvSpPr txBox="1"/>
          <p:nvPr/>
        </p:nvSpPr>
        <p:spPr>
          <a:xfrm>
            <a:off x="0" y="3636593"/>
            <a:ext cx="2743200" cy="338554"/>
          </a:xfrm>
          <a:prstGeom prst="rect">
            <a:avLst/>
          </a:prstGeom>
          <a:solidFill>
            <a:schemeClr val="accent2">
              <a:lumMod val="40000"/>
              <a:lumOff val="6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libri" panose="020F0502020204030204"/>
              </a:rPr>
              <a:t>Baseline S3 5x5 w/ Hillshade</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76947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1DA5085-5D08-472D-BEDB-D993D19C0E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6" y="3677921"/>
            <a:ext cx="6095999" cy="2685464"/>
          </a:xfrm>
          <a:prstGeom prst="rect">
            <a:avLst/>
          </a:prstGeom>
        </p:spPr>
      </p:pic>
      <p:pic>
        <p:nvPicPr>
          <p:cNvPr id="8" name="Picture 7">
            <a:extLst>
              <a:ext uri="{FF2B5EF4-FFF2-40B4-BE49-F238E27FC236}">
                <a16:creationId xmlns:a16="http://schemas.microsoft.com/office/drawing/2014/main" id="{E4BC51E9-6AAC-4417-A42F-586132A3A4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8" y="988644"/>
            <a:ext cx="6096000" cy="2685464"/>
          </a:xfrm>
          <a:prstGeom prst="rect">
            <a:avLst/>
          </a:prstGeom>
        </p:spPr>
      </p:pic>
      <p:sp>
        <p:nvSpPr>
          <p:cNvPr id="3" name="Date Placeholder 2">
            <a:extLst>
              <a:ext uri="{FF2B5EF4-FFF2-40B4-BE49-F238E27FC236}">
                <a16:creationId xmlns:a16="http://schemas.microsoft.com/office/drawing/2014/main" id="{F971C1C3-8ACB-40C7-B0C3-8378746F92B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29E98F-D25A-4C90-A1F3-B274E63F0E02}" type="datetime1">
              <a:rPr kumimoji="0" lang="en-US" sz="1200" b="0" i="0" u="none" strike="noStrike" kern="1200" cap="none" spc="0" normalizeH="0" baseline="0" noProof="0" smtClean="0">
                <a:ln>
                  <a:noFill/>
                </a:ln>
                <a:solidFill>
                  <a:srgbClr val="5B9BD5">
                    <a:lumMod val="50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1/15/2019</a:t>
            </a:fld>
            <a:endPar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EF9F9A1A-4AD0-49E6-9176-2FDAD6169B5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B9BD5">
                    <a:lumMod val="50000"/>
                  </a:srgbClr>
                </a:solidFill>
                <a:effectLst/>
                <a:uLnTx/>
                <a:uFillTx/>
                <a:latin typeface="Calibri" panose="020F0502020204030204"/>
                <a:ea typeface="+mn-ea"/>
                <a:cs typeface="+mn-cs"/>
              </a:rPr>
              <a:t>Travis Meyer</a:t>
            </a:r>
            <a:endPar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9E1E8501-BDE7-4521-85A4-C5B3D0EC10B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DC2F5-52F1-4D89-9C62-E051D07A39A7}" type="slidenum">
              <a:rPr kumimoji="0" lang="en-US" sz="1200" b="0" i="0" u="none" strike="noStrike" kern="1200" cap="none" spc="0" normalizeH="0" baseline="0" noProof="0" smtClean="0">
                <a:ln>
                  <a:noFill/>
                </a:ln>
                <a:solidFill>
                  <a:srgbClr val="5B9BD5">
                    <a:lumMod val="5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7" name="Title 2">
            <a:extLst>
              <a:ext uri="{FF2B5EF4-FFF2-40B4-BE49-F238E27FC236}">
                <a16:creationId xmlns:a16="http://schemas.microsoft.com/office/drawing/2014/main" id="{06D891D5-C322-45E3-80B8-04BC0E8C4119}"/>
              </a:ext>
            </a:extLst>
          </p:cNvPr>
          <p:cNvSpPr txBox="1">
            <a:spLocks/>
          </p:cNvSpPr>
          <p:nvPr/>
        </p:nvSpPr>
        <p:spPr>
          <a:xfrm>
            <a:off x="2099388" y="83573"/>
            <a:ext cx="7641772" cy="8106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rgbClr val="4472C4">
                    <a:lumMod val="50000"/>
                  </a:srgbClr>
                </a:solidFill>
              </a:rPr>
              <a:t>Baseline Comparisons: S5 20x5</a:t>
            </a:r>
          </a:p>
          <a:p>
            <a:pPr algn="ctr"/>
            <a:endParaRPr lang="en-US" sz="4000" dirty="0">
              <a:solidFill>
                <a:schemeClr val="accent1">
                  <a:lumMod val="50000"/>
                </a:schemeClr>
              </a:solidFill>
            </a:endParaRPr>
          </a:p>
        </p:txBody>
      </p:sp>
      <p:pic>
        <p:nvPicPr>
          <p:cNvPr id="12" name="Picture 11">
            <a:extLst>
              <a:ext uri="{FF2B5EF4-FFF2-40B4-BE49-F238E27FC236}">
                <a16:creationId xmlns:a16="http://schemas.microsoft.com/office/drawing/2014/main" id="{E3EC25BE-4543-4C9B-B476-9B9C1B022E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26159"/>
            <a:ext cx="6096000" cy="2647949"/>
          </a:xfrm>
          <a:prstGeom prst="rect">
            <a:avLst/>
          </a:prstGeom>
        </p:spPr>
      </p:pic>
      <p:pic>
        <p:nvPicPr>
          <p:cNvPr id="14" name="Picture 13">
            <a:extLst>
              <a:ext uri="{FF2B5EF4-FFF2-40B4-BE49-F238E27FC236}">
                <a16:creationId xmlns:a16="http://schemas.microsoft.com/office/drawing/2014/main" id="{B8DBC096-FDC5-4E58-A324-BE87E2D366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674108"/>
            <a:ext cx="6096000" cy="2682242"/>
          </a:xfrm>
          <a:prstGeom prst="rect">
            <a:avLst/>
          </a:prstGeom>
        </p:spPr>
      </p:pic>
      <p:pic>
        <p:nvPicPr>
          <p:cNvPr id="24" name="Picture 23">
            <a:extLst>
              <a:ext uri="{FF2B5EF4-FFF2-40B4-BE49-F238E27FC236}">
                <a16:creationId xmlns:a16="http://schemas.microsoft.com/office/drawing/2014/main" id="{F46AD8BC-F14F-432F-87AF-46A8FA412F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 y="5667963"/>
            <a:ext cx="990738" cy="695422"/>
          </a:xfrm>
          <a:prstGeom prst="rect">
            <a:avLst/>
          </a:prstGeom>
        </p:spPr>
      </p:pic>
      <p:sp>
        <p:nvSpPr>
          <p:cNvPr id="25" name="TextBox 24">
            <a:extLst>
              <a:ext uri="{FF2B5EF4-FFF2-40B4-BE49-F238E27FC236}">
                <a16:creationId xmlns:a16="http://schemas.microsoft.com/office/drawing/2014/main" id="{825E996B-3216-4D3B-99AC-CD4E31C587F1}"/>
              </a:ext>
            </a:extLst>
          </p:cNvPr>
          <p:cNvSpPr txBox="1"/>
          <p:nvPr/>
        </p:nvSpPr>
        <p:spPr>
          <a:xfrm>
            <a:off x="0" y="988644"/>
            <a:ext cx="2560320" cy="338554"/>
          </a:xfrm>
          <a:prstGeom prst="rect">
            <a:avLst/>
          </a:prstGeom>
          <a:solidFill>
            <a:schemeClr val="accent2">
              <a:lumMod val="40000"/>
              <a:lumOff val="6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Original NAIP Image Subset</a:t>
            </a:r>
          </a:p>
        </p:txBody>
      </p:sp>
      <p:sp>
        <p:nvSpPr>
          <p:cNvPr id="27" name="TextBox 26">
            <a:extLst>
              <a:ext uri="{FF2B5EF4-FFF2-40B4-BE49-F238E27FC236}">
                <a16:creationId xmlns:a16="http://schemas.microsoft.com/office/drawing/2014/main" id="{3109E558-0D6B-41E4-AC3F-561552EB4F96}"/>
              </a:ext>
            </a:extLst>
          </p:cNvPr>
          <p:cNvSpPr txBox="1"/>
          <p:nvPr/>
        </p:nvSpPr>
        <p:spPr>
          <a:xfrm>
            <a:off x="6096000" y="994910"/>
            <a:ext cx="1950720" cy="338554"/>
          </a:xfrm>
          <a:prstGeom prst="rect">
            <a:avLst/>
          </a:prstGeom>
          <a:solidFill>
            <a:schemeClr val="accent2">
              <a:lumMod val="40000"/>
              <a:lumOff val="6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libri" panose="020F0502020204030204"/>
              </a:rPr>
              <a:t>S5 20x5 vs Baseline</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2AA365B5-732C-4E55-9A0C-EC50C115E117}"/>
              </a:ext>
            </a:extLst>
          </p:cNvPr>
          <p:cNvSpPr txBox="1"/>
          <p:nvPr/>
        </p:nvSpPr>
        <p:spPr>
          <a:xfrm>
            <a:off x="6095999" y="3677151"/>
            <a:ext cx="1483361" cy="338554"/>
          </a:xfrm>
          <a:prstGeom prst="rect">
            <a:avLst/>
          </a:prstGeom>
          <a:solidFill>
            <a:schemeClr val="accent2">
              <a:lumMod val="40000"/>
              <a:lumOff val="6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libri" panose="020F0502020204030204"/>
              </a:rPr>
              <a:t>S5 20x5 CHM</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BD3787F-C7C7-4851-9590-7090F79F68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9674" y="2980208"/>
            <a:ext cx="971686" cy="695422"/>
          </a:xfrm>
          <a:prstGeom prst="rect">
            <a:avLst/>
          </a:prstGeom>
        </p:spPr>
      </p:pic>
      <p:pic>
        <p:nvPicPr>
          <p:cNvPr id="19" name="Picture 18">
            <a:extLst>
              <a:ext uri="{FF2B5EF4-FFF2-40B4-BE49-F238E27FC236}">
                <a16:creationId xmlns:a16="http://schemas.microsoft.com/office/drawing/2014/main" id="{267EF6EE-B5C0-4EC2-9E59-417DF542E0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5993" y="5667963"/>
            <a:ext cx="933580" cy="704948"/>
          </a:xfrm>
          <a:prstGeom prst="rect">
            <a:avLst/>
          </a:prstGeom>
        </p:spPr>
      </p:pic>
      <p:sp>
        <p:nvSpPr>
          <p:cNvPr id="29" name="TextBox 28">
            <a:extLst>
              <a:ext uri="{FF2B5EF4-FFF2-40B4-BE49-F238E27FC236}">
                <a16:creationId xmlns:a16="http://schemas.microsoft.com/office/drawing/2014/main" id="{ABCF11A0-5610-4977-BA8D-ABBA624A8EBB}"/>
              </a:ext>
            </a:extLst>
          </p:cNvPr>
          <p:cNvSpPr txBox="1"/>
          <p:nvPr/>
        </p:nvSpPr>
        <p:spPr>
          <a:xfrm>
            <a:off x="10241280" y="3212443"/>
            <a:ext cx="1950720" cy="461665"/>
          </a:xfrm>
          <a:prstGeom prst="rect">
            <a:avLst/>
          </a:prstGeom>
          <a:solidFill>
            <a:srgbClr val="FFC000"/>
          </a:solidFill>
          <a:ln w="28575">
            <a:solidFill>
              <a:schemeClr val="tx1"/>
            </a:solidFill>
          </a:ln>
        </p:spPr>
        <p:txBody>
          <a:bodyPr wrap="square" rtlCol="0">
            <a:spAutoFit/>
          </a:bodyPr>
          <a:lstStyle/>
          <a:p>
            <a:pPr algn="ctr"/>
            <a:r>
              <a:rPr lang="en-US" sz="1200" dirty="0">
                <a:solidFill>
                  <a:srgbClr val="FF0000"/>
                </a:solidFill>
              </a:rPr>
              <a:t>Δ Area: 440 sqr km</a:t>
            </a:r>
          </a:p>
          <a:p>
            <a:pPr algn="ctr"/>
            <a:r>
              <a:rPr lang="en-US" sz="1200" dirty="0">
                <a:solidFill>
                  <a:srgbClr val="FF0000"/>
                </a:solidFill>
              </a:rPr>
              <a:t>Δ Volume: 1,617,453 cu m</a:t>
            </a:r>
          </a:p>
        </p:txBody>
      </p:sp>
      <p:sp>
        <p:nvSpPr>
          <p:cNvPr id="30" name="TextBox 29">
            <a:extLst>
              <a:ext uri="{FF2B5EF4-FFF2-40B4-BE49-F238E27FC236}">
                <a16:creationId xmlns:a16="http://schemas.microsoft.com/office/drawing/2014/main" id="{87D0DF09-3D33-4822-9A4A-E30868F06BB4}"/>
              </a:ext>
            </a:extLst>
          </p:cNvPr>
          <p:cNvSpPr txBox="1"/>
          <p:nvPr/>
        </p:nvSpPr>
        <p:spPr>
          <a:xfrm>
            <a:off x="10383520" y="5877492"/>
            <a:ext cx="1808480" cy="461665"/>
          </a:xfrm>
          <a:prstGeom prst="rect">
            <a:avLst/>
          </a:prstGeom>
          <a:solidFill>
            <a:srgbClr val="FFC000"/>
          </a:solidFill>
          <a:ln w="28575">
            <a:solidFill>
              <a:schemeClr val="tx1"/>
            </a:solidFill>
          </a:ln>
        </p:spPr>
        <p:txBody>
          <a:bodyPr wrap="square" rtlCol="0">
            <a:spAutoFit/>
          </a:bodyPr>
          <a:lstStyle/>
          <a:p>
            <a:pPr algn="ctr"/>
            <a:r>
              <a:rPr lang="en-US" sz="1200" dirty="0">
                <a:solidFill>
                  <a:srgbClr val="FF0000"/>
                </a:solidFill>
              </a:rPr>
              <a:t>Area: 11,073 sqr km</a:t>
            </a:r>
          </a:p>
          <a:p>
            <a:pPr algn="ctr"/>
            <a:r>
              <a:rPr lang="en-US" sz="1200" dirty="0">
                <a:solidFill>
                  <a:srgbClr val="FF0000"/>
                </a:solidFill>
              </a:rPr>
              <a:t>Volume:  2,391,254 cu m</a:t>
            </a:r>
          </a:p>
        </p:txBody>
      </p:sp>
      <p:sp>
        <p:nvSpPr>
          <p:cNvPr id="31" name="TextBox 30">
            <a:extLst>
              <a:ext uri="{FF2B5EF4-FFF2-40B4-BE49-F238E27FC236}">
                <a16:creationId xmlns:a16="http://schemas.microsoft.com/office/drawing/2014/main" id="{47A19A9B-80CE-4E40-8604-2FFAD28236A1}"/>
              </a:ext>
            </a:extLst>
          </p:cNvPr>
          <p:cNvSpPr txBox="1"/>
          <p:nvPr/>
        </p:nvSpPr>
        <p:spPr>
          <a:xfrm>
            <a:off x="4215200" y="5901720"/>
            <a:ext cx="1880730" cy="461665"/>
          </a:xfrm>
          <a:prstGeom prst="rect">
            <a:avLst/>
          </a:prstGeom>
          <a:solidFill>
            <a:srgbClr val="FFC000"/>
          </a:solidFill>
          <a:ln w="28575">
            <a:solidFill>
              <a:schemeClr val="tx1"/>
            </a:solidFill>
          </a:ln>
        </p:spPr>
        <p:txBody>
          <a:bodyPr wrap="square" rtlCol="0">
            <a:spAutoFit/>
          </a:bodyPr>
          <a:lstStyle/>
          <a:p>
            <a:pPr algn="ctr"/>
            <a:r>
              <a:rPr lang="en-US" sz="1200" dirty="0">
                <a:solidFill>
                  <a:srgbClr val="FF0000"/>
                </a:solidFill>
              </a:rPr>
              <a:t>Area:  10,633 sqr km</a:t>
            </a:r>
          </a:p>
          <a:p>
            <a:pPr algn="ctr"/>
            <a:r>
              <a:rPr lang="en-US" sz="1200" dirty="0">
                <a:solidFill>
                  <a:srgbClr val="FF0000"/>
                </a:solidFill>
              </a:rPr>
              <a:t>Volume:   773,801 cu m</a:t>
            </a:r>
          </a:p>
        </p:txBody>
      </p:sp>
      <p:sp>
        <p:nvSpPr>
          <p:cNvPr id="20" name="TextBox 19">
            <a:extLst>
              <a:ext uri="{FF2B5EF4-FFF2-40B4-BE49-F238E27FC236}">
                <a16:creationId xmlns:a16="http://schemas.microsoft.com/office/drawing/2014/main" id="{7AD22F9E-ACFD-403B-B1E5-996917548B4F}"/>
              </a:ext>
            </a:extLst>
          </p:cNvPr>
          <p:cNvSpPr txBox="1"/>
          <p:nvPr/>
        </p:nvSpPr>
        <p:spPr>
          <a:xfrm>
            <a:off x="0" y="3636593"/>
            <a:ext cx="2743200" cy="338554"/>
          </a:xfrm>
          <a:prstGeom prst="rect">
            <a:avLst/>
          </a:prstGeom>
          <a:solidFill>
            <a:schemeClr val="accent2">
              <a:lumMod val="40000"/>
              <a:lumOff val="6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libri" panose="020F0502020204030204"/>
              </a:rPr>
              <a:t>Baseline S3 5x5 w/ Hillshade</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42860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46A7F6E-7BFC-4078-BF16-D924E55717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7" y="3674108"/>
            <a:ext cx="6096003" cy="2685464"/>
          </a:xfrm>
          <a:prstGeom prst="rect">
            <a:avLst/>
          </a:prstGeom>
        </p:spPr>
      </p:pic>
      <p:pic>
        <p:nvPicPr>
          <p:cNvPr id="6" name="Picture 5">
            <a:extLst>
              <a:ext uri="{FF2B5EF4-FFF2-40B4-BE49-F238E27FC236}">
                <a16:creationId xmlns:a16="http://schemas.microsoft.com/office/drawing/2014/main" id="{C1A78CBE-D6A5-4525-9449-9D83C972D6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8" y="988644"/>
            <a:ext cx="6096000" cy="2685464"/>
          </a:xfrm>
          <a:prstGeom prst="rect">
            <a:avLst/>
          </a:prstGeom>
        </p:spPr>
      </p:pic>
      <p:sp>
        <p:nvSpPr>
          <p:cNvPr id="3" name="Date Placeholder 2">
            <a:extLst>
              <a:ext uri="{FF2B5EF4-FFF2-40B4-BE49-F238E27FC236}">
                <a16:creationId xmlns:a16="http://schemas.microsoft.com/office/drawing/2014/main" id="{F971C1C3-8ACB-40C7-B0C3-8378746F92B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29E98F-D25A-4C90-A1F3-B274E63F0E02}" type="datetime1">
              <a:rPr kumimoji="0" lang="en-US" sz="1200" b="0" i="0" u="none" strike="noStrike" kern="1200" cap="none" spc="0" normalizeH="0" baseline="0" noProof="0" smtClean="0">
                <a:ln>
                  <a:noFill/>
                </a:ln>
                <a:solidFill>
                  <a:srgbClr val="5B9BD5">
                    <a:lumMod val="50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1/15/2019</a:t>
            </a:fld>
            <a:endPar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EF9F9A1A-4AD0-49E6-9176-2FDAD6169B5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B9BD5">
                    <a:lumMod val="50000"/>
                  </a:srgbClr>
                </a:solidFill>
                <a:effectLst/>
                <a:uLnTx/>
                <a:uFillTx/>
                <a:latin typeface="Calibri" panose="020F0502020204030204"/>
                <a:ea typeface="+mn-ea"/>
                <a:cs typeface="+mn-cs"/>
              </a:rPr>
              <a:t>Travis Meyer</a:t>
            </a:r>
            <a:endPar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9E1E8501-BDE7-4521-85A4-C5B3D0EC10B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DC2F5-52F1-4D89-9C62-E051D07A39A7}" type="slidenum">
              <a:rPr kumimoji="0" lang="en-US" sz="1200" b="0" i="0" u="none" strike="noStrike" kern="1200" cap="none" spc="0" normalizeH="0" baseline="0" noProof="0" smtClean="0">
                <a:ln>
                  <a:noFill/>
                </a:ln>
                <a:solidFill>
                  <a:srgbClr val="5B9BD5">
                    <a:lumMod val="5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7" name="Title 2">
            <a:extLst>
              <a:ext uri="{FF2B5EF4-FFF2-40B4-BE49-F238E27FC236}">
                <a16:creationId xmlns:a16="http://schemas.microsoft.com/office/drawing/2014/main" id="{06D891D5-C322-45E3-80B8-04BC0E8C4119}"/>
              </a:ext>
            </a:extLst>
          </p:cNvPr>
          <p:cNvSpPr txBox="1">
            <a:spLocks/>
          </p:cNvSpPr>
          <p:nvPr/>
        </p:nvSpPr>
        <p:spPr>
          <a:xfrm>
            <a:off x="2099388" y="83573"/>
            <a:ext cx="7641772" cy="8106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rgbClr val="4472C4">
                    <a:lumMod val="50000"/>
                  </a:srgbClr>
                </a:solidFill>
              </a:rPr>
              <a:t>Baseline Comparisons: S10 5x5</a:t>
            </a:r>
          </a:p>
          <a:p>
            <a:pPr algn="ctr"/>
            <a:endParaRPr lang="en-US" sz="4000" dirty="0">
              <a:solidFill>
                <a:schemeClr val="accent1">
                  <a:lumMod val="50000"/>
                </a:schemeClr>
              </a:solidFill>
            </a:endParaRPr>
          </a:p>
        </p:txBody>
      </p:sp>
      <p:pic>
        <p:nvPicPr>
          <p:cNvPr id="12" name="Picture 11">
            <a:extLst>
              <a:ext uri="{FF2B5EF4-FFF2-40B4-BE49-F238E27FC236}">
                <a16:creationId xmlns:a16="http://schemas.microsoft.com/office/drawing/2014/main" id="{E3EC25BE-4543-4C9B-B476-9B9C1B022E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26159"/>
            <a:ext cx="6096000" cy="2647949"/>
          </a:xfrm>
          <a:prstGeom prst="rect">
            <a:avLst/>
          </a:prstGeom>
        </p:spPr>
      </p:pic>
      <p:pic>
        <p:nvPicPr>
          <p:cNvPr id="14" name="Picture 13">
            <a:extLst>
              <a:ext uri="{FF2B5EF4-FFF2-40B4-BE49-F238E27FC236}">
                <a16:creationId xmlns:a16="http://schemas.microsoft.com/office/drawing/2014/main" id="{B8DBC096-FDC5-4E58-A324-BE87E2D366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674108"/>
            <a:ext cx="6096000" cy="2682242"/>
          </a:xfrm>
          <a:prstGeom prst="rect">
            <a:avLst/>
          </a:prstGeom>
        </p:spPr>
      </p:pic>
      <p:pic>
        <p:nvPicPr>
          <p:cNvPr id="24" name="Picture 23">
            <a:extLst>
              <a:ext uri="{FF2B5EF4-FFF2-40B4-BE49-F238E27FC236}">
                <a16:creationId xmlns:a16="http://schemas.microsoft.com/office/drawing/2014/main" id="{F46AD8BC-F14F-432F-87AF-46A8FA412F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 y="5667963"/>
            <a:ext cx="990738" cy="695422"/>
          </a:xfrm>
          <a:prstGeom prst="rect">
            <a:avLst/>
          </a:prstGeom>
        </p:spPr>
      </p:pic>
      <p:sp>
        <p:nvSpPr>
          <p:cNvPr id="25" name="TextBox 24">
            <a:extLst>
              <a:ext uri="{FF2B5EF4-FFF2-40B4-BE49-F238E27FC236}">
                <a16:creationId xmlns:a16="http://schemas.microsoft.com/office/drawing/2014/main" id="{825E996B-3216-4D3B-99AC-CD4E31C587F1}"/>
              </a:ext>
            </a:extLst>
          </p:cNvPr>
          <p:cNvSpPr txBox="1"/>
          <p:nvPr/>
        </p:nvSpPr>
        <p:spPr>
          <a:xfrm>
            <a:off x="0" y="988644"/>
            <a:ext cx="2560320" cy="338554"/>
          </a:xfrm>
          <a:prstGeom prst="rect">
            <a:avLst/>
          </a:prstGeom>
          <a:solidFill>
            <a:schemeClr val="accent2">
              <a:lumMod val="40000"/>
              <a:lumOff val="6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Original NAIP Image Subset</a:t>
            </a:r>
          </a:p>
        </p:txBody>
      </p:sp>
      <p:sp>
        <p:nvSpPr>
          <p:cNvPr id="27" name="TextBox 26">
            <a:extLst>
              <a:ext uri="{FF2B5EF4-FFF2-40B4-BE49-F238E27FC236}">
                <a16:creationId xmlns:a16="http://schemas.microsoft.com/office/drawing/2014/main" id="{3109E558-0D6B-41E4-AC3F-561552EB4F96}"/>
              </a:ext>
            </a:extLst>
          </p:cNvPr>
          <p:cNvSpPr txBox="1"/>
          <p:nvPr/>
        </p:nvSpPr>
        <p:spPr>
          <a:xfrm>
            <a:off x="6096000" y="994910"/>
            <a:ext cx="1950720" cy="338554"/>
          </a:xfrm>
          <a:prstGeom prst="rect">
            <a:avLst/>
          </a:prstGeom>
          <a:solidFill>
            <a:schemeClr val="accent2">
              <a:lumMod val="40000"/>
              <a:lumOff val="6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libri" panose="020F0502020204030204"/>
              </a:rPr>
              <a:t>S10 5x5 vs Baseline</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2AA365B5-732C-4E55-9A0C-EC50C115E117}"/>
              </a:ext>
            </a:extLst>
          </p:cNvPr>
          <p:cNvSpPr txBox="1"/>
          <p:nvPr/>
        </p:nvSpPr>
        <p:spPr>
          <a:xfrm>
            <a:off x="6095999" y="3677151"/>
            <a:ext cx="1483361" cy="338554"/>
          </a:xfrm>
          <a:prstGeom prst="rect">
            <a:avLst/>
          </a:prstGeom>
          <a:solidFill>
            <a:schemeClr val="accent2">
              <a:lumMod val="40000"/>
              <a:lumOff val="6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libri" panose="020F0502020204030204"/>
              </a:rPr>
              <a:t>S10 5x5 CHM</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48007BF9-AC41-4776-997B-4B0AD2E126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5997" y="2953624"/>
            <a:ext cx="1028844" cy="724001"/>
          </a:xfrm>
          <a:prstGeom prst="rect">
            <a:avLst/>
          </a:prstGeom>
        </p:spPr>
      </p:pic>
      <p:pic>
        <p:nvPicPr>
          <p:cNvPr id="18" name="Picture 17">
            <a:extLst>
              <a:ext uri="{FF2B5EF4-FFF2-40B4-BE49-F238E27FC236}">
                <a16:creationId xmlns:a16="http://schemas.microsoft.com/office/drawing/2014/main" id="{AE385035-4135-45FA-AA92-DDFAB21AACD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5997" y="5638991"/>
            <a:ext cx="1028844" cy="724001"/>
          </a:xfrm>
          <a:prstGeom prst="rect">
            <a:avLst/>
          </a:prstGeom>
        </p:spPr>
      </p:pic>
      <p:sp>
        <p:nvSpPr>
          <p:cNvPr id="20" name="Rectangle 19">
            <a:extLst>
              <a:ext uri="{FF2B5EF4-FFF2-40B4-BE49-F238E27FC236}">
                <a16:creationId xmlns:a16="http://schemas.microsoft.com/office/drawing/2014/main" id="{0DE129EB-A2CB-4580-A081-E8CF001C3F04}"/>
              </a:ext>
            </a:extLst>
          </p:cNvPr>
          <p:cNvSpPr/>
          <p:nvPr/>
        </p:nvSpPr>
        <p:spPr>
          <a:xfrm>
            <a:off x="10220960" y="988644"/>
            <a:ext cx="1513840" cy="109415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E0F795D-B084-4F04-986B-51F6F1BC0BC7}"/>
              </a:ext>
            </a:extLst>
          </p:cNvPr>
          <p:cNvSpPr txBox="1"/>
          <p:nvPr/>
        </p:nvSpPr>
        <p:spPr>
          <a:xfrm>
            <a:off x="9789157" y="2093624"/>
            <a:ext cx="2402843" cy="523220"/>
          </a:xfrm>
          <a:prstGeom prst="rect">
            <a:avLst/>
          </a:prstGeom>
          <a:noFill/>
        </p:spPr>
        <p:txBody>
          <a:bodyPr wrap="square" rtlCol="0">
            <a:spAutoFit/>
          </a:bodyPr>
          <a:lstStyle/>
          <a:p>
            <a:pPr algn="ctr"/>
            <a:r>
              <a:rPr lang="en-US" sz="1400" dirty="0"/>
              <a:t>Larger scale size for OBIA resulted in misclassified water</a:t>
            </a:r>
          </a:p>
        </p:txBody>
      </p:sp>
      <p:sp>
        <p:nvSpPr>
          <p:cNvPr id="29" name="TextBox 28">
            <a:extLst>
              <a:ext uri="{FF2B5EF4-FFF2-40B4-BE49-F238E27FC236}">
                <a16:creationId xmlns:a16="http://schemas.microsoft.com/office/drawing/2014/main" id="{8AA993EA-0967-44AD-BDCC-272CC233E2B9}"/>
              </a:ext>
            </a:extLst>
          </p:cNvPr>
          <p:cNvSpPr txBox="1"/>
          <p:nvPr/>
        </p:nvSpPr>
        <p:spPr>
          <a:xfrm>
            <a:off x="10241280" y="3212443"/>
            <a:ext cx="1950720" cy="461665"/>
          </a:xfrm>
          <a:prstGeom prst="rect">
            <a:avLst/>
          </a:prstGeom>
          <a:solidFill>
            <a:srgbClr val="FFC000"/>
          </a:solidFill>
          <a:ln w="28575">
            <a:solidFill>
              <a:schemeClr val="tx1"/>
            </a:solidFill>
          </a:ln>
        </p:spPr>
        <p:txBody>
          <a:bodyPr wrap="square" rtlCol="0">
            <a:spAutoFit/>
          </a:bodyPr>
          <a:lstStyle/>
          <a:p>
            <a:pPr algn="ctr"/>
            <a:r>
              <a:rPr lang="en-US" sz="1200" dirty="0">
                <a:solidFill>
                  <a:srgbClr val="FF0000"/>
                </a:solidFill>
              </a:rPr>
              <a:t>Δ Area: 60 sqr km</a:t>
            </a:r>
          </a:p>
          <a:p>
            <a:pPr algn="ctr"/>
            <a:r>
              <a:rPr lang="en-US" sz="1200" dirty="0">
                <a:solidFill>
                  <a:srgbClr val="FF0000"/>
                </a:solidFill>
              </a:rPr>
              <a:t>Δ Volume: -100,306 cu m</a:t>
            </a:r>
          </a:p>
        </p:txBody>
      </p:sp>
      <p:sp>
        <p:nvSpPr>
          <p:cNvPr id="30" name="TextBox 29">
            <a:extLst>
              <a:ext uri="{FF2B5EF4-FFF2-40B4-BE49-F238E27FC236}">
                <a16:creationId xmlns:a16="http://schemas.microsoft.com/office/drawing/2014/main" id="{A48C95F0-BC9E-45E6-97A1-F6E12575C991}"/>
              </a:ext>
            </a:extLst>
          </p:cNvPr>
          <p:cNvSpPr txBox="1"/>
          <p:nvPr/>
        </p:nvSpPr>
        <p:spPr>
          <a:xfrm>
            <a:off x="10383520" y="5877492"/>
            <a:ext cx="1808480" cy="461665"/>
          </a:xfrm>
          <a:prstGeom prst="rect">
            <a:avLst/>
          </a:prstGeom>
          <a:solidFill>
            <a:srgbClr val="FFC000"/>
          </a:solidFill>
          <a:ln w="28575">
            <a:solidFill>
              <a:schemeClr val="tx1"/>
            </a:solidFill>
          </a:ln>
        </p:spPr>
        <p:txBody>
          <a:bodyPr wrap="square" rtlCol="0">
            <a:spAutoFit/>
          </a:bodyPr>
          <a:lstStyle/>
          <a:p>
            <a:pPr algn="ctr"/>
            <a:r>
              <a:rPr lang="en-US" sz="1200" dirty="0">
                <a:solidFill>
                  <a:srgbClr val="FF0000"/>
                </a:solidFill>
              </a:rPr>
              <a:t>Area: 10,693 sqr km</a:t>
            </a:r>
          </a:p>
          <a:p>
            <a:pPr algn="ctr"/>
            <a:r>
              <a:rPr lang="en-US" sz="1200" dirty="0">
                <a:solidFill>
                  <a:srgbClr val="FF0000"/>
                </a:solidFill>
              </a:rPr>
              <a:t>Volume: 633,495 cu m</a:t>
            </a:r>
          </a:p>
        </p:txBody>
      </p:sp>
      <p:sp>
        <p:nvSpPr>
          <p:cNvPr id="31" name="TextBox 30">
            <a:extLst>
              <a:ext uri="{FF2B5EF4-FFF2-40B4-BE49-F238E27FC236}">
                <a16:creationId xmlns:a16="http://schemas.microsoft.com/office/drawing/2014/main" id="{875547AA-3FFE-4015-B902-9FFC12A5AF17}"/>
              </a:ext>
            </a:extLst>
          </p:cNvPr>
          <p:cNvSpPr txBox="1"/>
          <p:nvPr/>
        </p:nvSpPr>
        <p:spPr>
          <a:xfrm>
            <a:off x="4215200" y="5901720"/>
            <a:ext cx="1880730" cy="461665"/>
          </a:xfrm>
          <a:prstGeom prst="rect">
            <a:avLst/>
          </a:prstGeom>
          <a:solidFill>
            <a:srgbClr val="FFC000"/>
          </a:solidFill>
          <a:ln w="28575">
            <a:solidFill>
              <a:schemeClr val="tx1"/>
            </a:solidFill>
          </a:ln>
        </p:spPr>
        <p:txBody>
          <a:bodyPr wrap="square" rtlCol="0">
            <a:spAutoFit/>
          </a:bodyPr>
          <a:lstStyle/>
          <a:p>
            <a:pPr algn="ctr"/>
            <a:r>
              <a:rPr lang="en-US" sz="1200" dirty="0">
                <a:solidFill>
                  <a:srgbClr val="FF0000"/>
                </a:solidFill>
              </a:rPr>
              <a:t>Area:  10,633 sqr km</a:t>
            </a:r>
          </a:p>
          <a:p>
            <a:pPr algn="ctr"/>
            <a:r>
              <a:rPr lang="en-US" sz="1200" dirty="0">
                <a:solidFill>
                  <a:srgbClr val="FF0000"/>
                </a:solidFill>
              </a:rPr>
              <a:t>Volume:   773,801 cu m</a:t>
            </a:r>
          </a:p>
        </p:txBody>
      </p:sp>
      <p:sp>
        <p:nvSpPr>
          <p:cNvPr id="22" name="TextBox 21">
            <a:extLst>
              <a:ext uri="{FF2B5EF4-FFF2-40B4-BE49-F238E27FC236}">
                <a16:creationId xmlns:a16="http://schemas.microsoft.com/office/drawing/2014/main" id="{BA279CE2-2314-4402-8333-EEFDC8F32882}"/>
              </a:ext>
            </a:extLst>
          </p:cNvPr>
          <p:cNvSpPr txBox="1"/>
          <p:nvPr/>
        </p:nvSpPr>
        <p:spPr>
          <a:xfrm>
            <a:off x="0" y="3636593"/>
            <a:ext cx="2743200" cy="338554"/>
          </a:xfrm>
          <a:prstGeom prst="rect">
            <a:avLst/>
          </a:prstGeom>
          <a:solidFill>
            <a:schemeClr val="accent2">
              <a:lumMod val="40000"/>
              <a:lumOff val="6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libri" panose="020F0502020204030204"/>
              </a:rPr>
              <a:t>Baseline S3 5x5 w/ Hillshade</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65155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8CAA933-25AF-46A9-B9AC-214D1489D1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8" y="3667074"/>
            <a:ext cx="6096000" cy="2696312"/>
          </a:xfrm>
          <a:prstGeom prst="rect">
            <a:avLst/>
          </a:prstGeom>
        </p:spPr>
      </p:pic>
      <p:pic>
        <p:nvPicPr>
          <p:cNvPr id="8" name="Picture 7">
            <a:extLst>
              <a:ext uri="{FF2B5EF4-FFF2-40B4-BE49-F238E27FC236}">
                <a16:creationId xmlns:a16="http://schemas.microsoft.com/office/drawing/2014/main" id="{0FD36D2C-3CEC-4BF2-989C-9B28CE5EA3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8" y="988644"/>
            <a:ext cx="6096000" cy="2678429"/>
          </a:xfrm>
          <a:prstGeom prst="rect">
            <a:avLst/>
          </a:prstGeom>
        </p:spPr>
      </p:pic>
      <p:sp>
        <p:nvSpPr>
          <p:cNvPr id="3" name="Date Placeholder 2">
            <a:extLst>
              <a:ext uri="{FF2B5EF4-FFF2-40B4-BE49-F238E27FC236}">
                <a16:creationId xmlns:a16="http://schemas.microsoft.com/office/drawing/2014/main" id="{F971C1C3-8ACB-40C7-B0C3-8378746F92B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29E98F-D25A-4C90-A1F3-B274E63F0E02}" type="datetime1">
              <a:rPr kumimoji="0" lang="en-US" sz="1200" b="0" i="0" u="none" strike="noStrike" kern="1200" cap="none" spc="0" normalizeH="0" baseline="0" noProof="0" smtClean="0">
                <a:ln>
                  <a:noFill/>
                </a:ln>
                <a:solidFill>
                  <a:srgbClr val="5B9BD5">
                    <a:lumMod val="50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1/15/2019</a:t>
            </a:fld>
            <a:endPar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EF9F9A1A-4AD0-49E6-9176-2FDAD6169B5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B9BD5">
                    <a:lumMod val="50000"/>
                  </a:srgbClr>
                </a:solidFill>
                <a:effectLst/>
                <a:uLnTx/>
                <a:uFillTx/>
                <a:latin typeface="Calibri" panose="020F0502020204030204"/>
                <a:ea typeface="+mn-ea"/>
                <a:cs typeface="+mn-cs"/>
              </a:rPr>
              <a:t>Travis Meyer</a:t>
            </a:r>
            <a:endPar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9E1E8501-BDE7-4521-85A4-C5B3D0EC10B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DC2F5-52F1-4D89-9C62-E051D07A39A7}" type="slidenum">
              <a:rPr kumimoji="0" lang="en-US" sz="1200" b="0" i="0" u="none" strike="noStrike" kern="1200" cap="none" spc="0" normalizeH="0" baseline="0" noProof="0" smtClean="0">
                <a:ln>
                  <a:noFill/>
                </a:ln>
                <a:solidFill>
                  <a:srgbClr val="5B9BD5">
                    <a:lumMod val="5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7" name="Title 2">
            <a:extLst>
              <a:ext uri="{FF2B5EF4-FFF2-40B4-BE49-F238E27FC236}">
                <a16:creationId xmlns:a16="http://schemas.microsoft.com/office/drawing/2014/main" id="{06D891D5-C322-45E3-80B8-04BC0E8C4119}"/>
              </a:ext>
            </a:extLst>
          </p:cNvPr>
          <p:cNvSpPr txBox="1">
            <a:spLocks/>
          </p:cNvSpPr>
          <p:nvPr/>
        </p:nvSpPr>
        <p:spPr>
          <a:xfrm>
            <a:off x="2099388" y="83573"/>
            <a:ext cx="7641772" cy="8106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rgbClr val="4472C4">
                    <a:lumMod val="50000"/>
                  </a:srgbClr>
                </a:solidFill>
              </a:rPr>
              <a:t>Baseline Comparisons: S10 10x5</a:t>
            </a:r>
          </a:p>
          <a:p>
            <a:pPr algn="ctr"/>
            <a:endParaRPr lang="en-US" sz="4000" dirty="0">
              <a:solidFill>
                <a:schemeClr val="accent1">
                  <a:lumMod val="50000"/>
                </a:schemeClr>
              </a:solidFill>
            </a:endParaRPr>
          </a:p>
        </p:txBody>
      </p:sp>
      <p:pic>
        <p:nvPicPr>
          <p:cNvPr id="12" name="Picture 11">
            <a:extLst>
              <a:ext uri="{FF2B5EF4-FFF2-40B4-BE49-F238E27FC236}">
                <a16:creationId xmlns:a16="http://schemas.microsoft.com/office/drawing/2014/main" id="{E3EC25BE-4543-4C9B-B476-9B9C1B022E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26159"/>
            <a:ext cx="6096000" cy="2647949"/>
          </a:xfrm>
          <a:prstGeom prst="rect">
            <a:avLst/>
          </a:prstGeom>
        </p:spPr>
      </p:pic>
      <p:pic>
        <p:nvPicPr>
          <p:cNvPr id="14" name="Picture 13">
            <a:extLst>
              <a:ext uri="{FF2B5EF4-FFF2-40B4-BE49-F238E27FC236}">
                <a16:creationId xmlns:a16="http://schemas.microsoft.com/office/drawing/2014/main" id="{B8DBC096-FDC5-4E58-A324-BE87E2D366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674108"/>
            <a:ext cx="6096000" cy="2682242"/>
          </a:xfrm>
          <a:prstGeom prst="rect">
            <a:avLst/>
          </a:prstGeom>
        </p:spPr>
      </p:pic>
      <p:pic>
        <p:nvPicPr>
          <p:cNvPr id="24" name="Picture 23">
            <a:extLst>
              <a:ext uri="{FF2B5EF4-FFF2-40B4-BE49-F238E27FC236}">
                <a16:creationId xmlns:a16="http://schemas.microsoft.com/office/drawing/2014/main" id="{F46AD8BC-F14F-432F-87AF-46A8FA412F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 y="5667963"/>
            <a:ext cx="990738" cy="695422"/>
          </a:xfrm>
          <a:prstGeom prst="rect">
            <a:avLst/>
          </a:prstGeom>
        </p:spPr>
      </p:pic>
      <p:sp>
        <p:nvSpPr>
          <p:cNvPr id="25" name="TextBox 24">
            <a:extLst>
              <a:ext uri="{FF2B5EF4-FFF2-40B4-BE49-F238E27FC236}">
                <a16:creationId xmlns:a16="http://schemas.microsoft.com/office/drawing/2014/main" id="{825E996B-3216-4D3B-99AC-CD4E31C587F1}"/>
              </a:ext>
            </a:extLst>
          </p:cNvPr>
          <p:cNvSpPr txBox="1"/>
          <p:nvPr/>
        </p:nvSpPr>
        <p:spPr>
          <a:xfrm>
            <a:off x="0" y="988644"/>
            <a:ext cx="2560320" cy="338554"/>
          </a:xfrm>
          <a:prstGeom prst="rect">
            <a:avLst/>
          </a:prstGeom>
          <a:solidFill>
            <a:schemeClr val="accent2">
              <a:lumMod val="40000"/>
              <a:lumOff val="6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Original NAIP Image Subset</a:t>
            </a:r>
          </a:p>
        </p:txBody>
      </p:sp>
      <p:sp>
        <p:nvSpPr>
          <p:cNvPr id="27" name="TextBox 26">
            <a:extLst>
              <a:ext uri="{FF2B5EF4-FFF2-40B4-BE49-F238E27FC236}">
                <a16:creationId xmlns:a16="http://schemas.microsoft.com/office/drawing/2014/main" id="{3109E558-0D6B-41E4-AC3F-561552EB4F96}"/>
              </a:ext>
            </a:extLst>
          </p:cNvPr>
          <p:cNvSpPr txBox="1"/>
          <p:nvPr/>
        </p:nvSpPr>
        <p:spPr>
          <a:xfrm>
            <a:off x="6096000" y="994910"/>
            <a:ext cx="1950720" cy="338554"/>
          </a:xfrm>
          <a:prstGeom prst="rect">
            <a:avLst/>
          </a:prstGeom>
          <a:solidFill>
            <a:schemeClr val="accent2">
              <a:lumMod val="40000"/>
              <a:lumOff val="6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libri" panose="020F0502020204030204"/>
              </a:rPr>
              <a:t>S10 10x5 vs Baseline</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2AA365B5-732C-4E55-9A0C-EC50C115E117}"/>
              </a:ext>
            </a:extLst>
          </p:cNvPr>
          <p:cNvSpPr txBox="1"/>
          <p:nvPr/>
        </p:nvSpPr>
        <p:spPr>
          <a:xfrm>
            <a:off x="6095999" y="3677151"/>
            <a:ext cx="1483361" cy="338554"/>
          </a:xfrm>
          <a:prstGeom prst="rect">
            <a:avLst/>
          </a:prstGeom>
          <a:solidFill>
            <a:schemeClr val="accent2">
              <a:lumMod val="40000"/>
              <a:lumOff val="6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libri" panose="020F0502020204030204"/>
              </a:rPr>
              <a:t>S10 10x5 CHM</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161F2709-F098-41C6-9EA3-F2B44FF5DE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5998" y="2893245"/>
            <a:ext cx="1019317" cy="762106"/>
          </a:xfrm>
          <a:prstGeom prst="rect">
            <a:avLst/>
          </a:prstGeom>
        </p:spPr>
      </p:pic>
      <p:pic>
        <p:nvPicPr>
          <p:cNvPr id="19" name="Picture 18">
            <a:extLst>
              <a:ext uri="{FF2B5EF4-FFF2-40B4-BE49-F238E27FC236}">
                <a16:creationId xmlns:a16="http://schemas.microsoft.com/office/drawing/2014/main" id="{D4316F39-E0E1-41F0-921B-28C91F3FB1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5997" y="5667963"/>
            <a:ext cx="971686" cy="704948"/>
          </a:xfrm>
          <a:prstGeom prst="rect">
            <a:avLst/>
          </a:prstGeom>
        </p:spPr>
      </p:pic>
      <p:sp>
        <p:nvSpPr>
          <p:cNvPr id="29" name="TextBox 28">
            <a:extLst>
              <a:ext uri="{FF2B5EF4-FFF2-40B4-BE49-F238E27FC236}">
                <a16:creationId xmlns:a16="http://schemas.microsoft.com/office/drawing/2014/main" id="{7391ADB0-F275-42D6-8D46-24B7789EE14E}"/>
              </a:ext>
            </a:extLst>
          </p:cNvPr>
          <p:cNvSpPr txBox="1"/>
          <p:nvPr/>
        </p:nvSpPr>
        <p:spPr>
          <a:xfrm>
            <a:off x="10241280" y="3212443"/>
            <a:ext cx="1950720" cy="461665"/>
          </a:xfrm>
          <a:prstGeom prst="rect">
            <a:avLst/>
          </a:prstGeom>
          <a:solidFill>
            <a:srgbClr val="FFC000"/>
          </a:solidFill>
          <a:ln w="28575">
            <a:solidFill>
              <a:schemeClr val="tx1"/>
            </a:solidFill>
          </a:ln>
        </p:spPr>
        <p:txBody>
          <a:bodyPr wrap="square" rtlCol="0">
            <a:spAutoFit/>
          </a:bodyPr>
          <a:lstStyle/>
          <a:p>
            <a:pPr algn="ctr"/>
            <a:r>
              <a:rPr lang="en-US" sz="1200" dirty="0">
                <a:solidFill>
                  <a:srgbClr val="FF0000"/>
                </a:solidFill>
              </a:rPr>
              <a:t>Δ Area: 401 sqr km</a:t>
            </a:r>
          </a:p>
          <a:p>
            <a:pPr algn="ctr"/>
            <a:r>
              <a:rPr lang="en-US" sz="1200" dirty="0">
                <a:solidFill>
                  <a:srgbClr val="FF0000"/>
                </a:solidFill>
              </a:rPr>
              <a:t>Δ Volume: 506,386 cu m</a:t>
            </a:r>
          </a:p>
        </p:txBody>
      </p:sp>
      <p:sp>
        <p:nvSpPr>
          <p:cNvPr id="30" name="TextBox 29">
            <a:extLst>
              <a:ext uri="{FF2B5EF4-FFF2-40B4-BE49-F238E27FC236}">
                <a16:creationId xmlns:a16="http://schemas.microsoft.com/office/drawing/2014/main" id="{190ECBF4-A629-4A95-B8F7-0FDD95D78A48}"/>
              </a:ext>
            </a:extLst>
          </p:cNvPr>
          <p:cNvSpPr txBox="1"/>
          <p:nvPr/>
        </p:nvSpPr>
        <p:spPr>
          <a:xfrm>
            <a:off x="10383520" y="5877492"/>
            <a:ext cx="1808480" cy="461665"/>
          </a:xfrm>
          <a:prstGeom prst="rect">
            <a:avLst/>
          </a:prstGeom>
          <a:solidFill>
            <a:srgbClr val="FFC000"/>
          </a:solidFill>
          <a:ln w="28575">
            <a:solidFill>
              <a:schemeClr val="tx1"/>
            </a:solidFill>
          </a:ln>
        </p:spPr>
        <p:txBody>
          <a:bodyPr wrap="square" rtlCol="0">
            <a:spAutoFit/>
          </a:bodyPr>
          <a:lstStyle/>
          <a:p>
            <a:pPr algn="ctr"/>
            <a:r>
              <a:rPr lang="en-US" sz="1200" dirty="0">
                <a:solidFill>
                  <a:srgbClr val="FF0000"/>
                </a:solidFill>
              </a:rPr>
              <a:t>Area: 11,034 sqr km</a:t>
            </a:r>
          </a:p>
          <a:p>
            <a:pPr algn="ctr"/>
            <a:r>
              <a:rPr lang="en-US" sz="1200" dirty="0">
                <a:solidFill>
                  <a:srgbClr val="FF0000"/>
                </a:solidFill>
              </a:rPr>
              <a:t>Volume: 1,280,187 cu m</a:t>
            </a:r>
          </a:p>
        </p:txBody>
      </p:sp>
      <p:sp>
        <p:nvSpPr>
          <p:cNvPr id="31" name="TextBox 30">
            <a:extLst>
              <a:ext uri="{FF2B5EF4-FFF2-40B4-BE49-F238E27FC236}">
                <a16:creationId xmlns:a16="http://schemas.microsoft.com/office/drawing/2014/main" id="{A32CF07F-DFE1-4BE8-A72B-4612DC94BCE9}"/>
              </a:ext>
            </a:extLst>
          </p:cNvPr>
          <p:cNvSpPr txBox="1"/>
          <p:nvPr/>
        </p:nvSpPr>
        <p:spPr>
          <a:xfrm>
            <a:off x="4215200" y="5901720"/>
            <a:ext cx="1880730" cy="461665"/>
          </a:xfrm>
          <a:prstGeom prst="rect">
            <a:avLst/>
          </a:prstGeom>
          <a:solidFill>
            <a:srgbClr val="FFC000"/>
          </a:solidFill>
          <a:ln w="28575">
            <a:solidFill>
              <a:schemeClr val="tx1"/>
            </a:solidFill>
          </a:ln>
        </p:spPr>
        <p:txBody>
          <a:bodyPr wrap="square" rtlCol="0">
            <a:spAutoFit/>
          </a:bodyPr>
          <a:lstStyle/>
          <a:p>
            <a:pPr algn="ctr"/>
            <a:r>
              <a:rPr lang="en-US" sz="1200" dirty="0">
                <a:solidFill>
                  <a:srgbClr val="FF0000"/>
                </a:solidFill>
              </a:rPr>
              <a:t>Area:  10,633 sqr km</a:t>
            </a:r>
          </a:p>
          <a:p>
            <a:pPr algn="ctr"/>
            <a:r>
              <a:rPr lang="en-US" sz="1200" dirty="0">
                <a:solidFill>
                  <a:srgbClr val="FF0000"/>
                </a:solidFill>
              </a:rPr>
              <a:t>Volume:   773,801 cu m</a:t>
            </a:r>
          </a:p>
        </p:txBody>
      </p:sp>
      <p:sp>
        <p:nvSpPr>
          <p:cNvPr id="20" name="TextBox 19">
            <a:extLst>
              <a:ext uri="{FF2B5EF4-FFF2-40B4-BE49-F238E27FC236}">
                <a16:creationId xmlns:a16="http://schemas.microsoft.com/office/drawing/2014/main" id="{99F17095-30E3-425F-8D5F-FF83D728AFCF}"/>
              </a:ext>
            </a:extLst>
          </p:cNvPr>
          <p:cNvSpPr txBox="1"/>
          <p:nvPr/>
        </p:nvSpPr>
        <p:spPr>
          <a:xfrm>
            <a:off x="0" y="3636593"/>
            <a:ext cx="2743200" cy="338554"/>
          </a:xfrm>
          <a:prstGeom prst="rect">
            <a:avLst/>
          </a:prstGeom>
          <a:solidFill>
            <a:schemeClr val="accent2">
              <a:lumMod val="40000"/>
              <a:lumOff val="6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libri" panose="020F0502020204030204"/>
              </a:rPr>
              <a:t>Baseline S3 5x5 w/ Hillshade</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B0E6DD0E-59C1-4E5F-84FC-0DE39B7A51BC}"/>
              </a:ext>
            </a:extLst>
          </p:cNvPr>
          <p:cNvSpPr/>
          <p:nvPr/>
        </p:nvSpPr>
        <p:spPr>
          <a:xfrm>
            <a:off x="10220960" y="988644"/>
            <a:ext cx="1513840" cy="109415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8B8B8955-FBF1-468F-8669-C6A02DBB6CD0}"/>
              </a:ext>
            </a:extLst>
          </p:cNvPr>
          <p:cNvSpPr txBox="1"/>
          <p:nvPr/>
        </p:nvSpPr>
        <p:spPr>
          <a:xfrm>
            <a:off x="9789157" y="2093624"/>
            <a:ext cx="2402843" cy="523220"/>
          </a:xfrm>
          <a:prstGeom prst="rect">
            <a:avLst/>
          </a:prstGeom>
          <a:noFill/>
        </p:spPr>
        <p:txBody>
          <a:bodyPr wrap="square" rtlCol="0">
            <a:spAutoFit/>
          </a:bodyPr>
          <a:lstStyle/>
          <a:p>
            <a:pPr algn="ctr"/>
            <a:r>
              <a:rPr lang="en-US" sz="1400" dirty="0"/>
              <a:t>Larger scale size for OBIA resulted in misclassified water</a:t>
            </a:r>
          </a:p>
        </p:txBody>
      </p:sp>
    </p:spTree>
    <p:extLst>
      <p:ext uri="{BB962C8B-B14F-4D97-AF65-F5344CB8AC3E}">
        <p14:creationId xmlns:p14="http://schemas.microsoft.com/office/powerpoint/2010/main" val="6890393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C045149-7849-4E00-9E93-44432B1789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8" y="3674108"/>
            <a:ext cx="6096000" cy="2671482"/>
          </a:xfrm>
          <a:prstGeom prst="rect">
            <a:avLst/>
          </a:prstGeom>
        </p:spPr>
      </p:pic>
      <p:pic>
        <p:nvPicPr>
          <p:cNvPr id="6" name="Picture 5">
            <a:extLst>
              <a:ext uri="{FF2B5EF4-FFF2-40B4-BE49-F238E27FC236}">
                <a16:creationId xmlns:a16="http://schemas.microsoft.com/office/drawing/2014/main" id="{40C7A529-9069-4D4B-AA11-42E5405E9D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9" y="982493"/>
            <a:ext cx="6096001" cy="2682242"/>
          </a:xfrm>
          <a:prstGeom prst="rect">
            <a:avLst/>
          </a:prstGeom>
        </p:spPr>
      </p:pic>
      <p:sp>
        <p:nvSpPr>
          <p:cNvPr id="3" name="Date Placeholder 2">
            <a:extLst>
              <a:ext uri="{FF2B5EF4-FFF2-40B4-BE49-F238E27FC236}">
                <a16:creationId xmlns:a16="http://schemas.microsoft.com/office/drawing/2014/main" id="{F971C1C3-8ACB-40C7-B0C3-8378746F92B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29E98F-D25A-4C90-A1F3-B274E63F0E02}" type="datetime1">
              <a:rPr kumimoji="0" lang="en-US" sz="1200" b="0" i="0" u="none" strike="noStrike" kern="1200" cap="none" spc="0" normalizeH="0" baseline="0" noProof="0" smtClean="0">
                <a:ln>
                  <a:noFill/>
                </a:ln>
                <a:solidFill>
                  <a:srgbClr val="5B9BD5">
                    <a:lumMod val="50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1/15/2019</a:t>
            </a:fld>
            <a:endPar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EF9F9A1A-4AD0-49E6-9176-2FDAD6169B5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B9BD5">
                    <a:lumMod val="50000"/>
                  </a:srgbClr>
                </a:solidFill>
                <a:effectLst/>
                <a:uLnTx/>
                <a:uFillTx/>
                <a:latin typeface="Calibri" panose="020F0502020204030204"/>
                <a:ea typeface="+mn-ea"/>
                <a:cs typeface="+mn-cs"/>
              </a:rPr>
              <a:t>Travis Meyer</a:t>
            </a:r>
            <a:endPar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9E1E8501-BDE7-4521-85A4-C5B3D0EC10B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DC2F5-52F1-4D89-9C62-E051D07A39A7}" type="slidenum">
              <a:rPr kumimoji="0" lang="en-US" sz="1200" b="0" i="0" u="none" strike="noStrike" kern="1200" cap="none" spc="0" normalizeH="0" baseline="0" noProof="0" smtClean="0">
                <a:ln>
                  <a:noFill/>
                </a:ln>
                <a:solidFill>
                  <a:srgbClr val="5B9BD5">
                    <a:lumMod val="5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7" name="Title 2">
            <a:extLst>
              <a:ext uri="{FF2B5EF4-FFF2-40B4-BE49-F238E27FC236}">
                <a16:creationId xmlns:a16="http://schemas.microsoft.com/office/drawing/2014/main" id="{06D891D5-C322-45E3-80B8-04BC0E8C4119}"/>
              </a:ext>
            </a:extLst>
          </p:cNvPr>
          <p:cNvSpPr txBox="1">
            <a:spLocks/>
          </p:cNvSpPr>
          <p:nvPr/>
        </p:nvSpPr>
        <p:spPr>
          <a:xfrm>
            <a:off x="2099388" y="83573"/>
            <a:ext cx="7641772" cy="8106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rgbClr val="4472C4">
                    <a:lumMod val="50000"/>
                  </a:srgbClr>
                </a:solidFill>
              </a:rPr>
              <a:t>Baseline Comparisons: S20 10x5</a:t>
            </a:r>
          </a:p>
          <a:p>
            <a:pPr algn="ctr"/>
            <a:endParaRPr lang="en-US" sz="4000" dirty="0">
              <a:solidFill>
                <a:schemeClr val="accent1">
                  <a:lumMod val="50000"/>
                </a:schemeClr>
              </a:solidFill>
            </a:endParaRPr>
          </a:p>
        </p:txBody>
      </p:sp>
      <p:pic>
        <p:nvPicPr>
          <p:cNvPr id="12" name="Picture 11">
            <a:extLst>
              <a:ext uri="{FF2B5EF4-FFF2-40B4-BE49-F238E27FC236}">
                <a16:creationId xmlns:a16="http://schemas.microsoft.com/office/drawing/2014/main" id="{E3EC25BE-4543-4C9B-B476-9B9C1B022E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26159"/>
            <a:ext cx="6096000" cy="2647949"/>
          </a:xfrm>
          <a:prstGeom prst="rect">
            <a:avLst/>
          </a:prstGeom>
        </p:spPr>
      </p:pic>
      <p:pic>
        <p:nvPicPr>
          <p:cNvPr id="14" name="Picture 13">
            <a:extLst>
              <a:ext uri="{FF2B5EF4-FFF2-40B4-BE49-F238E27FC236}">
                <a16:creationId xmlns:a16="http://schemas.microsoft.com/office/drawing/2014/main" id="{B8DBC096-FDC5-4E58-A324-BE87E2D366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674108"/>
            <a:ext cx="6096000" cy="2682242"/>
          </a:xfrm>
          <a:prstGeom prst="rect">
            <a:avLst/>
          </a:prstGeom>
        </p:spPr>
      </p:pic>
      <p:pic>
        <p:nvPicPr>
          <p:cNvPr id="24" name="Picture 23">
            <a:extLst>
              <a:ext uri="{FF2B5EF4-FFF2-40B4-BE49-F238E27FC236}">
                <a16:creationId xmlns:a16="http://schemas.microsoft.com/office/drawing/2014/main" id="{F46AD8BC-F14F-432F-87AF-46A8FA412F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 y="5667963"/>
            <a:ext cx="990738" cy="695422"/>
          </a:xfrm>
          <a:prstGeom prst="rect">
            <a:avLst/>
          </a:prstGeom>
        </p:spPr>
      </p:pic>
      <p:sp>
        <p:nvSpPr>
          <p:cNvPr id="25" name="TextBox 24">
            <a:extLst>
              <a:ext uri="{FF2B5EF4-FFF2-40B4-BE49-F238E27FC236}">
                <a16:creationId xmlns:a16="http://schemas.microsoft.com/office/drawing/2014/main" id="{825E996B-3216-4D3B-99AC-CD4E31C587F1}"/>
              </a:ext>
            </a:extLst>
          </p:cNvPr>
          <p:cNvSpPr txBox="1"/>
          <p:nvPr/>
        </p:nvSpPr>
        <p:spPr>
          <a:xfrm>
            <a:off x="0" y="988644"/>
            <a:ext cx="2560320" cy="338554"/>
          </a:xfrm>
          <a:prstGeom prst="rect">
            <a:avLst/>
          </a:prstGeom>
          <a:solidFill>
            <a:schemeClr val="accent2">
              <a:lumMod val="40000"/>
              <a:lumOff val="6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Original NAIP Image Subset</a:t>
            </a:r>
          </a:p>
        </p:txBody>
      </p:sp>
      <p:sp>
        <p:nvSpPr>
          <p:cNvPr id="27" name="TextBox 26">
            <a:extLst>
              <a:ext uri="{FF2B5EF4-FFF2-40B4-BE49-F238E27FC236}">
                <a16:creationId xmlns:a16="http://schemas.microsoft.com/office/drawing/2014/main" id="{3109E558-0D6B-41E4-AC3F-561552EB4F96}"/>
              </a:ext>
            </a:extLst>
          </p:cNvPr>
          <p:cNvSpPr txBox="1"/>
          <p:nvPr/>
        </p:nvSpPr>
        <p:spPr>
          <a:xfrm>
            <a:off x="6096000" y="994910"/>
            <a:ext cx="1950720" cy="338554"/>
          </a:xfrm>
          <a:prstGeom prst="rect">
            <a:avLst/>
          </a:prstGeom>
          <a:solidFill>
            <a:schemeClr val="accent2">
              <a:lumMod val="40000"/>
              <a:lumOff val="6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libri" panose="020F0502020204030204"/>
              </a:rPr>
              <a:t>S10 20x5 vs Baseline</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2AA365B5-732C-4E55-9A0C-EC50C115E117}"/>
              </a:ext>
            </a:extLst>
          </p:cNvPr>
          <p:cNvSpPr txBox="1"/>
          <p:nvPr/>
        </p:nvSpPr>
        <p:spPr>
          <a:xfrm>
            <a:off x="6095999" y="3677151"/>
            <a:ext cx="1483361" cy="338554"/>
          </a:xfrm>
          <a:prstGeom prst="rect">
            <a:avLst/>
          </a:prstGeom>
          <a:solidFill>
            <a:schemeClr val="accent2">
              <a:lumMod val="40000"/>
              <a:lumOff val="6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libri" panose="020F0502020204030204"/>
              </a:rPr>
              <a:t>S10 20x5 CHM</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C3644441-A619-489E-80BD-082568FB24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5998" y="2980073"/>
            <a:ext cx="1009791" cy="695422"/>
          </a:xfrm>
          <a:prstGeom prst="rect">
            <a:avLst/>
          </a:prstGeom>
        </p:spPr>
      </p:pic>
      <p:pic>
        <p:nvPicPr>
          <p:cNvPr id="18" name="Picture 17">
            <a:extLst>
              <a:ext uri="{FF2B5EF4-FFF2-40B4-BE49-F238E27FC236}">
                <a16:creationId xmlns:a16="http://schemas.microsoft.com/office/drawing/2014/main" id="{0B90ED93-E26B-428E-9524-2E481450E0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5997" y="5650168"/>
            <a:ext cx="943107" cy="695422"/>
          </a:xfrm>
          <a:prstGeom prst="rect">
            <a:avLst/>
          </a:prstGeom>
        </p:spPr>
      </p:pic>
      <p:sp>
        <p:nvSpPr>
          <p:cNvPr id="29" name="TextBox 28">
            <a:extLst>
              <a:ext uri="{FF2B5EF4-FFF2-40B4-BE49-F238E27FC236}">
                <a16:creationId xmlns:a16="http://schemas.microsoft.com/office/drawing/2014/main" id="{BCAE4A46-667D-4D45-924F-46383DE7F446}"/>
              </a:ext>
            </a:extLst>
          </p:cNvPr>
          <p:cNvSpPr txBox="1"/>
          <p:nvPr/>
        </p:nvSpPr>
        <p:spPr>
          <a:xfrm>
            <a:off x="10241280" y="3212443"/>
            <a:ext cx="1950720" cy="461665"/>
          </a:xfrm>
          <a:prstGeom prst="rect">
            <a:avLst/>
          </a:prstGeom>
          <a:solidFill>
            <a:srgbClr val="FFC000"/>
          </a:solidFill>
          <a:ln w="28575">
            <a:solidFill>
              <a:schemeClr val="tx1"/>
            </a:solidFill>
          </a:ln>
        </p:spPr>
        <p:txBody>
          <a:bodyPr wrap="square" rtlCol="0">
            <a:spAutoFit/>
          </a:bodyPr>
          <a:lstStyle/>
          <a:p>
            <a:pPr algn="ctr"/>
            <a:r>
              <a:rPr lang="en-US" sz="1200" dirty="0">
                <a:solidFill>
                  <a:srgbClr val="FF0000"/>
                </a:solidFill>
              </a:rPr>
              <a:t>Δ Area: 464 sqr km</a:t>
            </a:r>
          </a:p>
          <a:p>
            <a:pPr algn="ctr"/>
            <a:r>
              <a:rPr lang="en-US" sz="1200" dirty="0">
                <a:solidFill>
                  <a:srgbClr val="FF0000"/>
                </a:solidFill>
              </a:rPr>
              <a:t>Δ Volume: 1,226,855 cu m</a:t>
            </a:r>
          </a:p>
        </p:txBody>
      </p:sp>
      <p:sp>
        <p:nvSpPr>
          <p:cNvPr id="30" name="TextBox 29">
            <a:extLst>
              <a:ext uri="{FF2B5EF4-FFF2-40B4-BE49-F238E27FC236}">
                <a16:creationId xmlns:a16="http://schemas.microsoft.com/office/drawing/2014/main" id="{58E69A4E-3275-4469-B6FA-AC2241B14E81}"/>
              </a:ext>
            </a:extLst>
          </p:cNvPr>
          <p:cNvSpPr txBox="1"/>
          <p:nvPr/>
        </p:nvSpPr>
        <p:spPr>
          <a:xfrm>
            <a:off x="10383520" y="5877492"/>
            <a:ext cx="1808480" cy="461665"/>
          </a:xfrm>
          <a:prstGeom prst="rect">
            <a:avLst/>
          </a:prstGeom>
          <a:solidFill>
            <a:srgbClr val="FFC000"/>
          </a:solidFill>
          <a:ln w="28575">
            <a:solidFill>
              <a:schemeClr val="tx1"/>
            </a:solidFill>
          </a:ln>
        </p:spPr>
        <p:txBody>
          <a:bodyPr wrap="square" rtlCol="0">
            <a:spAutoFit/>
          </a:bodyPr>
          <a:lstStyle/>
          <a:p>
            <a:pPr algn="ctr"/>
            <a:r>
              <a:rPr lang="en-US" sz="1200" dirty="0">
                <a:solidFill>
                  <a:srgbClr val="FF0000"/>
                </a:solidFill>
              </a:rPr>
              <a:t>Area: 11,097 sqr km</a:t>
            </a:r>
          </a:p>
          <a:p>
            <a:pPr algn="ctr"/>
            <a:r>
              <a:rPr lang="en-US" sz="1200" dirty="0">
                <a:solidFill>
                  <a:srgbClr val="FF0000"/>
                </a:solidFill>
              </a:rPr>
              <a:t>Volume: 2,000,656 cu m</a:t>
            </a:r>
          </a:p>
        </p:txBody>
      </p:sp>
      <p:sp>
        <p:nvSpPr>
          <p:cNvPr id="31" name="TextBox 30">
            <a:extLst>
              <a:ext uri="{FF2B5EF4-FFF2-40B4-BE49-F238E27FC236}">
                <a16:creationId xmlns:a16="http://schemas.microsoft.com/office/drawing/2014/main" id="{0FA84A2D-6BE1-4AEA-99C4-4316F753882C}"/>
              </a:ext>
            </a:extLst>
          </p:cNvPr>
          <p:cNvSpPr txBox="1"/>
          <p:nvPr/>
        </p:nvSpPr>
        <p:spPr>
          <a:xfrm>
            <a:off x="4215200" y="5901720"/>
            <a:ext cx="1880730" cy="461665"/>
          </a:xfrm>
          <a:prstGeom prst="rect">
            <a:avLst/>
          </a:prstGeom>
          <a:solidFill>
            <a:srgbClr val="FFC000"/>
          </a:solidFill>
          <a:ln w="28575">
            <a:solidFill>
              <a:schemeClr val="tx1"/>
            </a:solidFill>
          </a:ln>
        </p:spPr>
        <p:txBody>
          <a:bodyPr wrap="square" rtlCol="0">
            <a:spAutoFit/>
          </a:bodyPr>
          <a:lstStyle/>
          <a:p>
            <a:pPr algn="ctr"/>
            <a:r>
              <a:rPr lang="en-US" sz="1200" dirty="0">
                <a:solidFill>
                  <a:srgbClr val="FF0000"/>
                </a:solidFill>
              </a:rPr>
              <a:t>Area:  10,633 sqr km</a:t>
            </a:r>
          </a:p>
          <a:p>
            <a:pPr algn="ctr"/>
            <a:r>
              <a:rPr lang="en-US" sz="1200" dirty="0">
                <a:solidFill>
                  <a:srgbClr val="FF0000"/>
                </a:solidFill>
              </a:rPr>
              <a:t>Volume:   773,801 cu m</a:t>
            </a:r>
          </a:p>
        </p:txBody>
      </p:sp>
      <p:sp>
        <p:nvSpPr>
          <p:cNvPr id="20" name="TextBox 19">
            <a:extLst>
              <a:ext uri="{FF2B5EF4-FFF2-40B4-BE49-F238E27FC236}">
                <a16:creationId xmlns:a16="http://schemas.microsoft.com/office/drawing/2014/main" id="{D5DCD08B-85A3-4C67-911A-5F64433F3DA5}"/>
              </a:ext>
            </a:extLst>
          </p:cNvPr>
          <p:cNvSpPr txBox="1"/>
          <p:nvPr/>
        </p:nvSpPr>
        <p:spPr>
          <a:xfrm>
            <a:off x="0" y="3636593"/>
            <a:ext cx="2743200" cy="338554"/>
          </a:xfrm>
          <a:prstGeom prst="rect">
            <a:avLst/>
          </a:prstGeom>
          <a:solidFill>
            <a:schemeClr val="accent2">
              <a:lumMod val="40000"/>
              <a:lumOff val="60000"/>
            </a:schemeClr>
          </a:solidFill>
          <a:ln w="190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libri" panose="020F0502020204030204"/>
              </a:rPr>
              <a:t>Baseline S3 5x5 w/ Hillshade</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FB348509-6FE2-4765-AECA-02F9D1A65E1B}"/>
              </a:ext>
            </a:extLst>
          </p:cNvPr>
          <p:cNvSpPr/>
          <p:nvPr/>
        </p:nvSpPr>
        <p:spPr>
          <a:xfrm>
            <a:off x="10220960" y="988644"/>
            <a:ext cx="1513840" cy="109415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A65E21C8-9B9D-4595-B09B-B6A0B6DE5E89}"/>
              </a:ext>
            </a:extLst>
          </p:cNvPr>
          <p:cNvSpPr txBox="1"/>
          <p:nvPr/>
        </p:nvSpPr>
        <p:spPr>
          <a:xfrm>
            <a:off x="9789157" y="2093624"/>
            <a:ext cx="2402843" cy="523220"/>
          </a:xfrm>
          <a:prstGeom prst="rect">
            <a:avLst/>
          </a:prstGeom>
          <a:noFill/>
        </p:spPr>
        <p:txBody>
          <a:bodyPr wrap="square" rtlCol="0">
            <a:spAutoFit/>
          </a:bodyPr>
          <a:lstStyle/>
          <a:p>
            <a:pPr algn="ctr"/>
            <a:r>
              <a:rPr lang="en-US" sz="1400" dirty="0"/>
              <a:t>Larger scale size for OBIA resulted in misclassified water</a:t>
            </a:r>
          </a:p>
        </p:txBody>
      </p:sp>
    </p:spTree>
    <p:extLst>
      <p:ext uri="{BB962C8B-B14F-4D97-AF65-F5344CB8AC3E}">
        <p14:creationId xmlns:p14="http://schemas.microsoft.com/office/powerpoint/2010/main" val="42064755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90917F-E1AA-45A1-9AA9-F631D99D22A4}"/>
              </a:ext>
            </a:extLst>
          </p:cNvPr>
          <p:cNvSpPr>
            <a:spLocks noGrp="1"/>
          </p:cNvSpPr>
          <p:nvPr>
            <p:ph idx="1"/>
          </p:nvPr>
        </p:nvSpPr>
        <p:spPr/>
        <p:txBody>
          <a:bodyPr>
            <a:normAutofit/>
          </a:bodyPr>
          <a:lstStyle/>
          <a:p>
            <a:pPr marL="457200" lvl="1" indent="0">
              <a:buNone/>
            </a:pPr>
            <a:r>
              <a:rPr lang="en-US" dirty="0"/>
              <a:t>Develop an accurate method for extracting mangrove features over coastal wetlands using ground filtering of dense point clouds and OBIA.</a:t>
            </a:r>
          </a:p>
          <a:p>
            <a:pPr lvl="1">
              <a:buFont typeface="Calibri" panose="020F0502020204030204" pitchFamily="34" charset="0"/>
              <a:buChar char="˗"/>
            </a:pPr>
            <a:r>
              <a:rPr lang="en-US" i="1" dirty="0"/>
              <a:t>Results: The methods developed successfully extracted mangroves.</a:t>
            </a:r>
          </a:p>
          <a:p>
            <a:pPr marL="457200" lvl="1" indent="0">
              <a:buNone/>
            </a:pPr>
            <a:r>
              <a:rPr lang="en-US" dirty="0"/>
              <a:t>Define the degree of influence that scale plays in generating an accurate CHM.</a:t>
            </a:r>
          </a:p>
          <a:p>
            <a:pPr lvl="1">
              <a:buFont typeface="Calibri" panose="020F0502020204030204" pitchFamily="34" charset="0"/>
              <a:buChar char="˗"/>
            </a:pPr>
            <a:r>
              <a:rPr lang="en-US" i="1" dirty="0"/>
              <a:t>Results: Scales of ground filtering are more significant than scales of object classification. Object classification should be kept at scales below 5 in </a:t>
            </a:r>
            <a:r>
              <a:rPr lang="en-US" i="1" dirty="0" err="1"/>
              <a:t>eCog</a:t>
            </a:r>
            <a:r>
              <a:rPr lang="en-US" i="1" dirty="0"/>
              <a:t>. </a:t>
            </a:r>
          </a:p>
          <a:p>
            <a:pPr marL="457200" lvl="1" indent="0">
              <a:buNone/>
            </a:pPr>
            <a:r>
              <a:rPr lang="en-US" dirty="0"/>
              <a:t>Determine if these methods could be used to improve the study of global carbon budget estimates for coastal environments.  </a:t>
            </a:r>
          </a:p>
          <a:p>
            <a:pPr lvl="1">
              <a:buFont typeface="Calibri" panose="020F0502020204030204" pitchFamily="34" charset="0"/>
              <a:buChar char="˗"/>
            </a:pPr>
            <a:r>
              <a:rPr lang="en-US" i="1" dirty="0"/>
              <a:t>Results: These methods *can* be used to improve the study of global carbon budget estimates for coastal environments. </a:t>
            </a:r>
          </a:p>
          <a:p>
            <a:pPr marL="457200" lvl="1" indent="0">
              <a:buNone/>
            </a:pPr>
            <a:endParaRPr lang="en-US" dirty="0"/>
          </a:p>
          <a:p>
            <a:pPr lvl="1"/>
            <a:endParaRPr lang="en-US" dirty="0"/>
          </a:p>
        </p:txBody>
      </p:sp>
      <p:sp>
        <p:nvSpPr>
          <p:cNvPr id="3" name="Date Placeholder 2">
            <a:extLst>
              <a:ext uri="{FF2B5EF4-FFF2-40B4-BE49-F238E27FC236}">
                <a16:creationId xmlns:a16="http://schemas.microsoft.com/office/drawing/2014/main" id="{F971C1C3-8ACB-40C7-B0C3-8378746F92B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29E98F-D25A-4C90-A1F3-B274E63F0E02}" type="datetime1">
              <a:rPr kumimoji="0" lang="en-US" sz="1200" b="0" i="0" u="none" strike="noStrike" kern="1200" cap="none" spc="0" normalizeH="0" baseline="0" noProof="0" smtClean="0">
                <a:ln>
                  <a:noFill/>
                </a:ln>
                <a:solidFill>
                  <a:srgbClr val="5B9BD5">
                    <a:lumMod val="50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1/15/2019</a:t>
            </a:fld>
            <a:endPar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EF9F9A1A-4AD0-49E6-9176-2FDAD6169B5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B9BD5">
                    <a:lumMod val="50000"/>
                  </a:srgbClr>
                </a:solidFill>
                <a:effectLst/>
                <a:uLnTx/>
                <a:uFillTx/>
                <a:latin typeface="Calibri" panose="020F0502020204030204"/>
                <a:ea typeface="+mn-ea"/>
                <a:cs typeface="+mn-cs"/>
              </a:rPr>
              <a:t>Travis Meyer</a:t>
            </a:r>
            <a:endPar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9E1E8501-BDE7-4521-85A4-C5B3D0EC10B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DC2F5-52F1-4D89-9C62-E051D07A39A7}" type="slidenum">
              <a:rPr kumimoji="0" lang="en-US" sz="1200" b="0" i="0" u="none" strike="noStrike" kern="1200" cap="none" spc="0" normalizeH="0" baseline="0" noProof="0" smtClean="0">
                <a:ln>
                  <a:noFill/>
                </a:ln>
                <a:solidFill>
                  <a:srgbClr val="5B9BD5">
                    <a:lumMod val="5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7" name="Title 2">
            <a:extLst>
              <a:ext uri="{FF2B5EF4-FFF2-40B4-BE49-F238E27FC236}">
                <a16:creationId xmlns:a16="http://schemas.microsoft.com/office/drawing/2014/main" id="{06D891D5-C322-45E3-80B8-04BC0E8C4119}"/>
              </a:ext>
            </a:extLst>
          </p:cNvPr>
          <p:cNvSpPr txBox="1">
            <a:spLocks/>
          </p:cNvSpPr>
          <p:nvPr/>
        </p:nvSpPr>
        <p:spPr>
          <a:xfrm>
            <a:off x="2099388" y="83573"/>
            <a:ext cx="7641772" cy="8106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rgbClr val="4472C4">
                    <a:lumMod val="50000"/>
                  </a:srgbClr>
                </a:solidFill>
              </a:rPr>
              <a:t>Project Goals &amp; Results </a:t>
            </a:r>
          </a:p>
          <a:p>
            <a:pPr algn="ctr"/>
            <a:endParaRPr lang="en-US" sz="4000" dirty="0">
              <a:solidFill>
                <a:schemeClr val="accent1">
                  <a:lumMod val="50000"/>
                </a:schemeClr>
              </a:solidFill>
            </a:endParaRPr>
          </a:p>
        </p:txBody>
      </p:sp>
    </p:spTree>
    <p:extLst>
      <p:ext uri="{BB962C8B-B14F-4D97-AF65-F5344CB8AC3E}">
        <p14:creationId xmlns:p14="http://schemas.microsoft.com/office/powerpoint/2010/main" val="18217205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B92AB297-5CE9-4ECD-8FEE-DF13DAFE93E2}"/>
              </a:ext>
            </a:extLst>
          </p:cNvPr>
          <p:cNvSpPr>
            <a:spLocks noGrp="1"/>
          </p:cNvSpPr>
          <p:nvPr>
            <p:ph idx="1"/>
          </p:nvPr>
        </p:nvSpPr>
        <p:spPr/>
        <p:txBody>
          <a:bodyPr>
            <a:normAutofit/>
          </a:bodyPr>
          <a:lstStyle/>
          <a:p>
            <a:pPr marL="0" indent="0" algn="ctr">
              <a:buNone/>
            </a:pPr>
            <a:r>
              <a:rPr lang="en-US" sz="6000" dirty="0">
                <a:solidFill>
                  <a:schemeClr val="accent5">
                    <a:lumMod val="50000"/>
                  </a:schemeClr>
                </a:solidFill>
              </a:rPr>
              <a:t>Questions?</a:t>
            </a:r>
          </a:p>
        </p:txBody>
      </p:sp>
      <p:sp>
        <p:nvSpPr>
          <p:cNvPr id="6" name="Date Placeholder 5">
            <a:extLst>
              <a:ext uri="{FF2B5EF4-FFF2-40B4-BE49-F238E27FC236}">
                <a16:creationId xmlns:a16="http://schemas.microsoft.com/office/drawing/2014/main" id="{D3F31F23-31BF-44AD-942D-C2B0730D9F5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93969C-2CC2-4EB5-AFD1-EE897C47CB21}" type="datetime1">
              <a:rPr kumimoji="0" lang="en-US" sz="1200" b="0" i="0" u="none" strike="noStrike" kern="1200" cap="none" spc="0" normalizeH="0" baseline="0" noProof="0" smtClean="0">
                <a:ln>
                  <a:noFill/>
                </a:ln>
                <a:solidFill>
                  <a:schemeClr val="tx2"/>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1/15/2019</a:t>
            </a:fld>
            <a:endParaRPr kumimoji="0" lang="en-US" sz="1200" b="0" i="0" u="none" strike="noStrike" kern="1200" cap="none" spc="0" normalizeH="0" baseline="0" noProof="0">
              <a:ln>
                <a:noFill/>
              </a:ln>
              <a:solidFill>
                <a:schemeClr val="tx2"/>
              </a:solidFill>
              <a:effectLst/>
              <a:uLnTx/>
              <a:uFillTx/>
              <a:latin typeface="Calibri" panose="020F0502020204030204"/>
              <a:ea typeface="+mn-ea"/>
              <a:cs typeface="+mn-cs"/>
            </a:endParaRPr>
          </a:p>
        </p:txBody>
      </p:sp>
      <p:sp>
        <p:nvSpPr>
          <p:cNvPr id="7" name="Footer Placeholder 6">
            <a:extLst>
              <a:ext uri="{FF2B5EF4-FFF2-40B4-BE49-F238E27FC236}">
                <a16:creationId xmlns:a16="http://schemas.microsoft.com/office/drawing/2014/main" id="{D0E9D2DD-EB24-433A-A98D-50C770CE3E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2"/>
                </a:solidFill>
                <a:effectLst/>
                <a:uLnTx/>
                <a:uFillTx/>
                <a:latin typeface="Calibri" panose="020F0502020204030204"/>
                <a:ea typeface="+mn-ea"/>
                <a:cs typeface="+mn-cs"/>
              </a:rPr>
              <a:t>Travis Meyer</a:t>
            </a:r>
          </a:p>
        </p:txBody>
      </p:sp>
      <p:sp>
        <p:nvSpPr>
          <p:cNvPr id="8" name="Slide Number Placeholder 7">
            <a:extLst>
              <a:ext uri="{FF2B5EF4-FFF2-40B4-BE49-F238E27FC236}">
                <a16:creationId xmlns:a16="http://schemas.microsoft.com/office/drawing/2014/main" id="{2E0DD676-449A-4B4D-AE88-6DA5A39E26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DC2F5-52F1-4D89-9C62-E051D07A39A7}" type="slidenum">
              <a:rPr kumimoji="0" lang="en-US" sz="1200" b="0" i="0" u="none" strike="noStrike" kern="1200" cap="none" spc="0" normalizeH="0" baseline="0" noProof="0" smtClean="0">
                <a:ln>
                  <a:noFill/>
                </a:ln>
                <a:solidFill>
                  <a:schemeClr val="tx2"/>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schemeClr val="tx2"/>
              </a:solidFill>
              <a:effectLst/>
              <a:uLnTx/>
              <a:uFillTx/>
              <a:latin typeface="Calibri" panose="020F0502020204030204"/>
              <a:ea typeface="+mn-ea"/>
              <a:cs typeface="+mn-cs"/>
            </a:endParaRPr>
          </a:p>
        </p:txBody>
      </p:sp>
      <p:sp>
        <p:nvSpPr>
          <p:cNvPr id="10" name="Title 2">
            <a:extLst>
              <a:ext uri="{FF2B5EF4-FFF2-40B4-BE49-F238E27FC236}">
                <a16:creationId xmlns:a16="http://schemas.microsoft.com/office/drawing/2014/main" id="{46D86546-D8D8-4804-8C11-32B913F4C4D6}"/>
              </a:ext>
            </a:extLst>
          </p:cNvPr>
          <p:cNvSpPr txBox="1">
            <a:spLocks/>
          </p:cNvSpPr>
          <p:nvPr/>
        </p:nvSpPr>
        <p:spPr>
          <a:xfrm>
            <a:off x="2099388" y="83573"/>
            <a:ext cx="7641772" cy="8106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accent1">
                    <a:lumMod val="50000"/>
                  </a:schemeClr>
                </a:solidFill>
              </a:rPr>
              <a:t>Questions?</a:t>
            </a:r>
          </a:p>
        </p:txBody>
      </p:sp>
      <p:pic>
        <p:nvPicPr>
          <p:cNvPr id="11" name="Content Placeholder 4">
            <a:extLst>
              <a:ext uri="{FF2B5EF4-FFF2-40B4-BE49-F238E27FC236}">
                <a16:creationId xmlns:a16="http://schemas.microsoft.com/office/drawing/2014/main" id="{C15BCF50-19EA-4CEF-A73E-6639076BF3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0228" y="1825625"/>
            <a:ext cx="7491543" cy="4351338"/>
          </a:xfrm>
          <a:prstGeom prst="rect">
            <a:avLst/>
          </a:prstGeom>
          <a:ln w="15875">
            <a:solidFill>
              <a:srgbClr val="002060"/>
            </a:solidFill>
          </a:ln>
        </p:spPr>
      </p:pic>
    </p:spTree>
    <p:extLst>
      <p:ext uri="{BB962C8B-B14F-4D97-AF65-F5344CB8AC3E}">
        <p14:creationId xmlns:p14="http://schemas.microsoft.com/office/powerpoint/2010/main" val="28545056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C95D0A3A-BBF4-40D1-85A8-1AC310E09A43}"/>
              </a:ext>
            </a:extLst>
          </p:cNvPr>
          <p:cNvSpPr>
            <a:spLocks noGrp="1"/>
          </p:cNvSpPr>
          <p:nvPr>
            <p:ph idx="1"/>
          </p:nvPr>
        </p:nvSpPr>
        <p:spPr>
          <a:xfrm>
            <a:off x="838200" y="1543574"/>
            <a:ext cx="10515600" cy="4812775"/>
          </a:xfrm>
        </p:spPr>
        <p:txBody>
          <a:bodyPr>
            <a:normAutofit fontScale="55000" lnSpcReduction="20000"/>
          </a:bodyPr>
          <a:lstStyle/>
          <a:p>
            <a:pPr marL="0" indent="0">
              <a:buNone/>
            </a:pPr>
            <a:r>
              <a:rPr lang="en-US" sz="2900" dirty="0" err="1"/>
              <a:t>Alatorre</a:t>
            </a:r>
            <a:r>
              <a:rPr lang="en-US" sz="2900" dirty="0"/>
              <a:t>, Luis C., et al. "Identification of mangrove areas by remote sensing: The ROC curve technique applied to the northwestern Mexico coastal zone using Landsat imagery." Remote Sensing 3.8 (2011): 1568-1583.</a:t>
            </a:r>
          </a:p>
          <a:p>
            <a:pPr marL="0" indent="0">
              <a:buNone/>
            </a:pPr>
            <a:r>
              <a:rPr lang="en-US" sz="2900" dirty="0" err="1"/>
              <a:t>Alsumaiti</a:t>
            </a:r>
            <a:r>
              <a:rPr lang="en-US" sz="2900" dirty="0"/>
              <a:t>, </a:t>
            </a:r>
            <a:r>
              <a:rPr lang="en-US" sz="2900" dirty="0" err="1"/>
              <a:t>Tareefa</a:t>
            </a:r>
            <a:r>
              <a:rPr lang="en-US" sz="2900" dirty="0"/>
              <a:t>. "Structure, Aboveground Biomass, and Soil Characterization of </a:t>
            </a:r>
            <a:r>
              <a:rPr lang="en-US" sz="2900" dirty="0" err="1"/>
              <a:t>Avicennia</a:t>
            </a:r>
            <a:r>
              <a:rPr lang="en-US" sz="2900" dirty="0"/>
              <a:t> marina in Eastern Mangrove Lagoon National Park, Abu Dhabi." (2014).</a:t>
            </a:r>
          </a:p>
          <a:p>
            <a:pPr marL="0" indent="0">
              <a:buNone/>
            </a:pPr>
            <a:r>
              <a:rPr lang="en-US" sz="2900" dirty="0" err="1"/>
              <a:t>Boegh</a:t>
            </a:r>
            <a:r>
              <a:rPr lang="en-US" sz="2900" dirty="0"/>
              <a:t>, Eva, et al. "Airborne multispectral data for quantifying leaf area index, nitrogen concentration, and photosynthetic efficiency in agriculture." Remote sensing of Environment 81.2-3 (2002): 179-193.</a:t>
            </a:r>
          </a:p>
          <a:p>
            <a:pPr marL="0" indent="0">
              <a:buNone/>
            </a:pPr>
            <a:r>
              <a:rPr lang="en-US" sz="2900" dirty="0"/>
              <a:t>Bouillon, Steven, et al. "Mangrove production and carbon sinks: a revision of global budget estimates." Global Biogeochemical Cycles 22.2 (2008).</a:t>
            </a:r>
          </a:p>
          <a:p>
            <a:pPr marL="0" indent="0">
              <a:buNone/>
            </a:pPr>
            <a:r>
              <a:rPr lang="en-US" sz="2900" dirty="0" err="1"/>
              <a:t>Dronova</a:t>
            </a:r>
            <a:r>
              <a:rPr lang="en-US" sz="2900" dirty="0"/>
              <a:t>, Iryna. "Object-based image analysis in wetland research: A review." Remote Sensing 7.5 (2015): 6380-6413.</a:t>
            </a:r>
          </a:p>
          <a:p>
            <a:pPr marL="0" indent="0">
              <a:buNone/>
            </a:pPr>
            <a:r>
              <a:rPr lang="en-US" sz="2900" dirty="0" err="1"/>
              <a:t>Everitt</a:t>
            </a:r>
            <a:r>
              <a:rPr lang="en-US" sz="2900" dirty="0"/>
              <a:t>, J. H., et al. "Using high resolution satellite imagery to map black mangrove on the Texas Gulf Coast." Journal of Coastal Research (2008): 1582-1586.</a:t>
            </a:r>
          </a:p>
          <a:p>
            <a:pPr marL="0" indent="0">
              <a:buNone/>
            </a:pPr>
            <a:r>
              <a:rPr lang="en-US" sz="2900" dirty="0" err="1"/>
              <a:t>Fatoyinbo</a:t>
            </a:r>
            <a:r>
              <a:rPr lang="en-US" sz="2900" dirty="0"/>
              <a:t>, Lola. "Remote characterization of biomass measurements: case study of mangrove forests." Biomass. </a:t>
            </a:r>
            <a:r>
              <a:rPr lang="en-US" sz="2900" dirty="0" err="1"/>
              <a:t>InTech</a:t>
            </a:r>
            <a:r>
              <a:rPr lang="en-US" sz="2900" dirty="0"/>
              <a:t>, 2010.</a:t>
            </a:r>
          </a:p>
          <a:p>
            <a:pPr marL="0" indent="0">
              <a:buNone/>
            </a:pPr>
            <a:r>
              <a:rPr lang="en-US" sz="2900" dirty="0"/>
              <a:t>Feliciano, </a:t>
            </a:r>
            <a:r>
              <a:rPr lang="en-US" sz="2900" dirty="0" err="1"/>
              <a:t>Emanuelle</a:t>
            </a:r>
            <a:r>
              <a:rPr lang="en-US" sz="2900" dirty="0"/>
              <a:t> A. "Multi-Scale Remote Sensing Assessments of Forested Wetlands: Applications to the Everglades National Park." (2015).</a:t>
            </a:r>
          </a:p>
          <a:p>
            <a:pPr marL="0" indent="0">
              <a:buNone/>
            </a:pPr>
            <a:r>
              <a:rPr lang="en-US" sz="2900" dirty="0" err="1"/>
              <a:t>Giri</a:t>
            </a:r>
            <a:r>
              <a:rPr lang="en-US" sz="2900" dirty="0"/>
              <a:t>, Chandra, Jordan Long, and Larry </a:t>
            </a:r>
            <a:r>
              <a:rPr lang="en-US" sz="2900" dirty="0" err="1"/>
              <a:t>Tieszen</a:t>
            </a:r>
            <a:r>
              <a:rPr lang="en-US" sz="2900" dirty="0"/>
              <a:t>. "Mapping and monitoring Louisiana's mangroves in the aftermath of the 2010 Gulf of Mexico oil spill." Journal of Coastal Research 27.6 (2011): 1059-1064.</a:t>
            </a:r>
          </a:p>
          <a:p>
            <a:pPr marL="0" indent="0">
              <a:buNone/>
            </a:pPr>
            <a:r>
              <a:rPr lang="en-US" sz="2900" dirty="0" err="1"/>
              <a:t>Heenkenda</a:t>
            </a:r>
            <a:r>
              <a:rPr lang="en-US" sz="2900" dirty="0"/>
              <a:t>, </a:t>
            </a:r>
            <a:r>
              <a:rPr lang="en-US" sz="2900" dirty="0" err="1"/>
              <a:t>Muditha</a:t>
            </a:r>
            <a:r>
              <a:rPr lang="en-US" sz="2900" dirty="0"/>
              <a:t> K., et al. "Mangrove species identification: Comparing WorldView-2 with aerial photographs." Remote Sensing 6.7 (2014): 6064-6088.</a:t>
            </a:r>
          </a:p>
          <a:p>
            <a:pPr marL="0" indent="0">
              <a:buNone/>
            </a:pPr>
            <a:endParaRPr lang="en-US" sz="3400" dirty="0"/>
          </a:p>
          <a:p>
            <a:pPr marL="0" indent="0">
              <a:buNone/>
            </a:pPr>
            <a:endParaRPr lang="en-US" sz="900" dirty="0"/>
          </a:p>
        </p:txBody>
      </p:sp>
      <p:sp>
        <p:nvSpPr>
          <p:cNvPr id="3" name="Date Placeholder 2">
            <a:extLst>
              <a:ext uri="{FF2B5EF4-FFF2-40B4-BE49-F238E27FC236}">
                <a16:creationId xmlns:a16="http://schemas.microsoft.com/office/drawing/2014/main" id="{81C995F7-E539-4C11-AB42-3D687C61F11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29E98F-D25A-4C90-A1F3-B274E63F0E02}" type="datetime1">
              <a:rPr kumimoji="0" lang="en-US" sz="1200" b="0" i="0" u="none" strike="noStrike" kern="1200" cap="none" spc="0" normalizeH="0" baseline="0" noProof="0" smtClean="0">
                <a:ln>
                  <a:noFill/>
                </a:ln>
                <a:solidFill>
                  <a:srgbClr val="5B9BD5">
                    <a:lumMod val="50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1/15/2019</a:t>
            </a:fld>
            <a:endPar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2BBAE224-3228-4F26-9217-3AD91BEE02B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B9BD5">
                    <a:lumMod val="50000"/>
                  </a:srgbClr>
                </a:solidFill>
                <a:effectLst/>
                <a:uLnTx/>
                <a:uFillTx/>
                <a:latin typeface="Calibri" panose="020F0502020204030204"/>
                <a:ea typeface="+mn-ea"/>
                <a:cs typeface="+mn-cs"/>
              </a:rPr>
              <a:t>Travis Meyer</a:t>
            </a:r>
            <a:endPar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D1AF803A-5FB6-496D-818D-036DE60906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DC2F5-52F1-4D89-9C62-E051D07A39A7}" type="slidenum">
              <a:rPr kumimoji="0" lang="en-US" sz="1200" b="0" i="0" u="none" strike="noStrike" kern="1200" cap="none" spc="0" normalizeH="0" baseline="0" noProof="0" smtClean="0">
                <a:ln>
                  <a:noFill/>
                </a:ln>
                <a:solidFill>
                  <a:srgbClr val="5B9BD5">
                    <a:lumMod val="5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6" name="Text Placeholder 5">
            <a:extLst>
              <a:ext uri="{FF2B5EF4-FFF2-40B4-BE49-F238E27FC236}">
                <a16:creationId xmlns:a16="http://schemas.microsoft.com/office/drawing/2014/main" id="{010BA417-6108-482C-A1A5-79094C994180}"/>
              </a:ext>
            </a:extLst>
          </p:cNvPr>
          <p:cNvSpPr>
            <a:spLocks noGrp="1"/>
          </p:cNvSpPr>
          <p:nvPr>
            <p:ph type="body" idx="4294967295"/>
          </p:nvPr>
        </p:nvSpPr>
        <p:spPr>
          <a:xfrm>
            <a:off x="0" y="1073151"/>
            <a:ext cx="12192000" cy="470424"/>
          </a:xfrm>
        </p:spPr>
        <p:txBody>
          <a:bodyPr>
            <a:normAutofit lnSpcReduction="10000"/>
          </a:bodyPr>
          <a:lstStyle/>
          <a:p>
            <a:pPr marL="0" indent="0" algn="ctr">
              <a:buNone/>
            </a:pPr>
            <a:r>
              <a:rPr lang="en-US" dirty="0"/>
              <a:t>OBIA &amp; Mangrove Forests </a:t>
            </a:r>
          </a:p>
        </p:txBody>
      </p:sp>
      <p:sp>
        <p:nvSpPr>
          <p:cNvPr id="12" name="Title 2">
            <a:extLst>
              <a:ext uri="{FF2B5EF4-FFF2-40B4-BE49-F238E27FC236}">
                <a16:creationId xmlns:a16="http://schemas.microsoft.com/office/drawing/2014/main" id="{5FAC5505-18F3-4472-A67C-588A6E6C0D7A}"/>
              </a:ext>
            </a:extLst>
          </p:cNvPr>
          <p:cNvSpPr txBox="1">
            <a:spLocks/>
          </p:cNvSpPr>
          <p:nvPr/>
        </p:nvSpPr>
        <p:spPr>
          <a:xfrm>
            <a:off x="2099388" y="83573"/>
            <a:ext cx="7641772" cy="8106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accent1">
                    <a:lumMod val="50000"/>
                  </a:schemeClr>
                </a:solidFill>
              </a:rPr>
              <a:t>References</a:t>
            </a:r>
          </a:p>
        </p:txBody>
      </p:sp>
    </p:spTree>
    <p:extLst>
      <p:ext uri="{BB962C8B-B14F-4D97-AF65-F5344CB8AC3E}">
        <p14:creationId xmlns:p14="http://schemas.microsoft.com/office/powerpoint/2010/main" val="33891573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1C995F7-E539-4C11-AB42-3D687C61F11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29E98F-D25A-4C90-A1F3-B274E63F0E02}" type="datetime1">
              <a:rPr kumimoji="0" lang="en-US" sz="1200" b="0" i="0" u="none" strike="noStrike" kern="1200" cap="none" spc="0" normalizeH="0" baseline="0" noProof="0" smtClean="0">
                <a:ln>
                  <a:noFill/>
                </a:ln>
                <a:solidFill>
                  <a:srgbClr val="5B9BD5">
                    <a:lumMod val="50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1/15/2019</a:t>
            </a:fld>
            <a:endPar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2BBAE224-3228-4F26-9217-3AD91BEE02B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B9BD5">
                    <a:lumMod val="50000"/>
                  </a:srgbClr>
                </a:solidFill>
                <a:effectLst/>
                <a:uLnTx/>
                <a:uFillTx/>
                <a:latin typeface="Calibri" panose="020F0502020204030204"/>
                <a:ea typeface="+mn-ea"/>
                <a:cs typeface="+mn-cs"/>
              </a:rPr>
              <a:t>Travis Meyer</a:t>
            </a:r>
            <a:endPar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D1AF803A-5FB6-496D-818D-036DE60906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DC2F5-52F1-4D89-9C62-E051D07A39A7}" type="slidenum">
              <a:rPr kumimoji="0" lang="en-US" sz="1200" b="0" i="0" u="none" strike="noStrike" kern="1200" cap="none" spc="0" normalizeH="0" baseline="0" noProof="0" smtClean="0">
                <a:ln>
                  <a:noFill/>
                </a:ln>
                <a:solidFill>
                  <a:srgbClr val="5B9BD5">
                    <a:lumMod val="5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12" name="Title 2">
            <a:extLst>
              <a:ext uri="{FF2B5EF4-FFF2-40B4-BE49-F238E27FC236}">
                <a16:creationId xmlns:a16="http://schemas.microsoft.com/office/drawing/2014/main" id="{5FAC5505-18F3-4472-A67C-588A6E6C0D7A}"/>
              </a:ext>
            </a:extLst>
          </p:cNvPr>
          <p:cNvSpPr txBox="1">
            <a:spLocks/>
          </p:cNvSpPr>
          <p:nvPr/>
        </p:nvSpPr>
        <p:spPr>
          <a:xfrm>
            <a:off x="2099388" y="83573"/>
            <a:ext cx="7641772" cy="8106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accent1">
                    <a:lumMod val="50000"/>
                  </a:schemeClr>
                </a:solidFill>
              </a:rPr>
              <a:t>Why Mangroves?</a:t>
            </a:r>
          </a:p>
        </p:txBody>
      </p:sp>
      <p:pic>
        <p:nvPicPr>
          <p:cNvPr id="43" name="Picture 42">
            <a:extLst>
              <a:ext uri="{FF2B5EF4-FFF2-40B4-BE49-F238E27FC236}">
                <a16:creationId xmlns:a16="http://schemas.microsoft.com/office/drawing/2014/main" id="{2E480323-C538-4EA7-84C3-2A0AFBB505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9178" y="1177042"/>
            <a:ext cx="4263963" cy="2980560"/>
          </a:xfrm>
          <a:prstGeom prst="rect">
            <a:avLst/>
          </a:prstGeom>
          <a:ln w="12700">
            <a:solidFill>
              <a:schemeClr val="tx1"/>
            </a:solidFill>
          </a:ln>
        </p:spPr>
      </p:pic>
      <p:pic>
        <p:nvPicPr>
          <p:cNvPr id="45" name="Picture 44">
            <a:extLst>
              <a:ext uri="{FF2B5EF4-FFF2-40B4-BE49-F238E27FC236}">
                <a16:creationId xmlns:a16="http://schemas.microsoft.com/office/drawing/2014/main" id="{1FF6B80B-AD3E-4DEB-83A4-6C3A5AB7EE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297" y="1177042"/>
            <a:ext cx="7318569" cy="4392800"/>
          </a:xfrm>
          <a:prstGeom prst="rect">
            <a:avLst/>
          </a:prstGeom>
          <a:noFill/>
          <a:ln w="12700">
            <a:solidFill>
              <a:schemeClr val="tx1"/>
            </a:solidFill>
          </a:ln>
        </p:spPr>
      </p:pic>
      <p:pic>
        <p:nvPicPr>
          <p:cNvPr id="47" name="Picture 46">
            <a:extLst>
              <a:ext uri="{FF2B5EF4-FFF2-40B4-BE49-F238E27FC236}">
                <a16:creationId xmlns:a16="http://schemas.microsoft.com/office/drawing/2014/main" id="{4BAED5EF-03B2-4C40-8D24-7BE2B3DFBC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9178" y="4276999"/>
            <a:ext cx="4263962" cy="2079351"/>
          </a:xfrm>
          <a:prstGeom prst="rect">
            <a:avLst/>
          </a:prstGeom>
          <a:ln w="12700">
            <a:solidFill>
              <a:schemeClr val="tx1"/>
            </a:solidFill>
          </a:ln>
        </p:spPr>
      </p:pic>
      <p:sp>
        <p:nvSpPr>
          <p:cNvPr id="2" name="TextBox 1">
            <a:extLst>
              <a:ext uri="{FF2B5EF4-FFF2-40B4-BE49-F238E27FC236}">
                <a16:creationId xmlns:a16="http://schemas.microsoft.com/office/drawing/2014/main" id="{372E0B48-59C3-493D-B89D-D2520ABEFEF7}"/>
              </a:ext>
            </a:extLst>
          </p:cNvPr>
          <p:cNvSpPr txBox="1"/>
          <p:nvPr/>
        </p:nvSpPr>
        <p:spPr>
          <a:xfrm>
            <a:off x="145297" y="5569842"/>
            <a:ext cx="7318569" cy="738664"/>
          </a:xfrm>
          <a:prstGeom prst="rect">
            <a:avLst/>
          </a:prstGeom>
          <a:noFill/>
        </p:spPr>
        <p:txBody>
          <a:bodyPr wrap="square" rtlCol="0">
            <a:spAutoFit/>
          </a:bodyPr>
          <a:lstStyle/>
          <a:p>
            <a:r>
              <a:rPr lang="en-US" sz="1400" dirty="0"/>
              <a:t>1) Vegetative structure creates a habitat for fishery food webs to flourish in devoid of predation.</a:t>
            </a:r>
          </a:p>
          <a:p>
            <a:r>
              <a:rPr lang="en-US" sz="1400" dirty="0"/>
              <a:t>2) Mangroves sequester ~5x the amount of carbon per acre as mature tropical forests.</a:t>
            </a:r>
          </a:p>
          <a:p>
            <a:r>
              <a:rPr lang="en-US" sz="1400" dirty="0"/>
              <a:t>3) Mangroves rebuild coastal sediment loss and prevent destruction by storm surge. </a:t>
            </a:r>
          </a:p>
        </p:txBody>
      </p:sp>
    </p:spTree>
    <p:extLst>
      <p:ext uri="{BB962C8B-B14F-4D97-AF65-F5344CB8AC3E}">
        <p14:creationId xmlns:p14="http://schemas.microsoft.com/office/powerpoint/2010/main" val="14371890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C95D0A3A-BBF4-40D1-85A8-1AC310E09A43}"/>
              </a:ext>
            </a:extLst>
          </p:cNvPr>
          <p:cNvSpPr>
            <a:spLocks noGrp="1"/>
          </p:cNvSpPr>
          <p:nvPr>
            <p:ph idx="1"/>
          </p:nvPr>
        </p:nvSpPr>
        <p:spPr>
          <a:xfrm>
            <a:off x="838200" y="1543574"/>
            <a:ext cx="10515600" cy="4812775"/>
          </a:xfrm>
        </p:spPr>
        <p:txBody>
          <a:bodyPr>
            <a:normAutofit/>
          </a:bodyPr>
          <a:lstStyle/>
          <a:p>
            <a:pPr marL="0" indent="0">
              <a:buNone/>
            </a:pPr>
            <a:r>
              <a:rPr lang="en-US" sz="1200" dirty="0"/>
              <a:t>Kamal, Muhammad, Stuart </a:t>
            </a:r>
            <a:r>
              <a:rPr lang="en-US" sz="1200" dirty="0" err="1"/>
              <a:t>Phinn</a:t>
            </a:r>
            <a:r>
              <a:rPr lang="en-US" sz="1200" dirty="0"/>
              <a:t>, and Kasper Johansen. "Characterizing the spatial structure of mangrove features for optimizing image-based mangrove mapping." Remote Sensing 6.2 (2014): 984-1006.</a:t>
            </a:r>
          </a:p>
          <a:p>
            <a:pPr marL="0" indent="0">
              <a:buNone/>
            </a:pPr>
            <a:r>
              <a:rPr lang="en-US" sz="1200" dirty="0"/>
              <a:t>Karlson, Martin, Heather Reese, and Madelene Ostwald. "Tree crown mapping in managed woodlands (parklands) of semi-arid West Africa using WorldView-2 imagery and geographic object based image analysis." Sensors 14.12 (2014): 22643-22669.</a:t>
            </a:r>
          </a:p>
          <a:p>
            <a:pPr marL="0" indent="0">
              <a:buNone/>
            </a:pPr>
            <a:r>
              <a:rPr lang="en-US" sz="1200" dirty="0"/>
              <a:t>Kauffman, J. Boone, et al. "Carbon stocks of intact mangroves and carbon emissions arising from their conversion in the Dominican Republic." Ecological Applications 24.3 (2014): 518-527.</a:t>
            </a:r>
          </a:p>
          <a:p>
            <a:pPr marL="0" indent="0">
              <a:buNone/>
            </a:pPr>
            <a:r>
              <a:rPr lang="en-US" sz="1200" dirty="0"/>
              <a:t>Kauffman, J. Boone, and Daniel C. Donato. Protocols for the measurement, monitoring and reporting of structure, biomass, and carbon stocks in mangrove forests. Bogor, Indonesia: CIFOR, 2012.</a:t>
            </a:r>
          </a:p>
          <a:p>
            <a:pPr marL="0" indent="0">
              <a:buNone/>
            </a:pPr>
            <a:r>
              <a:rPr lang="en-US" sz="1200" dirty="0" err="1"/>
              <a:t>Khosravipour</a:t>
            </a:r>
            <a:r>
              <a:rPr lang="en-US" sz="1200" dirty="0"/>
              <a:t>, Anahita, et al. "Generating pit-free canopy height models from airborne lidar." Photogrammetric Engineering &amp; Remote Sensing 80.9 (2014): 863-872.</a:t>
            </a:r>
          </a:p>
          <a:p>
            <a:pPr marL="0" indent="0">
              <a:buNone/>
            </a:pPr>
            <a:r>
              <a:rPr lang="en-US" sz="1200" dirty="0"/>
              <a:t>Krause, G.; Bock, M.; </a:t>
            </a:r>
            <a:r>
              <a:rPr lang="en-US" sz="1200" dirty="0" err="1"/>
              <a:t>Weiers</a:t>
            </a:r>
            <a:r>
              <a:rPr lang="en-US" sz="1200" dirty="0"/>
              <a:t>, S.; Braun, G. Mapping land-cover and mangrove structures with remote sensing techniques: A contribution to a synoptic GIS in support of coastal management in North Brazil. Environ. Manage. 2004, 34, 429–440.</a:t>
            </a:r>
          </a:p>
          <a:p>
            <a:pPr marL="0" indent="0">
              <a:buNone/>
            </a:pPr>
            <a:r>
              <a:rPr lang="en-US" sz="1200" dirty="0"/>
              <a:t>Lagomasino, David, et al. "A comparison of mangrove canopy height using multiple independent measurements from land, air, and space." Remote sensing 8.4 (2016): 327.</a:t>
            </a:r>
          </a:p>
          <a:p>
            <a:pPr marL="0" indent="0">
              <a:buNone/>
            </a:pPr>
            <a:r>
              <a:rPr lang="en-US" sz="1200" dirty="0"/>
              <a:t>Luna, Donald A., et al. "Coastal Objects: Mangrove Area Extraction Using Remote Sensing and Aerial LiDAR Data in </a:t>
            </a:r>
            <a:r>
              <a:rPr lang="en-US" sz="1200" dirty="0" err="1"/>
              <a:t>Roxas</a:t>
            </a:r>
            <a:r>
              <a:rPr lang="en-US" sz="1200" dirty="0"/>
              <a:t>, Oriental Mindoro." Environment and Ecology Research 5.4 (2017): 282-288.</a:t>
            </a:r>
          </a:p>
          <a:p>
            <a:pPr marL="0" indent="0">
              <a:buNone/>
            </a:pPr>
            <a:r>
              <a:rPr lang="en-US" sz="1200" dirty="0"/>
              <a:t>Maeda, Y., et al. "Estimating Carbon Stock Changes of Mangrove Forests Using Satellite Imagery and Airborne Lidar Data in the South Sumatra State, Indonesia." ISPRS-International Archives of the Photogrammetry, Remote Sensing and Spatial Information Sciences 41 (2016): 705-709.</a:t>
            </a:r>
          </a:p>
          <a:p>
            <a:pPr marL="0" indent="0">
              <a:buNone/>
            </a:pPr>
            <a:r>
              <a:rPr lang="en-US" sz="1200" dirty="0" err="1"/>
              <a:t>Mcleod</a:t>
            </a:r>
            <a:r>
              <a:rPr lang="en-US" sz="1200" dirty="0"/>
              <a:t>, Elizabeth, et al. "A blueprint for blue carbon: toward an improved understanding of the role of vegetated coastal habitats in sequestering CO2." Frontiers in Ecology and the Environment 9.10 (2011): 552-560.</a:t>
            </a:r>
          </a:p>
          <a:p>
            <a:pPr marL="0" indent="0">
              <a:buNone/>
            </a:pPr>
            <a:endParaRPr lang="en-US" sz="1200" dirty="0"/>
          </a:p>
        </p:txBody>
      </p:sp>
      <p:sp>
        <p:nvSpPr>
          <p:cNvPr id="3" name="Date Placeholder 2">
            <a:extLst>
              <a:ext uri="{FF2B5EF4-FFF2-40B4-BE49-F238E27FC236}">
                <a16:creationId xmlns:a16="http://schemas.microsoft.com/office/drawing/2014/main" id="{81C995F7-E539-4C11-AB42-3D687C61F11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29E98F-D25A-4C90-A1F3-B274E63F0E02}" type="datetime1">
              <a:rPr kumimoji="0" lang="en-US" sz="1200" b="0" i="0" u="none" strike="noStrike" kern="1200" cap="none" spc="0" normalizeH="0" baseline="0" noProof="0" smtClean="0">
                <a:ln>
                  <a:noFill/>
                </a:ln>
                <a:solidFill>
                  <a:srgbClr val="5B9BD5">
                    <a:lumMod val="50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1/15/2019</a:t>
            </a:fld>
            <a:endPar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2BBAE224-3228-4F26-9217-3AD91BEE02B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B9BD5">
                    <a:lumMod val="50000"/>
                  </a:srgbClr>
                </a:solidFill>
                <a:effectLst/>
                <a:uLnTx/>
                <a:uFillTx/>
                <a:latin typeface="Calibri" panose="020F0502020204030204"/>
                <a:ea typeface="+mn-ea"/>
                <a:cs typeface="+mn-cs"/>
              </a:rPr>
              <a:t>Travis Meyer</a:t>
            </a:r>
            <a:endPar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D1AF803A-5FB6-496D-818D-036DE60906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DC2F5-52F1-4D89-9C62-E051D07A39A7}" type="slidenum">
              <a:rPr kumimoji="0" lang="en-US" sz="1200" b="0" i="0" u="none" strike="noStrike" kern="1200" cap="none" spc="0" normalizeH="0" baseline="0" noProof="0" smtClean="0">
                <a:ln>
                  <a:noFill/>
                </a:ln>
                <a:solidFill>
                  <a:srgbClr val="5B9BD5">
                    <a:lumMod val="5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6" name="Text Placeholder 5">
            <a:extLst>
              <a:ext uri="{FF2B5EF4-FFF2-40B4-BE49-F238E27FC236}">
                <a16:creationId xmlns:a16="http://schemas.microsoft.com/office/drawing/2014/main" id="{010BA417-6108-482C-A1A5-79094C994180}"/>
              </a:ext>
            </a:extLst>
          </p:cNvPr>
          <p:cNvSpPr>
            <a:spLocks noGrp="1"/>
          </p:cNvSpPr>
          <p:nvPr>
            <p:ph type="body" idx="4294967295"/>
          </p:nvPr>
        </p:nvSpPr>
        <p:spPr>
          <a:xfrm>
            <a:off x="0" y="1073151"/>
            <a:ext cx="12192000" cy="470424"/>
          </a:xfrm>
        </p:spPr>
        <p:txBody>
          <a:bodyPr>
            <a:normAutofit lnSpcReduction="10000"/>
          </a:bodyPr>
          <a:lstStyle/>
          <a:p>
            <a:pPr marL="0" indent="0" algn="ctr">
              <a:buNone/>
            </a:pPr>
            <a:r>
              <a:rPr lang="en-US" dirty="0"/>
              <a:t>OBIA &amp; Mangrove Forests Continued </a:t>
            </a:r>
          </a:p>
        </p:txBody>
      </p:sp>
      <p:sp>
        <p:nvSpPr>
          <p:cNvPr id="12" name="Title 2">
            <a:extLst>
              <a:ext uri="{FF2B5EF4-FFF2-40B4-BE49-F238E27FC236}">
                <a16:creationId xmlns:a16="http://schemas.microsoft.com/office/drawing/2014/main" id="{5FAC5505-18F3-4472-A67C-588A6E6C0D7A}"/>
              </a:ext>
            </a:extLst>
          </p:cNvPr>
          <p:cNvSpPr txBox="1">
            <a:spLocks/>
          </p:cNvSpPr>
          <p:nvPr/>
        </p:nvSpPr>
        <p:spPr>
          <a:xfrm>
            <a:off x="2099388" y="83573"/>
            <a:ext cx="7641772" cy="8106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accent1">
                    <a:lumMod val="50000"/>
                  </a:schemeClr>
                </a:solidFill>
              </a:rPr>
              <a:t>References</a:t>
            </a:r>
          </a:p>
        </p:txBody>
      </p:sp>
    </p:spTree>
    <p:extLst>
      <p:ext uri="{BB962C8B-B14F-4D97-AF65-F5344CB8AC3E}">
        <p14:creationId xmlns:p14="http://schemas.microsoft.com/office/powerpoint/2010/main" val="29385157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C95D0A3A-BBF4-40D1-85A8-1AC310E09A43}"/>
              </a:ext>
            </a:extLst>
          </p:cNvPr>
          <p:cNvSpPr>
            <a:spLocks noGrp="1"/>
          </p:cNvSpPr>
          <p:nvPr>
            <p:ph idx="1"/>
          </p:nvPr>
        </p:nvSpPr>
        <p:spPr>
          <a:xfrm>
            <a:off x="838200" y="1543574"/>
            <a:ext cx="10515600" cy="4812775"/>
          </a:xfrm>
        </p:spPr>
        <p:txBody>
          <a:bodyPr>
            <a:normAutofit/>
          </a:bodyPr>
          <a:lstStyle/>
          <a:p>
            <a:pPr marL="0" indent="0">
              <a:buNone/>
            </a:pPr>
            <a:r>
              <a:rPr lang="en-US" sz="1400" dirty="0" err="1"/>
              <a:t>Khosravipour</a:t>
            </a:r>
            <a:r>
              <a:rPr lang="en-US" sz="1400" dirty="0"/>
              <a:t>, Anahita, et al. "Generating pit-free canopy height models from airborne lidar." Photogrammetric Engineering &amp; Remote Sensing 80.9 (2014): 863-872.</a:t>
            </a:r>
          </a:p>
          <a:p>
            <a:pPr marL="0" indent="0">
              <a:buNone/>
            </a:pPr>
            <a:r>
              <a:rPr lang="en-US" sz="1400" dirty="0"/>
              <a:t>Krause, G.; Bock, M.; </a:t>
            </a:r>
            <a:r>
              <a:rPr lang="en-US" sz="1400" dirty="0" err="1"/>
              <a:t>Weiers</a:t>
            </a:r>
            <a:r>
              <a:rPr lang="en-US" sz="1400" dirty="0"/>
              <a:t>, S.; Braun, G. Mapping land-cover and mangrove structures with remote sensing techniques: A contribution to a synoptic GIS in support of coastal management in North Brazil. Environ. Manage. 2004, 34, 429–440.</a:t>
            </a:r>
          </a:p>
          <a:p>
            <a:pPr marL="0" indent="0">
              <a:buNone/>
            </a:pPr>
            <a:r>
              <a:rPr lang="en-US" sz="1400" dirty="0"/>
              <a:t>Lagomasino, David, et al. "A comparison of mangrove canopy height using multiple independent measurements from land, air, and space." Remote sensing 8.4 (2016): 327.</a:t>
            </a:r>
          </a:p>
          <a:p>
            <a:pPr marL="0" indent="0">
              <a:buNone/>
            </a:pPr>
            <a:r>
              <a:rPr lang="en-US" sz="1400" dirty="0"/>
              <a:t>Luna, Donald A., et al. "Coastal Objects: Mangrove Area Extraction Using Remote Sensing and Aerial LiDAR Data in </a:t>
            </a:r>
            <a:r>
              <a:rPr lang="en-US" sz="1400" dirty="0" err="1"/>
              <a:t>Roxas</a:t>
            </a:r>
            <a:r>
              <a:rPr lang="en-US" sz="1400" dirty="0"/>
              <a:t>, Oriental Mindoro." Environment and Ecology Research 5.4 (2017): 282-288.</a:t>
            </a:r>
          </a:p>
          <a:p>
            <a:pPr marL="0" indent="0">
              <a:buNone/>
            </a:pPr>
            <a:r>
              <a:rPr lang="en-US" sz="1400" dirty="0"/>
              <a:t>Maeda, Y., et al. "Estimating Carbon Stock Changes of Mangrove Forests Using Satellite Imagery and Airborne Lidar Data in the South Sumatra State, Indonesia." ISPRS-International Archives of the Photogrammetry, Remote Sensing and Spatial Information Sciences 41 (2016): 705-709.</a:t>
            </a:r>
          </a:p>
          <a:p>
            <a:pPr marL="0" indent="0">
              <a:buNone/>
            </a:pPr>
            <a:r>
              <a:rPr lang="en-US" sz="1400" dirty="0"/>
              <a:t>Ruiz, Luis A., et al. "Analysis of the influence of plot size and LiDAR density on forest structure attribute estimates." Forests 5.5 (2014): 936-951.</a:t>
            </a:r>
          </a:p>
          <a:p>
            <a:pPr marL="0" indent="0">
              <a:buNone/>
            </a:pPr>
            <a:r>
              <a:rPr lang="en-US" sz="1400" dirty="0"/>
              <a:t>Simard, Marc, et al. "Mapping height and biomass of mangrove forests in Everglades National Park with SRTM elevation data." Photogrammetric Engineering &amp; Remote Sensing 72.3 (2006): 299-311.</a:t>
            </a:r>
          </a:p>
          <a:p>
            <a:pPr marL="0" indent="0">
              <a:buNone/>
            </a:pPr>
            <a:r>
              <a:rPr lang="en-US" sz="1400" dirty="0" err="1"/>
              <a:t>Streutker</a:t>
            </a:r>
            <a:r>
              <a:rPr lang="en-US" sz="1400" dirty="0"/>
              <a:t>, David R., and Nancy F. Glenn. "LiDAR measurement of sagebrush steppe vegetation heights." Remote Sensing of Environment 102.1-2 (2006): 135-145.</a:t>
            </a:r>
          </a:p>
          <a:p>
            <a:pPr marL="0" indent="0">
              <a:buNone/>
            </a:pPr>
            <a:r>
              <a:rPr lang="en-US" sz="1400" dirty="0" err="1"/>
              <a:t>Wannasiri</a:t>
            </a:r>
            <a:r>
              <a:rPr lang="en-US" sz="1400" dirty="0"/>
              <a:t>, </a:t>
            </a:r>
            <a:r>
              <a:rPr lang="en-US" sz="1400" dirty="0" err="1"/>
              <a:t>Wasinee</a:t>
            </a:r>
            <a:r>
              <a:rPr lang="en-US" sz="1400" dirty="0"/>
              <a:t>, et al. "Extraction of mangrove biophysical parameters using airborne LiDAR." Remote Sensing 5.4 (2013): 1787-1808.</a:t>
            </a:r>
          </a:p>
          <a:p>
            <a:pPr marL="0" indent="0">
              <a:buNone/>
            </a:pPr>
            <a:endParaRPr lang="en-US" sz="1400" dirty="0"/>
          </a:p>
        </p:txBody>
      </p:sp>
      <p:sp>
        <p:nvSpPr>
          <p:cNvPr id="3" name="Date Placeholder 2">
            <a:extLst>
              <a:ext uri="{FF2B5EF4-FFF2-40B4-BE49-F238E27FC236}">
                <a16:creationId xmlns:a16="http://schemas.microsoft.com/office/drawing/2014/main" id="{81C995F7-E539-4C11-AB42-3D687C61F11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29E98F-D25A-4C90-A1F3-B274E63F0E02}" type="datetime1">
              <a:rPr kumimoji="0" lang="en-US" sz="1200" b="0" i="0" u="none" strike="noStrike" kern="1200" cap="none" spc="0" normalizeH="0" baseline="0" noProof="0" smtClean="0">
                <a:ln>
                  <a:noFill/>
                </a:ln>
                <a:solidFill>
                  <a:srgbClr val="5B9BD5">
                    <a:lumMod val="50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1/15/2019</a:t>
            </a:fld>
            <a:endPar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2BBAE224-3228-4F26-9217-3AD91BEE02B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B9BD5">
                    <a:lumMod val="50000"/>
                  </a:srgbClr>
                </a:solidFill>
                <a:effectLst/>
                <a:uLnTx/>
                <a:uFillTx/>
                <a:latin typeface="Calibri" panose="020F0502020204030204"/>
                <a:ea typeface="+mn-ea"/>
                <a:cs typeface="+mn-cs"/>
              </a:rPr>
              <a:t>Travis Meyer</a:t>
            </a:r>
            <a:endPar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D1AF803A-5FB6-496D-818D-036DE60906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DC2F5-52F1-4D89-9C62-E051D07A39A7}" type="slidenum">
              <a:rPr kumimoji="0" lang="en-US" sz="1200" b="0" i="0" u="none" strike="noStrike" kern="1200" cap="none" spc="0" normalizeH="0" baseline="0" noProof="0" smtClean="0">
                <a:ln>
                  <a:noFill/>
                </a:ln>
                <a:solidFill>
                  <a:srgbClr val="5B9BD5">
                    <a:lumMod val="5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6" name="Text Placeholder 5">
            <a:extLst>
              <a:ext uri="{FF2B5EF4-FFF2-40B4-BE49-F238E27FC236}">
                <a16:creationId xmlns:a16="http://schemas.microsoft.com/office/drawing/2014/main" id="{010BA417-6108-482C-A1A5-79094C994180}"/>
              </a:ext>
            </a:extLst>
          </p:cNvPr>
          <p:cNvSpPr>
            <a:spLocks noGrp="1"/>
          </p:cNvSpPr>
          <p:nvPr>
            <p:ph type="body" idx="4294967295"/>
          </p:nvPr>
        </p:nvSpPr>
        <p:spPr>
          <a:xfrm>
            <a:off x="0" y="1073151"/>
            <a:ext cx="12192000" cy="470424"/>
          </a:xfrm>
        </p:spPr>
        <p:txBody>
          <a:bodyPr>
            <a:normAutofit lnSpcReduction="10000"/>
          </a:bodyPr>
          <a:lstStyle/>
          <a:p>
            <a:pPr marL="0" indent="0" algn="ctr">
              <a:buNone/>
            </a:pPr>
            <a:r>
              <a:rPr lang="en-US" dirty="0"/>
              <a:t>Lidar &amp; Mangrove Canopy Models</a:t>
            </a:r>
          </a:p>
        </p:txBody>
      </p:sp>
      <p:sp>
        <p:nvSpPr>
          <p:cNvPr id="12" name="Title 2">
            <a:extLst>
              <a:ext uri="{FF2B5EF4-FFF2-40B4-BE49-F238E27FC236}">
                <a16:creationId xmlns:a16="http://schemas.microsoft.com/office/drawing/2014/main" id="{5FAC5505-18F3-4472-A67C-588A6E6C0D7A}"/>
              </a:ext>
            </a:extLst>
          </p:cNvPr>
          <p:cNvSpPr txBox="1">
            <a:spLocks/>
          </p:cNvSpPr>
          <p:nvPr/>
        </p:nvSpPr>
        <p:spPr>
          <a:xfrm>
            <a:off x="2099388" y="83573"/>
            <a:ext cx="7641772" cy="8106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accent1">
                    <a:lumMod val="50000"/>
                  </a:schemeClr>
                </a:solidFill>
              </a:rPr>
              <a:t>References</a:t>
            </a:r>
          </a:p>
        </p:txBody>
      </p:sp>
    </p:spTree>
    <p:extLst>
      <p:ext uri="{BB962C8B-B14F-4D97-AF65-F5344CB8AC3E}">
        <p14:creationId xmlns:p14="http://schemas.microsoft.com/office/powerpoint/2010/main" val="24885262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C95D0A3A-BBF4-40D1-85A8-1AC310E09A43}"/>
              </a:ext>
            </a:extLst>
          </p:cNvPr>
          <p:cNvSpPr>
            <a:spLocks noGrp="1"/>
          </p:cNvSpPr>
          <p:nvPr>
            <p:ph idx="1"/>
          </p:nvPr>
        </p:nvSpPr>
        <p:spPr>
          <a:xfrm>
            <a:off x="838200" y="1543574"/>
            <a:ext cx="10515600" cy="4812775"/>
          </a:xfrm>
        </p:spPr>
        <p:txBody>
          <a:bodyPr>
            <a:normAutofit/>
          </a:bodyPr>
          <a:lstStyle/>
          <a:p>
            <a:pPr marL="0" indent="0">
              <a:buNone/>
            </a:pPr>
            <a:r>
              <a:rPr lang="en-US" sz="1800" dirty="0" err="1"/>
              <a:t>Alsumaiti</a:t>
            </a:r>
            <a:r>
              <a:rPr lang="en-US" sz="1800" dirty="0"/>
              <a:t>, </a:t>
            </a:r>
            <a:r>
              <a:rPr lang="en-US" sz="1800" dirty="0" err="1"/>
              <a:t>Tareefa</a:t>
            </a:r>
            <a:r>
              <a:rPr lang="en-US" sz="1800" dirty="0"/>
              <a:t>. "Structure, Aboveground Biomass, and Soil Characterization of </a:t>
            </a:r>
            <a:r>
              <a:rPr lang="en-US" sz="1800" dirty="0" err="1"/>
              <a:t>Avicennia</a:t>
            </a:r>
            <a:r>
              <a:rPr lang="en-US" sz="1800" dirty="0"/>
              <a:t> marina in Eastern Mangrove Lagoon National Park, Abu Dhabi." (2014).</a:t>
            </a:r>
          </a:p>
          <a:p>
            <a:pPr marL="0" indent="0">
              <a:buNone/>
            </a:pPr>
            <a:r>
              <a:rPr lang="en-US" sz="1800" dirty="0" err="1"/>
              <a:t>Fatoyinbo</a:t>
            </a:r>
            <a:r>
              <a:rPr lang="en-US" sz="1800" dirty="0"/>
              <a:t>, Lola. "Remote characterization of biomass measurements: case study of mangrove forests." Biomass. </a:t>
            </a:r>
            <a:r>
              <a:rPr lang="en-US" sz="1800" dirty="0" err="1"/>
              <a:t>InTech</a:t>
            </a:r>
            <a:r>
              <a:rPr lang="en-US" sz="1800" dirty="0"/>
              <a:t>, 2010.</a:t>
            </a:r>
          </a:p>
          <a:p>
            <a:pPr marL="0" indent="0">
              <a:buNone/>
            </a:pPr>
            <a:r>
              <a:rPr lang="en-US" sz="1800" dirty="0"/>
              <a:t>Kauffman, J. Boone, and Daniel C. Donato. Protocols for the measurement, monitoring and reporting of structure, biomass, and carbon stocks in mangrove forests. Bogor, Indonesia: CIFOR, 2012.</a:t>
            </a:r>
          </a:p>
          <a:p>
            <a:pPr marL="0" indent="0">
              <a:buNone/>
            </a:pPr>
            <a:r>
              <a:rPr lang="en-US" sz="1800" dirty="0" err="1"/>
              <a:t>Osland</a:t>
            </a:r>
            <a:r>
              <a:rPr lang="en-US" sz="1800" dirty="0"/>
              <a:t>, Michael J., et al. "Aboveground allometric models for freeze-affected black mangroves (</a:t>
            </a:r>
            <a:r>
              <a:rPr lang="en-US" sz="1800" dirty="0" err="1"/>
              <a:t>Avicennia</a:t>
            </a:r>
            <a:r>
              <a:rPr lang="en-US" sz="1800" dirty="0"/>
              <a:t> germinans): equations for a climate sensitive mangrove-marsh ecotone." </a:t>
            </a:r>
            <a:r>
              <a:rPr lang="en-US" sz="1800" dirty="0" err="1"/>
              <a:t>PloS</a:t>
            </a:r>
            <a:r>
              <a:rPr lang="en-US" sz="1800" dirty="0"/>
              <a:t> One 9.6 (2014): e99604.</a:t>
            </a:r>
          </a:p>
          <a:p>
            <a:pPr marL="0" indent="0">
              <a:buNone/>
            </a:pPr>
            <a:r>
              <a:rPr lang="en-US" sz="1800" dirty="0"/>
              <a:t>Twilley, Robert W., Ariel E. Lugo, and Carol Patterson-</a:t>
            </a:r>
            <a:r>
              <a:rPr lang="en-US" sz="1800" dirty="0" err="1"/>
              <a:t>Zucca</a:t>
            </a:r>
            <a:r>
              <a:rPr lang="en-US" sz="1800" dirty="0"/>
              <a:t>. "Litter production and turnover in basin mangrove forests in southwest Florida." Ecology 67.3 (1986): 670-683.</a:t>
            </a:r>
          </a:p>
          <a:p>
            <a:pPr marL="0" indent="0">
              <a:buNone/>
            </a:pPr>
            <a:endParaRPr lang="en-US" sz="900" dirty="0"/>
          </a:p>
        </p:txBody>
      </p:sp>
      <p:sp>
        <p:nvSpPr>
          <p:cNvPr id="3" name="Date Placeholder 2">
            <a:extLst>
              <a:ext uri="{FF2B5EF4-FFF2-40B4-BE49-F238E27FC236}">
                <a16:creationId xmlns:a16="http://schemas.microsoft.com/office/drawing/2014/main" id="{81C995F7-E539-4C11-AB42-3D687C61F11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29E98F-D25A-4C90-A1F3-B274E63F0E02}" type="datetime1">
              <a:rPr kumimoji="0" lang="en-US" sz="1200" b="0" i="0" u="none" strike="noStrike" kern="1200" cap="none" spc="0" normalizeH="0" baseline="0" noProof="0" smtClean="0">
                <a:ln>
                  <a:noFill/>
                </a:ln>
                <a:solidFill>
                  <a:srgbClr val="5B9BD5">
                    <a:lumMod val="50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1/15/2019</a:t>
            </a:fld>
            <a:endPar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2BBAE224-3228-4F26-9217-3AD91BEE02B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B9BD5">
                    <a:lumMod val="50000"/>
                  </a:srgbClr>
                </a:solidFill>
                <a:effectLst/>
                <a:uLnTx/>
                <a:uFillTx/>
                <a:latin typeface="Calibri" panose="020F0502020204030204"/>
                <a:ea typeface="+mn-ea"/>
                <a:cs typeface="+mn-cs"/>
              </a:rPr>
              <a:t>Travis Meyer</a:t>
            </a:r>
            <a:endPar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D1AF803A-5FB6-496D-818D-036DE60906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DC2F5-52F1-4D89-9C62-E051D07A39A7}" type="slidenum">
              <a:rPr kumimoji="0" lang="en-US" sz="1200" b="0" i="0" u="none" strike="noStrike" kern="1200" cap="none" spc="0" normalizeH="0" baseline="0" noProof="0" smtClean="0">
                <a:ln>
                  <a:noFill/>
                </a:ln>
                <a:solidFill>
                  <a:srgbClr val="5B9BD5">
                    <a:lumMod val="5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6" name="Text Placeholder 5">
            <a:extLst>
              <a:ext uri="{FF2B5EF4-FFF2-40B4-BE49-F238E27FC236}">
                <a16:creationId xmlns:a16="http://schemas.microsoft.com/office/drawing/2014/main" id="{010BA417-6108-482C-A1A5-79094C994180}"/>
              </a:ext>
            </a:extLst>
          </p:cNvPr>
          <p:cNvSpPr>
            <a:spLocks noGrp="1"/>
          </p:cNvSpPr>
          <p:nvPr>
            <p:ph type="body" idx="4294967295"/>
          </p:nvPr>
        </p:nvSpPr>
        <p:spPr>
          <a:xfrm>
            <a:off x="0" y="1073151"/>
            <a:ext cx="12192000" cy="470424"/>
          </a:xfrm>
        </p:spPr>
        <p:txBody>
          <a:bodyPr>
            <a:normAutofit lnSpcReduction="10000"/>
          </a:bodyPr>
          <a:lstStyle/>
          <a:p>
            <a:pPr marL="0" indent="0" algn="ctr">
              <a:buNone/>
            </a:pPr>
            <a:r>
              <a:rPr lang="en-US" dirty="0"/>
              <a:t>Above-Ground Biomass Estimation</a:t>
            </a:r>
          </a:p>
          <a:p>
            <a:pPr marL="0" indent="0" algn="ctr">
              <a:buNone/>
            </a:pPr>
            <a:endParaRPr lang="en-US" dirty="0"/>
          </a:p>
        </p:txBody>
      </p:sp>
      <p:sp>
        <p:nvSpPr>
          <p:cNvPr id="12" name="Title 2">
            <a:extLst>
              <a:ext uri="{FF2B5EF4-FFF2-40B4-BE49-F238E27FC236}">
                <a16:creationId xmlns:a16="http://schemas.microsoft.com/office/drawing/2014/main" id="{5FAC5505-18F3-4472-A67C-588A6E6C0D7A}"/>
              </a:ext>
            </a:extLst>
          </p:cNvPr>
          <p:cNvSpPr txBox="1">
            <a:spLocks/>
          </p:cNvSpPr>
          <p:nvPr/>
        </p:nvSpPr>
        <p:spPr>
          <a:xfrm>
            <a:off x="2099388" y="83573"/>
            <a:ext cx="7641772" cy="8106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accent1">
                    <a:lumMod val="50000"/>
                  </a:schemeClr>
                </a:solidFill>
              </a:rPr>
              <a:t>References</a:t>
            </a:r>
          </a:p>
        </p:txBody>
      </p:sp>
    </p:spTree>
    <p:extLst>
      <p:ext uri="{BB962C8B-B14F-4D97-AF65-F5344CB8AC3E}">
        <p14:creationId xmlns:p14="http://schemas.microsoft.com/office/powerpoint/2010/main" val="39827660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C95D0A3A-BBF4-40D1-85A8-1AC310E09A43}"/>
              </a:ext>
            </a:extLst>
          </p:cNvPr>
          <p:cNvSpPr>
            <a:spLocks noGrp="1"/>
          </p:cNvSpPr>
          <p:nvPr>
            <p:ph idx="1"/>
          </p:nvPr>
        </p:nvSpPr>
        <p:spPr>
          <a:xfrm>
            <a:off x="838200" y="1543574"/>
            <a:ext cx="10515600" cy="4812775"/>
          </a:xfrm>
        </p:spPr>
        <p:txBody>
          <a:bodyPr>
            <a:normAutofit/>
          </a:bodyPr>
          <a:lstStyle/>
          <a:p>
            <a:pPr marL="0" indent="0">
              <a:buNone/>
            </a:pPr>
            <a:r>
              <a:rPr lang="en-US" sz="1400" dirty="0"/>
              <a:t>Bouillon, Steven, et al. "Mangrove production and carbon sinks: a revision of global budget estimates." Global Biogeochemical Cycles 22.2 (2008).</a:t>
            </a:r>
          </a:p>
          <a:p>
            <a:pPr marL="0" indent="0">
              <a:buNone/>
            </a:pPr>
            <a:r>
              <a:rPr lang="en-US" sz="1400" dirty="0"/>
              <a:t>Kauffman, J. Boone, et al. "Carbon stocks of intact mangroves and carbon emissions arising from their conversion in the Dominican Republic." Ecological Applications 24.3 (2014): 518-527.</a:t>
            </a:r>
          </a:p>
          <a:p>
            <a:pPr marL="0" indent="0">
              <a:buNone/>
            </a:pPr>
            <a:r>
              <a:rPr lang="en-US" sz="1400" dirty="0"/>
              <a:t>Kauffman, J. Boone, and Daniel C. Donato. Protocols for the measurement, monitoring and reporting of structure, biomass, and carbon stocks in mangrove forests. Bogor, Indonesia: CIFOR, 2012.</a:t>
            </a:r>
          </a:p>
          <a:p>
            <a:pPr marL="0" indent="0">
              <a:buNone/>
            </a:pPr>
            <a:r>
              <a:rPr lang="en-US" sz="1400" dirty="0"/>
              <a:t>Maeda, Y., et al. "Estimating Carbon Stock Changes of Mangrove Forests Using Satellite Imagery and Airborne Lidar Data in the South Sumatra State, Indonesia." ISPRS-International Archives of the Photogrammetry, Remote Sensing and Spatial Information Sciences 41 (2016): 705-709.</a:t>
            </a:r>
          </a:p>
          <a:p>
            <a:pPr marL="0" indent="0">
              <a:buNone/>
            </a:pPr>
            <a:r>
              <a:rPr lang="en-US" sz="1400" dirty="0" err="1"/>
              <a:t>Mcleod</a:t>
            </a:r>
            <a:r>
              <a:rPr lang="en-US" sz="1400" dirty="0"/>
              <a:t>, Elizabeth, et al. "A blueprint for blue carbon: toward an improved understanding of the role of vegetated coastal habitats in sequestering CO2." Frontiers in Ecology and the Environment 9.10 (2011): 552-560.</a:t>
            </a:r>
          </a:p>
          <a:p>
            <a:pPr marL="0" indent="0">
              <a:buNone/>
            </a:pPr>
            <a:r>
              <a:rPr lang="en-US" sz="1400" dirty="0"/>
              <a:t>Thapa, Rajesh Bahadur, et al. "Calibration of aboveground forest carbon stock models for major tropical forests in central Sumatra using airborne LiDAR and field measurement data." IEEE Journal of Selected Topics in Applied Earth Observations and Remote Sensing 8.2 (2015): 661-673.</a:t>
            </a:r>
          </a:p>
          <a:p>
            <a:pPr marL="0" indent="0">
              <a:buNone/>
            </a:pPr>
            <a:r>
              <a:rPr lang="en-US" sz="1400" dirty="0"/>
              <a:t>Twilley, Robert W., Ariel E. Lugo, and Carol Patterson-</a:t>
            </a:r>
            <a:r>
              <a:rPr lang="en-US" sz="1400" dirty="0" err="1"/>
              <a:t>Zucca</a:t>
            </a:r>
            <a:r>
              <a:rPr lang="en-US" sz="1400" dirty="0"/>
              <a:t>. "Litter production and turnover in basin mangrove forests in southwest Florida." Ecology 67.3 (1986): 670-683.</a:t>
            </a:r>
          </a:p>
          <a:p>
            <a:pPr marL="0" indent="0">
              <a:buNone/>
            </a:pPr>
            <a:endParaRPr lang="en-US" sz="1400" dirty="0"/>
          </a:p>
        </p:txBody>
      </p:sp>
      <p:sp>
        <p:nvSpPr>
          <p:cNvPr id="3" name="Date Placeholder 2">
            <a:extLst>
              <a:ext uri="{FF2B5EF4-FFF2-40B4-BE49-F238E27FC236}">
                <a16:creationId xmlns:a16="http://schemas.microsoft.com/office/drawing/2014/main" id="{81C995F7-E539-4C11-AB42-3D687C61F11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29E98F-D25A-4C90-A1F3-B274E63F0E02}" type="datetime1">
              <a:rPr kumimoji="0" lang="en-US" sz="1200" b="0" i="0" u="none" strike="noStrike" kern="1200" cap="none" spc="0" normalizeH="0" baseline="0" noProof="0" smtClean="0">
                <a:ln>
                  <a:noFill/>
                </a:ln>
                <a:solidFill>
                  <a:srgbClr val="5B9BD5">
                    <a:lumMod val="50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1/15/2019</a:t>
            </a:fld>
            <a:endPar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2BBAE224-3228-4F26-9217-3AD91BEE02B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B9BD5">
                    <a:lumMod val="50000"/>
                  </a:srgbClr>
                </a:solidFill>
                <a:effectLst/>
                <a:uLnTx/>
                <a:uFillTx/>
                <a:latin typeface="Calibri" panose="020F0502020204030204"/>
                <a:ea typeface="+mn-ea"/>
                <a:cs typeface="+mn-cs"/>
              </a:rPr>
              <a:t>Travis Meyer</a:t>
            </a:r>
            <a:endPar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D1AF803A-5FB6-496D-818D-036DE60906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DC2F5-52F1-4D89-9C62-E051D07A39A7}" type="slidenum">
              <a:rPr kumimoji="0" lang="en-US" sz="1200" b="0" i="0" u="none" strike="noStrike" kern="1200" cap="none" spc="0" normalizeH="0" baseline="0" noProof="0" smtClean="0">
                <a:ln>
                  <a:noFill/>
                </a:ln>
                <a:solidFill>
                  <a:srgbClr val="5B9BD5">
                    <a:lumMod val="5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6" name="Text Placeholder 5">
            <a:extLst>
              <a:ext uri="{FF2B5EF4-FFF2-40B4-BE49-F238E27FC236}">
                <a16:creationId xmlns:a16="http://schemas.microsoft.com/office/drawing/2014/main" id="{010BA417-6108-482C-A1A5-79094C994180}"/>
              </a:ext>
            </a:extLst>
          </p:cNvPr>
          <p:cNvSpPr>
            <a:spLocks noGrp="1"/>
          </p:cNvSpPr>
          <p:nvPr>
            <p:ph type="body" idx="4294967295"/>
          </p:nvPr>
        </p:nvSpPr>
        <p:spPr>
          <a:xfrm>
            <a:off x="0" y="1073151"/>
            <a:ext cx="12192000" cy="470424"/>
          </a:xfrm>
        </p:spPr>
        <p:txBody>
          <a:bodyPr>
            <a:normAutofit lnSpcReduction="10000"/>
          </a:bodyPr>
          <a:lstStyle/>
          <a:p>
            <a:pPr marL="0" indent="0" algn="ctr">
              <a:buNone/>
            </a:pPr>
            <a:r>
              <a:rPr lang="en-US" dirty="0"/>
              <a:t>Estimating Carbon Sequestration </a:t>
            </a:r>
          </a:p>
          <a:p>
            <a:pPr marL="0" indent="0" algn="ctr">
              <a:buNone/>
            </a:pPr>
            <a:endParaRPr lang="en-US" dirty="0"/>
          </a:p>
        </p:txBody>
      </p:sp>
      <p:sp>
        <p:nvSpPr>
          <p:cNvPr id="12" name="Title 2">
            <a:extLst>
              <a:ext uri="{FF2B5EF4-FFF2-40B4-BE49-F238E27FC236}">
                <a16:creationId xmlns:a16="http://schemas.microsoft.com/office/drawing/2014/main" id="{5FAC5505-18F3-4472-A67C-588A6E6C0D7A}"/>
              </a:ext>
            </a:extLst>
          </p:cNvPr>
          <p:cNvSpPr txBox="1">
            <a:spLocks/>
          </p:cNvSpPr>
          <p:nvPr/>
        </p:nvSpPr>
        <p:spPr>
          <a:xfrm>
            <a:off x="2099388" y="83573"/>
            <a:ext cx="7641772" cy="8106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accent1">
                    <a:lumMod val="50000"/>
                  </a:schemeClr>
                </a:solidFill>
              </a:rPr>
              <a:t>References</a:t>
            </a:r>
          </a:p>
        </p:txBody>
      </p:sp>
    </p:spTree>
    <p:extLst>
      <p:ext uri="{BB962C8B-B14F-4D97-AF65-F5344CB8AC3E}">
        <p14:creationId xmlns:p14="http://schemas.microsoft.com/office/powerpoint/2010/main" val="1719963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5">
            <a:extLst>
              <a:ext uri="{FF2B5EF4-FFF2-40B4-BE49-F238E27FC236}">
                <a16:creationId xmlns:a16="http://schemas.microsoft.com/office/drawing/2014/main" id="{9C1F1B6E-7906-48E3-96E8-B87BB8E83A2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01255" y="1680371"/>
            <a:ext cx="6155165" cy="4085642"/>
          </a:xfrm>
          <a:ln w="19050">
            <a:solidFill>
              <a:schemeClr val="tx1"/>
            </a:solidFill>
          </a:ln>
        </p:spPr>
      </p:pic>
      <p:sp>
        <p:nvSpPr>
          <p:cNvPr id="6" name="Date Placeholder 5">
            <a:extLst>
              <a:ext uri="{FF2B5EF4-FFF2-40B4-BE49-F238E27FC236}">
                <a16:creationId xmlns:a16="http://schemas.microsoft.com/office/drawing/2014/main" id="{F402F405-B1D9-4ACF-A387-DC48B7B96E2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93969C-2CC2-4EB5-AFD1-EE897C47CB21}"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1/15/2019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Footer Placeholder 6">
            <a:extLst>
              <a:ext uri="{FF2B5EF4-FFF2-40B4-BE49-F238E27FC236}">
                <a16:creationId xmlns:a16="http://schemas.microsoft.com/office/drawing/2014/main" id="{EB86129A-1827-42DC-91FD-50C5A727026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Travis Meyer</a:t>
            </a:r>
          </a:p>
        </p:txBody>
      </p:sp>
      <p:sp>
        <p:nvSpPr>
          <p:cNvPr id="8" name="Slide Number Placeholder 7">
            <a:extLst>
              <a:ext uri="{FF2B5EF4-FFF2-40B4-BE49-F238E27FC236}">
                <a16:creationId xmlns:a16="http://schemas.microsoft.com/office/drawing/2014/main" id="{694CD12C-C45F-4CDC-9DB0-ABC9B85C3A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DC2F5-52F1-4D89-9C62-E051D07A39A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3" name="Title 2">
            <a:extLst>
              <a:ext uri="{FF2B5EF4-FFF2-40B4-BE49-F238E27FC236}">
                <a16:creationId xmlns:a16="http://schemas.microsoft.com/office/drawing/2014/main" id="{8524EE5D-8FAA-4D0A-BE01-08488A26D660}"/>
              </a:ext>
            </a:extLst>
          </p:cNvPr>
          <p:cNvSpPr txBox="1">
            <a:spLocks/>
          </p:cNvSpPr>
          <p:nvPr/>
        </p:nvSpPr>
        <p:spPr>
          <a:xfrm>
            <a:off x="2099388" y="83573"/>
            <a:ext cx="7641772" cy="8106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accent1">
                    <a:lumMod val="50000"/>
                  </a:schemeClr>
                </a:solidFill>
              </a:rPr>
              <a:t>Shrub Mangrove Locations in the US</a:t>
            </a:r>
          </a:p>
        </p:txBody>
      </p:sp>
      <p:sp>
        <p:nvSpPr>
          <p:cNvPr id="24" name="Title 2">
            <a:extLst>
              <a:ext uri="{FF2B5EF4-FFF2-40B4-BE49-F238E27FC236}">
                <a16:creationId xmlns:a16="http://schemas.microsoft.com/office/drawing/2014/main" id="{187F7B7A-7F91-42C2-BF1E-6005443371D8}"/>
              </a:ext>
            </a:extLst>
          </p:cNvPr>
          <p:cNvSpPr txBox="1">
            <a:spLocks/>
          </p:cNvSpPr>
          <p:nvPr/>
        </p:nvSpPr>
        <p:spPr>
          <a:xfrm>
            <a:off x="2251788" y="1169040"/>
            <a:ext cx="7641772" cy="417169"/>
          </a:xfrm>
          <a:prstGeom prst="rect">
            <a:avLst/>
          </a:prstGeom>
          <a:ln w="19050">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t>Locations of Shrub Mangroves in Southeastern US</a:t>
            </a:r>
          </a:p>
        </p:txBody>
      </p:sp>
      <p:sp>
        <p:nvSpPr>
          <p:cNvPr id="2" name="TextBox 1">
            <a:extLst>
              <a:ext uri="{FF2B5EF4-FFF2-40B4-BE49-F238E27FC236}">
                <a16:creationId xmlns:a16="http://schemas.microsoft.com/office/drawing/2014/main" id="{59045A86-9409-4F84-B521-FBBDA79C469F}"/>
              </a:ext>
            </a:extLst>
          </p:cNvPr>
          <p:cNvSpPr txBox="1"/>
          <p:nvPr/>
        </p:nvSpPr>
        <p:spPr>
          <a:xfrm>
            <a:off x="914049" y="5830349"/>
            <a:ext cx="8979511" cy="461665"/>
          </a:xfrm>
          <a:prstGeom prst="rect">
            <a:avLst/>
          </a:prstGeom>
          <a:noFill/>
        </p:spPr>
        <p:txBody>
          <a:bodyPr wrap="square" rtlCol="0">
            <a:spAutoFit/>
          </a:bodyPr>
          <a:lstStyle/>
          <a:p>
            <a:pPr algn="ctr"/>
            <a:r>
              <a:rPr lang="en-US" sz="800" dirty="0"/>
              <a:t>Map Source: </a:t>
            </a:r>
            <a:r>
              <a:rPr lang="en-US" sz="800" dirty="0">
                <a:hlinkClick r:id="rId4"/>
              </a:rPr>
              <a:t>https://databasin.org/maps/new#datasets=6ec804f5250a483abd9bdb200939247f</a:t>
            </a:r>
            <a:endParaRPr lang="en-US" sz="800" dirty="0"/>
          </a:p>
          <a:p>
            <a:pPr algn="ctr"/>
            <a:r>
              <a:rPr lang="en-US" sz="800" dirty="0"/>
              <a:t>Data for map derived from “Increase in Black Mangrove Abundance in Coastal Louisiana,” </a:t>
            </a:r>
            <a:r>
              <a:rPr lang="en-US" sz="800" dirty="0" err="1"/>
              <a:t>Michot</a:t>
            </a:r>
            <a:r>
              <a:rPr lang="en-US" sz="800" dirty="0"/>
              <a:t>, et. al (2010)</a:t>
            </a:r>
          </a:p>
          <a:p>
            <a:pPr algn="ctr"/>
            <a:r>
              <a:rPr lang="en-US" sz="800" dirty="0"/>
              <a:t>https://www.researchgate.net/publication/319573839_Increase_in_black_mangrove_abundance_in_coastal_Louisiana</a:t>
            </a:r>
          </a:p>
        </p:txBody>
      </p:sp>
      <p:sp>
        <p:nvSpPr>
          <p:cNvPr id="11" name="Rectangle 10">
            <a:extLst>
              <a:ext uri="{FF2B5EF4-FFF2-40B4-BE49-F238E27FC236}">
                <a16:creationId xmlns:a16="http://schemas.microsoft.com/office/drawing/2014/main" id="{3946799B-25CA-44B2-BC96-4BA9464F9CA3}"/>
              </a:ext>
            </a:extLst>
          </p:cNvPr>
          <p:cNvSpPr/>
          <p:nvPr/>
        </p:nvSpPr>
        <p:spPr>
          <a:xfrm flipH="1">
            <a:off x="8027564" y="4857227"/>
            <a:ext cx="125836" cy="838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8CEBE12-C407-419F-ABA8-FDC2330B668B}"/>
              </a:ext>
            </a:extLst>
          </p:cNvPr>
          <p:cNvSpPr/>
          <p:nvPr/>
        </p:nvSpPr>
        <p:spPr>
          <a:xfrm flipH="1">
            <a:off x="5488241" y="3354897"/>
            <a:ext cx="125836" cy="838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FBF8165-E4EA-46A1-8FBD-A0AFD863EDD5}"/>
              </a:ext>
            </a:extLst>
          </p:cNvPr>
          <p:cNvSpPr txBox="1"/>
          <p:nvPr/>
        </p:nvSpPr>
        <p:spPr>
          <a:xfrm>
            <a:off x="134282" y="2336074"/>
            <a:ext cx="2346960" cy="2954655"/>
          </a:xfrm>
          <a:prstGeom prst="rect">
            <a:avLst/>
          </a:prstGeom>
          <a:solidFill>
            <a:schemeClr val="accent4">
              <a:lumMod val="40000"/>
              <a:lumOff val="60000"/>
            </a:schemeClr>
          </a:solidFill>
          <a:ln w="19050">
            <a:solidFill>
              <a:schemeClr val="tx1"/>
            </a:solidFill>
          </a:ln>
        </p:spPr>
        <p:txBody>
          <a:bodyPr wrap="square" rtlCol="0">
            <a:spAutoFit/>
          </a:bodyPr>
          <a:lstStyle/>
          <a:p>
            <a:pPr algn="ctr"/>
            <a:r>
              <a:rPr lang="en-US" sz="2000" dirty="0"/>
              <a:t>Environmental Constraints on Mangroves:</a:t>
            </a:r>
          </a:p>
          <a:p>
            <a:endParaRPr lang="en-US" dirty="0"/>
          </a:p>
          <a:p>
            <a:pPr marL="342900" indent="-342900">
              <a:buAutoNum type="arabicParenR"/>
            </a:pPr>
            <a:r>
              <a:rPr lang="en-US" dirty="0"/>
              <a:t>Water Salinity</a:t>
            </a:r>
          </a:p>
          <a:p>
            <a:pPr marL="342900" indent="-342900">
              <a:buAutoNum type="arabicParenR"/>
            </a:pPr>
            <a:r>
              <a:rPr lang="en-US" dirty="0"/>
              <a:t>Water Temps</a:t>
            </a:r>
          </a:p>
          <a:p>
            <a:pPr marL="342900" indent="-342900">
              <a:buAutoNum type="arabicParenR"/>
            </a:pPr>
            <a:r>
              <a:rPr lang="en-US" dirty="0"/>
              <a:t>Competition</a:t>
            </a:r>
          </a:p>
          <a:p>
            <a:pPr marL="342900" indent="-342900">
              <a:buAutoNum type="arabicParenR"/>
            </a:pPr>
            <a:r>
              <a:rPr lang="en-US" dirty="0"/>
              <a:t>Climate</a:t>
            </a:r>
          </a:p>
          <a:p>
            <a:pPr marL="342900" indent="-342900">
              <a:buAutoNum type="arabicParenR"/>
            </a:pPr>
            <a:r>
              <a:rPr lang="en-US" dirty="0"/>
              <a:t>Seed Propagation</a:t>
            </a:r>
          </a:p>
          <a:p>
            <a:pPr marL="342900" indent="-342900">
              <a:buAutoNum type="arabicParenR"/>
            </a:pPr>
            <a:endParaRPr lang="en-US" dirty="0"/>
          </a:p>
        </p:txBody>
      </p:sp>
    </p:spTree>
    <p:extLst>
      <p:ext uri="{BB962C8B-B14F-4D97-AF65-F5344CB8AC3E}">
        <p14:creationId xmlns:p14="http://schemas.microsoft.com/office/powerpoint/2010/main" val="1240497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971C1C3-8ACB-40C7-B0C3-8378746F92B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29E98F-D25A-4C90-A1F3-B274E63F0E02}" type="datetime1">
              <a:rPr kumimoji="0" lang="en-US" sz="1200" b="0" i="0" u="none" strike="noStrike" kern="1200" cap="none" spc="0" normalizeH="0" baseline="0" noProof="0" smtClean="0">
                <a:ln>
                  <a:noFill/>
                </a:ln>
                <a:solidFill>
                  <a:srgbClr val="5B9BD5">
                    <a:lumMod val="50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1/15/2019</a:t>
            </a:fld>
            <a:endPar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EF9F9A1A-4AD0-49E6-9176-2FDAD6169B5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B9BD5">
                    <a:lumMod val="50000"/>
                  </a:srgbClr>
                </a:solidFill>
                <a:effectLst/>
                <a:uLnTx/>
                <a:uFillTx/>
                <a:latin typeface="Calibri" panose="020F0502020204030204"/>
                <a:ea typeface="+mn-ea"/>
                <a:cs typeface="+mn-cs"/>
              </a:rPr>
              <a:t>Travis Meyer</a:t>
            </a:r>
            <a:endPar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9E1E8501-BDE7-4521-85A4-C5B3D0EC10B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DC2F5-52F1-4D89-9C62-E051D07A39A7}" type="slidenum">
              <a:rPr kumimoji="0" lang="en-US" sz="1200" b="0" i="0" u="none" strike="noStrike" kern="1200" cap="none" spc="0" normalizeH="0" baseline="0" noProof="0" smtClean="0">
                <a:ln>
                  <a:noFill/>
                </a:ln>
                <a:solidFill>
                  <a:srgbClr val="5B9BD5">
                    <a:lumMod val="5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7" name="Title 2">
            <a:extLst>
              <a:ext uri="{FF2B5EF4-FFF2-40B4-BE49-F238E27FC236}">
                <a16:creationId xmlns:a16="http://schemas.microsoft.com/office/drawing/2014/main" id="{06D891D5-C322-45E3-80B8-04BC0E8C4119}"/>
              </a:ext>
            </a:extLst>
          </p:cNvPr>
          <p:cNvSpPr txBox="1">
            <a:spLocks/>
          </p:cNvSpPr>
          <p:nvPr/>
        </p:nvSpPr>
        <p:spPr>
          <a:xfrm>
            <a:off x="2099388" y="83573"/>
            <a:ext cx="7641772" cy="8106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accent1">
                    <a:lumMod val="50000"/>
                  </a:schemeClr>
                </a:solidFill>
              </a:rPr>
              <a:t>Research Issues</a:t>
            </a:r>
          </a:p>
        </p:txBody>
      </p:sp>
      <p:sp>
        <p:nvSpPr>
          <p:cNvPr id="10" name="Text Placeholder 5">
            <a:extLst>
              <a:ext uri="{FF2B5EF4-FFF2-40B4-BE49-F238E27FC236}">
                <a16:creationId xmlns:a16="http://schemas.microsoft.com/office/drawing/2014/main" id="{65A39025-85B8-474E-B0D9-C393BBBB1EFD}"/>
              </a:ext>
            </a:extLst>
          </p:cNvPr>
          <p:cNvSpPr txBox="1">
            <a:spLocks/>
          </p:cNvSpPr>
          <p:nvPr/>
        </p:nvSpPr>
        <p:spPr>
          <a:xfrm>
            <a:off x="1302734" y="1311095"/>
            <a:ext cx="3452146" cy="68658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t>Carbon Stock Monitoring for Coastal Mangroves</a:t>
            </a:r>
          </a:p>
        </p:txBody>
      </p:sp>
      <p:sp>
        <p:nvSpPr>
          <p:cNvPr id="11" name="Text Placeholder 5">
            <a:extLst>
              <a:ext uri="{FF2B5EF4-FFF2-40B4-BE49-F238E27FC236}">
                <a16:creationId xmlns:a16="http://schemas.microsoft.com/office/drawing/2014/main" id="{650C694E-A421-408E-B845-1D70EA6A22DB}"/>
              </a:ext>
            </a:extLst>
          </p:cNvPr>
          <p:cNvSpPr txBox="1">
            <a:spLocks/>
          </p:cNvSpPr>
          <p:nvPr/>
        </p:nvSpPr>
        <p:spPr>
          <a:xfrm>
            <a:off x="6577097" y="1227616"/>
            <a:ext cx="3627120" cy="686582"/>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Allometric Measurements Collected at Large Scale</a:t>
            </a:r>
          </a:p>
        </p:txBody>
      </p:sp>
      <p:pic>
        <p:nvPicPr>
          <p:cNvPr id="13" name="Picture 12">
            <a:extLst>
              <a:ext uri="{FF2B5EF4-FFF2-40B4-BE49-F238E27FC236}">
                <a16:creationId xmlns:a16="http://schemas.microsoft.com/office/drawing/2014/main" id="{3B60F63A-3934-4F88-849D-17F91A8DBB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0274" y="2219047"/>
            <a:ext cx="5032206" cy="3068046"/>
          </a:xfrm>
          <a:prstGeom prst="rect">
            <a:avLst/>
          </a:prstGeom>
          <a:ln w="12700">
            <a:solidFill>
              <a:schemeClr val="tx1"/>
            </a:solidFill>
          </a:ln>
        </p:spPr>
      </p:pic>
      <p:pic>
        <p:nvPicPr>
          <p:cNvPr id="16" name="Picture 15">
            <a:extLst>
              <a:ext uri="{FF2B5EF4-FFF2-40B4-BE49-F238E27FC236}">
                <a16:creationId xmlns:a16="http://schemas.microsoft.com/office/drawing/2014/main" id="{C9F438A5-EB53-4CF2-A3A1-EF3D430F70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480" y="2219047"/>
            <a:ext cx="5155628" cy="3051541"/>
          </a:xfrm>
          <a:prstGeom prst="rect">
            <a:avLst/>
          </a:prstGeom>
          <a:ln w="12700">
            <a:solidFill>
              <a:schemeClr val="tx1"/>
            </a:solidFill>
          </a:ln>
        </p:spPr>
      </p:pic>
      <p:sp>
        <p:nvSpPr>
          <p:cNvPr id="23" name="TextBox 22">
            <a:extLst>
              <a:ext uri="{FF2B5EF4-FFF2-40B4-BE49-F238E27FC236}">
                <a16:creationId xmlns:a16="http://schemas.microsoft.com/office/drawing/2014/main" id="{325ADE70-DB16-4636-B42B-A7874CEDFD2C}"/>
              </a:ext>
            </a:extLst>
          </p:cNvPr>
          <p:cNvSpPr txBox="1"/>
          <p:nvPr/>
        </p:nvSpPr>
        <p:spPr>
          <a:xfrm>
            <a:off x="771874" y="5287093"/>
            <a:ext cx="4551966" cy="461665"/>
          </a:xfrm>
          <a:prstGeom prst="rect">
            <a:avLst/>
          </a:prstGeom>
          <a:noFill/>
        </p:spPr>
        <p:txBody>
          <a:bodyPr wrap="square" rtlCol="0">
            <a:spAutoFit/>
          </a:bodyPr>
          <a:lstStyle/>
          <a:p>
            <a:pPr algn="ctr"/>
            <a:r>
              <a:rPr lang="en-US" sz="1200" dirty="0"/>
              <a:t>Allometric measurements commonly used by Biologists &amp; Ecologists studying shrub mangroves in the wetlands. (Image Source: CIFOR)</a:t>
            </a:r>
          </a:p>
        </p:txBody>
      </p:sp>
      <p:sp>
        <p:nvSpPr>
          <p:cNvPr id="24" name="TextBox 23">
            <a:extLst>
              <a:ext uri="{FF2B5EF4-FFF2-40B4-BE49-F238E27FC236}">
                <a16:creationId xmlns:a16="http://schemas.microsoft.com/office/drawing/2014/main" id="{6AF9BD75-6C06-4A6B-AAB6-20032B18222F}"/>
              </a:ext>
            </a:extLst>
          </p:cNvPr>
          <p:cNvSpPr txBox="1"/>
          <p:nvPr/>
        </p:nvSpPr>
        <p:spPr>
          <a:xfrm>
            <a:off x="5920274" y="5287093"/>
            <a:ext cx="4940766" cy="646331"/>
          </a:xfrm>
          <a:prstGeom prst="rect">
            <a:avLst/>
          </a:prstGeom>
          <a:noFill/>
        </p:spPr>
        <p:txBody>
          <a:bodyPr wrap="square" rtlCol="0">
            <a:spAutoFit/>
          </a:bodyPr>
          <a:lstStyle/>
          <a:p>
            <a:pPr algn="ctr"/>
            <a:r>
              <a:rPr lang="en-US" sz="1200" dirty="0"/>
              <a:t>Automated feature extraction methods can potentially allow researchers to collect allometric data remotely at large scale for regional analyses of mangrove stocks. (Image Source: </a:t>
            </a:r>
            <a:r>
              <a:rPr lang="en-US" sz="1200" dirty="0" err="1"/>
              <a:t>Heenkenda</a:t>
            </a:r>
            <a:r>
              <a:rPr lang="en-US" sz="1200" dirty="0"/>
              <a:t>, et al., PE&amp;RS, 2015)</a:t>
            </a:r>
          </a:p>
        </p:txBody>
      </p:sp>
    </p:spTree>
    <p:extLst>
      <p:ext uri="{BB962C8B-B14F-4D97-AF65-F5344CB8AC3E}">
        <p14:creationId xmlns:p14="http://schemas.microsoft.com/office/powerpoint/2010/main" val="237991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a:extLst>
              <a:ext uri="{FF2B5EF4-FFF2-40B4-BE49-F238E27FC236}">
                <a16:creationId xmlns:a16="http://schemas.microsoft.com/office/drawing/2014/main" id="{3474B1A9-791D-4E2B-BE7E-7209810D9D18}"/>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8200" y="2040015"/>
            <a:ext cx="5181600" cy="3922558"/>
          </a:xfrm>
        </p:spPr>
      </p:pic>
      <p:pic>
        <p:nvPicPr>
          <p:cNvPr id="16" name="Content Placeholder 15">
            <a:extLst>
              <a:ext uri="{FF2B5EF4-FFF2-40B4-BE49-F238E27FC236}">
                <a16:creationId xmlns:a16="http://schemas.microsoft.com/office/drawing/2014/main" id="{23D2F409-9357-457F-8E1E-38CA3328C28A}"/>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172200" y="2039510"/>
            <a:ext cx="5181600" cy="3923567"/>
          </a:xfrm>
        </p:spPr>
      </p:pic>
      <p:sp>
        <p:nvSpPr>
          <p:cNvPr id="6" name="Date Placeholder 5">
            <a:extLst>
              <a:ext uri="{FF2B5EF4-FFF2-40B4-BE49-F238E27FC236}">
                <a16:creationId xmlns:a16="http://schemas.microsoft.com/office/drawing/2014/main" id="{D3F31F23-31BF-44AD-942D-C2B0730D9F5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93969C-2CC2-4EB5-AFD1-EE897C47CB21}" type="datetime1">
              <a:rPr kumimoji="0" lang="en-US" sz="1200" b="0" i="0" u="none" strike="noStrike" kern="1200" cap="none" spc="0" normalizeH="0" baseline="0" noProof="0" smtClean="0">
                <a:ln>
                  <a:noFill/>
                </a:ln>
                <a:solidFill>
                  <a:schemeClr val="tx2"/>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1/15/2019</a:t>
            </a:fld>
            <a:endParaRPr kumimoji="0" lang="en-US" sz="1200" b="0" i="0" u="none" strike="noStrike" kern="1200" cap="none" spc="0" normalizeH="0" baseline="0" noProof="0" dirty="0">
              <a:ln>
                <a:noFill/>
              </a:ln>
              <a:solidFill>
                <a:schemeClr val="tx2"/>
              </a:solidFill>
              <a:effectLst/>
              <a:uLnTx/>
              <a:uFillTx/>
              <a:latin typeface="Calibri" panose="020F0502020204030204"/>
              <a:ea typeface="+mn-ea"/>
              <a:cs typeface="+mn-cs"/>
            </a:endParaRPr>
          </a:p>
        </p:txBody>
      </p:sp>
      <p:sp>
        <p:nvSpPr>
          <p:cNvPr id="7" name="Footer Placeholder 6">
            <a:extLst>
              <a:ext uri="{FF2B5EF4-FFF2-40B4-BE49-F238E27FC236}">
                <a16:creationId xmlns:a16="http://schemas.microsoft.com/office/drawing/2014/main" id="{D0E9D2DD-EB24-433A-A98D-50C770CE3E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2"/>
                </a:solidFill>
                <a:effectLst/>
                <a:uLnTx/>
                <a:uFillTx/>
                <a:latin typeface="Calibri" panose="020F0502020204030204"/>
                <a:ea typeface="+mn-ea"/>
                <a:cs typeface="+mn-cs"/>
              </a:rPr>
              <a:t>Travis Meyer</a:t>
            </a:r>
          </a:p>
        </p:txBody>
      </p:sp>
      <p:sp>
        <p:nvSpPr>
          <p:cNvPr id="8" name="Slide Number Placeholder 7">
            <a:extLst>
              <a:ext uri="{FF2B5EF4-FFF2-40B4-BE49-F238E27FC236}">
                <a16:creationId xmlns:a16="http://schemas.microsoft.com/office/drawing/2014/main" id="{2E0DD676-449A-4B4D-AE88-6DA5A39E26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DC2F5-52F1-4D89-9C62-E051D07A39A7}" type="slidenum">
              <a:rPr kumimoji="0" lang="en-US" sz="1200" b="0" i="0" u="none" strike="noStrike" kern="1200" cap="none" spc="0" normalizeH="0" baseline="0" noProof="0" smtClean="0">
                <a:ln>
                  <a:noFill/>
                </a:ln>
                <a:solidFill>
                  <a:schemeClr val="tx2"/>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chemeClr val="tx2"/>
              </a:solidFill>
              <a:effectLst/>
              <a:uLnTx/>
              <a:uFillTx/>
              <a:latin typeface="Calibri" panose="020F0502020204030204"/>
              <a:ea typeface="+mn-ea"/>
              <a:cs typeface="+mn-cs"/>
            </a:endParaRPr>
          </a:p>
        </p:txBody>
      </p:sp>
      <p:sp>
        <p:nvSpPr>
          <p:cNvPr id="10" name="Title 2">
            <a:extLst>
              <a:ext uri="{FF2B5EF4-FFF2-40B4-BE49-F238E27FC236}">
                <a16:creationId xmlns:a16="http://schemas.microsoft.com/office/drawing/2014/main" id="{46D86546-D8D8-4804-8C11-32B913F4C4D6}"/>
              </a:ext>
            </a:extLst>
          </p:cNvPr>
          <p:cNvSpPr txBox="1">
            <a:spLocks/>
          </p:cNvSpPr>
          <p:nvPr/>
        </p:nvSpPr>
        <p:spPr>
          <a:xfrm>
            <a:off x="2099388" y="83573"/>
            <a:ext cx="7641772" cy="8106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accent1">
                    <a:lumMod val="50000"/>
                  </a:schemeClr>
                </a:solidFill>
              </a:rPr>
              <a:t>Object-Based Image Classification</a:t>
            </a:r>
          </a:p>
        </p:txBody>
      </p:sp>
      <p:sp>
        <p:nvSpPr>
          <p:cNvPr id="17" name="TextBox 16">
            <a:extLst>
              <a:ext uri="{FF2B5EF4-FFF2-40B4-BE49-F238E27FC236}">
                <a16:creationId xmlns:a16="http://schemas.microsoft.com/office/drawing/2014/main" id="{807D9CDF-B374-41AC-873F-066922BED587}"/>
              </a:ext>
            </a:extLst>
          </p:cNvPr>
          <p:cNvSpPr txBox="1"/>
          <p:nvPr/>
        </p:nvSpPr>
        <p:spPr>
          <a:xfrm>
            <a:off x="1744246" y="1473795"/>
            <a:ext cx="336950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Object-Level Image Segmentation</a:t>
            </a:r>
          </a:p>
        </p:txBody>
      </p:sp>
      <p:sp>
        <p:nvSpPr>
          <p:cNvPr id="18" name="TextBox 17">
            <a:extLst>
              <a:ext uri="{FF2B5EF4-FFF2-40B4-BE49-F238E27FC236}">
                <a16:creationId xmlns:a16="http://schemas.microsoft.com/office/drawing/2014/main" id="{A33D3936-CF07-4C1A-8557-657CD9E9B50E}"/>
              </a:ext>
            </a:extLst>
          </p:cNvPr>
          <p:cNvSpPr txBox="1"/>
          <p:nvPr/>
        </p:nvSpPr>
        <p:spPr>
          <a:xfrm>
            <a:off x="7078249" y="1461571"/>
            <a:ext cx="336950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Object-Based Image Classification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0230225B-6CBD-4974-9D43-DB5D88D6883C}"/>
              </a:ext>
            </a:extLst>
          </p:cNvPr>
          <p:cNvSpPr txBox="1"/>
          <p:nvPr/>
        </p:nvSpPr>
        <p:spPr>
          <a:xfrm>
            <a:off x="3581400" y="5564187"/>
            <a:ext cx="162536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Calibri" panose="020F0502020204030204"/>
              </a:rPr>
              <a:t>Original Image</a:t>
            </a:r>
            <a:endParaRPr kumimoji="0" lang="en-US" sz="1400" b="0" i="0" u="none" strike="noStrike" kern="1200" cap="none" spc="0" normalizeH="0" baseline="0" noProof="0" dirty="0">
              <a:ln>
                <a:noFill/>
              </a:ln>
              <a:solidFill>
                <a:schemeClr val="bg1"/>
              </a:solidFill>
              <a:effectLst/>
              <a:uLnTx/>
              <a:uFillTx/>
              <a:latin typeface="Calibri" panose="020F0502020204030204"/>
            </a:endParaRPr>
          </a:p>
        </p:txBody>
      </p:sp>
      <p:sp>
        <p:nvSpPr>
          <p:cNvPr id="20" name="TextBox 19">
            <a:extLst>
              <a:ext uri="{FF2B5EF4-FFF2-40B4-BE49-F238E27FC236}">
                <a16:creationId xmlns:a16="http://schemas.microsoft.com/office/drawing/2014/main" id="{E92CED1D-A240-4CBD-BC2C-EE8CB0185119}"/>
              </a:ext>
            </a:extLst>
          </p:cNvPr>
          <p:cNvSpPr txBox="1"/>
          <p:nvPr/>
        </p:nvSpPr>
        <p:spPr>
          <a:xfrm>
            <a:off x="8928476" y="5532917"/>
            <a:ext cx="162536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Calibri" panose="020F0502020204030204"/>
              </a:rPr>
              <a:t>Original Image</a:t>
            </a:r>
            <a:endParaRPr kumimoji="0" lang="en-US" sz="1400" b="0" i="0" u="none" strike="noStrike" kern="1200" cap="none" spc="0" normalizeH="0" baseline="0" noProof="0" dirty="0">
              <a:ln>
                <a:noFill/>
              </a:ln>
              <a:solidFill>
                <a:schemeClr val="bg1"/>
              </a:solidFill>
              <a:effectLst/>
              <a:uLnTx/>
              <a:uFillTx/>
              <a:latin typeface="Calibri" panose="020F0502020204030204"/>
            </a:endParaRPr>
          </a:p>
        </p:txBody>
      </p:sp>
      <p:sp>
        <p:nvSpPr>
          <p:cNvPr id="21" name="TextBox 20">
            <a:extLst>
              <a:ext uri="{FF2B5EF4-FFF2-40B4-BE49-F238E27FC236}">
                <a16:creationId xmlns:a16="http://schemas.microsoft.com/office/drawing/2014/main" id="{25F01804-C2AD-4D5A-BB72-1D50A016DF22}"/>
              </a:ext>
            </a:extLst>
          </p:cNvPr>
          <p:cNvSpPr txBox="1"/>
          <p:nvPr/>
        </p:nvSpPr>
        <p:spPr>
          <a:xfrm>
            <a:off x="3581400" y="3486520"/>
            <a:ext cx="162536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Calibri" panose="020F0502020204030204"/>
              </a:rPr>
              <a:t>Object Outlines</a:t>
            </a:r>
          </a:p>
        </p:txBody>
      </p:sp>
      <p:sp>
        <p:nvSpPr>
          <p:cNvPr id="22" name="TextBox 21">
            <a:extLst>
              <a:ext uri="{FF2B5EF4-FFF2-40B4-BE49-F238E27FC236}">
                <a16:creationId xmlns:a16="http://schemas.microsoft.com/office/drawing/2014/main" id="{24F6FE92-837E-4489-BDD8-805C449FF5F5}"/>
              </a:ext>
            </a:extLst>
          </p:cNvPr>
          <p:cNvSpPr txBox="1"/>
          <p:nvPr/>
        </p:nvSpPr>
        <p:spPr>
          <a:xfrm>
            <a:off x="8928476" y="3494072"/>
            <a:ext cx="162536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Calibri" panose="020F0502020204030204"/>
              </a:rPr>
              <a:t>Classified Image</a:t>
            </a:r>
            <a:endParaRPr kumimoji="0" lang="en-US" sz="1400" b="0" i="0" u="none" strike="noStrike" kern="1200" cap="none" spc="0" normalizeH="0" baseline="0" noProof="0" dirty="0">
              <a:ln>
                <a:noFill/>
              </a:ln>
              <a:solidFill>
                <a:schemeClr val="bg1"/>
              </a:solidFill>
              <a:effectLst/>
              <a:uLnTx/>
              <a:uFillTx/>
              <a:latin typeface="Calibri" panose="020F0502020204030204"/>
            </a:endParaRPr>
          </a:p>
        </p:txBody>
      </p:sp>
    </p:spTree>
    <p:extLst>
      <p:ext uri="{BB962C8B-B14F-4D97-AF65-F5344CB8AC3E}">
        <p14:creationId xmlns:p14="http://schemas.microsoft.com/office/powerpoint/2010/main" val="6130365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971C1C3-8ACB-40C7-B0C3-8378746F92B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29E98F-D25A-4C90-A1F3-B274E63F0E02}" type="datetime1">
              <a:rPr kumimoji="0" lang="en-US" sz="1200" b="0" i="0" u="none" strike="noStrike" kern="1200" cap="none" spc="0" normalizeH="0" baseline="0" noProof="0" smtClean="0">
                <a:ln>
                  <a:noFill/>
                </a:ln>
                <a:solidFill>
                  <a:srgbClr val="5B9BD5">
                    <a:lumMod val="50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1/15/2019</a:t>
            </a:fld>
            <a:endPar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EF9F9A1A-4AD0-49E6-9176-2FDAD6169B5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B9BD5">
                    <a:lumMod val="50000"/>
                  </a:srgbClr>
                </a:solidFill>
                <a:effectLst/>
                <a:uLnTx/>
                <a:uFillTx/>
                <a:latin typeface="Calibri" panose="020F0502020204030204"/>
                <a:ea typeface="+mn-ea"/>
                <a:cs typeface="+mn-cs"/>
              </a:rPr>
              <a:t>Travis Meyer</a:t>
            </a:r>
            <a:endPar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9E1E8501-BDE7-4521-85A4-C5B3D0EC10B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DC2F5-52F1-4D89-9C62-E051D07A39A7}" type="slidenum">
              <a:rPr kumimoji="0" lang="en-US" sz="1200" b="0" i="0" u="none" strike="noStrike" kern="1200" cap="none" spc="0" normalizeH="0" baseline="0" noProof="0" smtClean="0">
                <a:ln>
                  <a:noFill/>
                </a:ln>
                <a:solidFill>
                  <a:srgbClr val="5B9BD5">
                    <a:lumMod val="5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7" name="Title 2">
            <a:extLst>
              <a:ext uri="{FF2B5EF4-FFF2-40B4-BE49-F238E27FC236}">
                <a16:creationId xmlns:a16="http://schemas.microsoft.com/office/drawing/2014/main" id="{06D891D5-C322-45E3-80B8-04BC0E8C4119}"/>
              </a:ext>
            </a:extLst>
          </p:cNvPr>
          <p:cNvSpPr txBox="1">
            <a:spLocks/>
          </p:cNvSpPr>
          <p:nvPr/>
        </p:nvSpPr>
        <p:spPr>
          <a:xfrm>
            <a:off x="2099388" y="83573"/>
            <a:ext cx="7641772" cy="8106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accent1">
                    <a:lumMod val="50000"/>
                  </a:schemeClr>
                </a:solidFill>
              </a:rPr>
              <a:t>Canopy Height Models</a:t>
            </a:r>
          </a:p>
        </p:txBody>
      </p:sp>
      <p:pic>
        <p:nvPicPr>
          <p:cNvPr id="10" name="Picture 9">
            <a:extLst>
              <a:ext uri="{FF2B5EF4-FFF2-40B4-BE49-F238E27FC236}">
                <a16:creationId xmlns:a16="http://schemas.microsoft.com/office/drawing/2014/main" id="{75FC809E-A6FC-4B2D-A55F-EECBEAEC9B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2608" y="3820675"/>
            <a:ext cx="3343454" cy="2389292"/>
          </a:xfrm>
          <a:prstGeom prst="rect">
            <a:avLst/>
          </a:prstGeom>
        </p:spPr>
      </p:pic>
      <p:pic>
        <p:nvPicPr>
          <p:cNvPr id="12" name="Picture 11">
            <a:extLst>
              <a:ext uri="{FF2B5EF4-FFF2-40B4-BE49-F238E27FC236}">
                <a16:creationId xmlns:a16="http://schemas.microsoft.com/office/drawing/2014/main" id="{18864A73-595D-483A-82B7-FEE55BCCD5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7030" y="1154002"/>
            <a:ext cx="2885325" cy="2372027"/>
          </a:xfrm>
          <a:prstGeom prst="rect">
            <a:avLst/>
          </a:prstGeom>
          <a:ln w="12700">
            <a:solidFill>
              <a:schemeClr val="tx1"/>
            </a:solidFill>
          </a:ln>
        </p:spPr>
      </p:pic>
      <p:sp>
        <p:nvSpPr>
          <p:cNvPr id="15" name="TextBox 14">
            <a:extLst>
              <a:ext uri="{FF2B5EF4-FFF2-40B4-BE49-F238E27FC236}">
                <a16:creationId xmlns:a16="http://schemas.microsoft.com/office/drawing/2014/main" id="{6E63656E-2795-4EBA-82C2-587035615697}"/>
              </a:ext>
            </a:extLst>
          </p:cNvPr>
          <p:cNvSpPr txBox="1"/>
          <p:nvPr/>
        </p:nvSpPr>
        <p:spPr>
          <a:xfrm>
            <a:off x="2281783" y="5139273"/>
            <a:ext cx="1355818" cy="646331"/>
          </a:xfrm>
          <a:prstGeom prst="rect">
            <a:avLst/>
          </a:prstGeom>
          <a:noFill/>
          <a:ln>
            <a:solidFill>
              <a:schemeClr val="tx1"/>
            </a:solidFill>
          </a:ln>
        </p:spPr>
        <p:txBody>
          <a:bodyPr wrap="square" rtlCol="0">
            <a:spAutoFit/>
          </a:bodyPr>
          <a:lstStyle/>
          <a:p>
            <a:pPr algn="ctr"/>
            <a:r>
              <a:rPr lang="en-US" sz="1200" dirty="0">
                <a:solidFill>
                  <a:srgbClr val="FF0000"/>
                </a:solidFill>
              </a:rPr>
              <a:t>Lidar point cloud processed and classified</a:t>
            </a:r>
          </a:p>
        </p:txBody>
      </p:sp>
      <p:pic>
        <p:nvPicPr>
          <p:cNvPr id="14" name="Picture 13">
            <a:extLst>
              <a:ext uri="{FF2B5EF4-FFF2-40B4-BE49-F238E27FC236}">
                <a16:creationId xmlns:a16="http://schemas.microsoft.com/office/drawing/2014/main" id="{D9A4B304-A11C-4182-9CB9-B94971F35F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41747" y="3697754"/>
            <a:ext cx="4598825" cy="2586839"/>
          </a:xfrm>
          <a:prstGeom prst="rect">
            <a:avLst/>
          </a:prstGeom>
          <a:ln w="12700">
            <a:solidFill>
              <a:schemeClr val="tx1"/>
            </a:solidFill>
          </a:ln>
        </p:spPr>
      </p:pic>
      <p:pic>
        <p:nvPicPr>
          <p:cNvPr id="17" name="Picture 16">
            <a:extLst>
              <a:ext uri="{FF2B5EF4-FFF2-40B4-BE49-F238E27FC236}">
                <a16:creationId xmlns:a16="http://schemas.microsoft.com/office/drawing/2014/main" id="{117B9C01-768A-42B2-A911-76BFB44833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39146" y="1047477"/>
            <a:ext cx="2366683" cy="2586839"/>
          </a:xfrm>
          <a:prstGeom prst="rect">
            <a:avLst/>
          </a:prstGeom>
          <a:ln w="12700">
            <a:solidFill>
              <a:schemeClr val="tx1"/>
            </a:solidFill>
          </a:ln>
        </p:spPr>
      </p:pic>
      <p:cxnSp>
        <p:nvCxnSpPr>
          <p:cNvPr id="18" name="Connector: Elbow 17">
            <a:extLst>
              <a:ext uri="{FF2B5EF4-FFF2-40B4-BE49-F238E27FC236}">
                <a16:creationId xmlns:a16="http://schemas.microsoft.com/office/drawing/2014/main" id="{E3A29ED2-12E9-497F-B8E8-DF7440ED433D}"/>
              </a:ext>
            </a:extLst>
          </p:cNvPr>
          <p:cNvCxnSpPr>
            <a:cxnSpLocks/>
          </p:cNvCxnSpPr>
          <p:nvPr/>
        </p:nvCxnSpPr>
        <p:spPr>
          <a:xfrm rot="16200000" flipH="1">
            <a:off x="2268410" y="3917718"/>
            <a:ext cx="1825889" cy="1042514"/>
          </a:xfrm>
          <a:prstGeom prst="bentConnector3">
            <a:avLst>
              <a:gd name="adj1" fmla="val 78935"/>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Connector: Elbow 20">
            <a:extLst>
              <a:ext uri="{FF2B5EF4-FFF2-40B4-BE49-F238E27FC236}">
                <a16:creationId xmlns:a16="http://schemas.microsoft.com/office/drawing/2014/main" id="{FE9C08F4-9232-49BE-8DCC-AD8DC0A6C78A}"/>
              </a:ext>
            </a:extLst>
          </p:cNvPr>
          <p:cNvCxnSpPr>
            <a:cxnSpLocks/>
            <a:stCxn id="10" idx="0"/>
            <a:endCxn id="17" idx="1"/>
          </p:cNvCxnSpPr>
          <p:nvPr/>
        </p:nvCxnSpPr>
        <p:spPr>
          <a:xfrm rot="5400000" flipH="1" flipV="1">
            <a:off x="5266851" y="2448381"/>
            <a:ext cx="1479778" cy="1264811"/>
          </a:xfrm>
          <a:prstGeom prst="bentConnector2">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Connector: Elbow 23">
            <a:extLst>
              <a:ext uri="{FF2B5EF4-FFF2-40B4-BE49-F238E27FC236}">
                <a16:creationId xmlns:a16="http://schemas.microsoft.com/office/drawing/2014/main" id="{AB5EFA8A-ED43-49E5-A833-53DCE5A72E3A}"/>
              </a:ext>
            </a:extLst>
          </p:cNvPr>
          <p:cNvCxnSpPr>
            <a:cxnSpLocks/>
          </p:cNvCxnSpPr>
          <p:nvPr/>
        </p:nvCxnSpPr>
        <p:spPr>
          <a:xfrm>
            <a:off x="8474368" y="2376775"/>
            <a:ext cx="1947512" cy="1347752"/>
          </a:xfrm>
          <a:prstGeom prst="bentConnector2">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7" name="TextBox 26">
            <a:extLst>
              <a:ext uri="{FF2B5EF4-FFF2-40B4-BE49-F238E27FC236}">
                <a16:creationId xmlns:a16="http://schemas.microsoft.com/office/drawing/2014/main" id="{9732E047-0658-4F96-9E5E-2079E5BB0286}"/>
              </a:ext>
            </a:extLst>
          </p:cNvPr>
          <p:cNvSpPr txBox="1"/>
          <p:nvPr/>
        </p:nvSpPr>
        <p:spPr>
          <a:xfrm>
            <a:off x="4634280" y="1442525"/>
            <a:ext cx="1788319" cy="646331"/>
          </a:xfrm>
          <a:prstGeom prst="rect">
            <a:avLst/>
          </a:prstGeom>
          <a:noFill/>
          <a:ln w="12700">
            <a:solidFill>
              <a:schemeClr val="tx1"/>
            </a:solidFill>
          </a:ln>
        </p:spPr>
        <p:txBody>
          <a:bodyPr wrap="square" rtlCol="0">
            <a:spAutoFit/>
          </a:bodyPr>
          <a:lstStyle/>
          <a:p>
            <a:pPr algn="ctr"/>
            <a:r>
              <a:rPr lang="en-US" sz="1200" dirty="0">
                <a:solidFill>
                  <a:srgbClr val="FF0000"/>
                </a:solidFill>
              </a:rPr>
              <a:t>Digital Surface Model (DSM) and Digital Terrain Model (DTM) created</a:t>
            </a:r>
          </a:p>
        </p:txBody>
      </p:sp>
      <p:sp>
        <p:nvSpPr>
          <p:cNvPr id="28" name="TextBox 27">
            <a:extLst>
              <a:ext uri="{FF2B5EF4-FFF2-40B4-BE49-F238E27FC236}">
                <a16:creationId xmlns:a16="http://schemas.microsoft.com/office/drawing/2014/main" id="{A8B09F85-4A4E-45EB-B93D-FAA8A8B32E3E}"/>
              </a:ext>
            </a:extLst>
          </p:cNvPr>
          <p:cNvSpPr txBox="1"/>
          <p:nvPr/>
        </p:nvSpPr>
        <p:spPr>
          <a:xfrm>
            <a:off x="9254118" y="1442525"/>
            <a:ext cx="1788319" cy="646331"/>
          </a:xfrm>
          <a:prstGeom prst="rect">
            <a:avLst/>
          </a:prstGeom>
          <a:noFill/>
          <a:ln w="12700">
            <a:solidFill>
              <a:schemeClr val="tx1"/>
            </a:solidFill>
          </a:ln>
        </p:spPr>
        <p:txBody>
          <a:bodyPr wrap="square" rtlCol="0">
            <a:spAutoFit/>
          </a:bodyPr>
          <a:lstStyle/>
          <a:p>
            <a:pPr algn="ctr"/>
            <a:r>
              <a:rPr lang="en-US" sz="1200" dirty="0">
                <a:solidFill>
                  <a:srgbClr val="FF0000"/>
                </a:solidFill>
              </a:rPr>
              <a:t>DTM subtracted from DSM to create a Canopy Height Model (CHM)</a:t>
            </a:r>
          </a:p>
        </p:txBody>
      </p:sp>
      <p:pic>
        <p:nvPicPr>
          <p:cNvPr id="6" name="Picture 5">
            <a:extLst>
              <a:ext uri="{FF2B5EF4-FFF2-40B4-BE49-F238E27FC236}">
                <a16:creationId xmlns:a16="http://schemas.microsoft.com/office/drawing/2014/main" id="{6BC57FFE-AC0C-4061-A3D5-CB18180F0D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2125" y="3617436"/>
            <a:ext cx="1931682" cy="1288061"/>
          </a:xfrm>
          <a:prstGeom prst="rect">
            <a:avLst/>
          </a:prstGeom>
          <a:ln w="12700">
            <a:solidFill>
              <a:schemeClr val="tx1"/>
            </a:solidFill>
          </a:ln>
        </p:spPr>
      </p:pic>
      <p:cxnSp>
        <p:nvCxnSpPr>
          <p:cNvPr id="29" name="Connector: Elbow 28">
            <a:extLst>
              <a:ext uri="{FF2B5EF4-FFF2-40B4-BE49-F238E27FC236}">
                <a16:creationId xmlns:a16="http://schemas.microsoft.com/office/drawing/2014/main" id="{3FD0915C-1DEA-4BAD-8EB5-D7C44970FC45}"/>
              </a:ext>
            </a:extLst>
          </p:cNvPr>
          <p:cNvCxnSpPr>
            <a:cxnSpLocks/>
            <a:stCxn id="6" idx="1"/>
            <a:endCxn id="12" idx="1"/>
          </p:cNvCxnSpPr>
          <p:nvPr/>
        </p:nvCxnSpPr>
        <p:spPr>
          <a:xfrm rot="10800000" flipH="1">
            <a:off x="322124" y="2340017"/>
            <a:ext cx="1194905" cy="1921451"/>
          </a:xfrm>
          <a:prstGeom prst="bentConnector3">
            <a:avLst>
              <a:gd name="adj1" fmla="val -1913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2" name="TextBox 31">
            <a:extLst>
              <a:ext uri="{FF2B5EF4-FFF2-40B4-BE49-F238E27FC236}">
                <a16:creationId xmlns:a16="http://schemas.microsoft.com/office/drawing/2014/main" id="{2EECC3DD-824C-4575-8E7C-EADF293FC7D3}"/>
              </a:ext>
            </a:extLst>
          </p:cNvPr>
          <p:cNvSpPr txBox="1"/>
          <p:nvPr/>
        </p:nvSpPr>
        <p:spPr>
          <a:xfrm>
            <a:off x="145864" y="1315980"/>
            <a:ext cx="1091126" cy="830997"/>
          </a:xfrm>
          <a:prstGeom prst="rect">
            <a:avLst/>
          </a:prstGeom>
          <a:noFill/>
          <a:ln>
            <a:solidFill>
              <a:schemeClr val="tx1"/>
            </a:solidFill>
          </a:ln>
        </p:spPr>
        <p:txBody>
          <a:bodyPr wrap="square" rtlCol="0">
            <a:spAutoFit/>
          </a:bodyPr>
          <a:lstStyle/>
          <a:p>
            <a:pPr algn="ctr"/>
            <a:r>
              <a:rPr lang="en-US" sz="1200" dirty="0">
                <a:solidFill>
                  <a:srgbClr val="FF0000"/>
                </a:solidFill>
              </a:rPr>
              <a:t>Lidar point cloud over vegetated area collected</a:t>
            </a:r>
          </a:p>
        </p:txBody>
      </p:sp>
    </p:spTree>
    <p:extLst>
      <p:ext uri="{BB962C8B-B14F-4D97-AF65-F5344CB8AC3E}">
        <p14:creationId xmlns:p14="http://schemas.microsoft.com/office/powerpoint/2010/main" val="20573139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Content Placeholder 21">
            <a:extLst>
              <a:ext uri="{FF2B5EF4-FFF2-40B4-BE49-F238E27FC236}">
                <a16:creationId xmlns:a16="http://schemas.microsoft.com/office/drawing/2014/main" id="{14C65BD5-3674-43F4-AF8C-0E386AC618F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2" y="1343669"/>
            <a:ext cx="5823105" cy="4289949"/>
          </a:xfrm>
          <a:ln w="12700">
            <a:solidFill>
              <a:schemeClr val="tx1"/>
            </a:solidFill>
          </a:ln>
        </p:spPr>
      </p:pic>
      <p:sp>
        <p:nvSpPr>
          <p:cNvPr id="3" name="Date Placeholder 2">
            <a:extLst>
              <a:ext uri="{FF2B5EF4-FFF2-40B4-BE49-F238E27FC236}">
                <a16:creationId xmlns:a16="http://schemas.microsoft.com/office/drawing/2014/main" id="{3B20E737-309C-410D-BF86-5FD5200CBD0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29E98F-D25A-4C90-A1F3-B274E63F0E02}" type="datetime1">
              <a:rPr kumimoji="0" lang="en-US" sz="1200" b="0" i="0" u="none" strike="noStrike" kern="1200" cap="none" spc="0" normalizeH="0" baseline="0" noProof="0" smtClean="0">
                <a:ln>
                  <a:noFill/>
                </a:ln>
                <a:solidFill>
                  <a:srgbClr val="5B9BD5">
                    <a:lumMod val="50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1/15/2019</a:t>
            </a:fld>
            <a:endPar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26281717-7767-4B97-861C-9518C8A0E6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5B9BD5">
                    <a:lumMod val="50000"/>
                  </a:srgbClr>
                </a:solidFill>
              </a:rPr>
              <a:t>Travis Meyer</a:t>
            </a:r>
            <a:endPar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218CDAAE-D3AB-4069-9170-798052AAF85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DC2F5-52F1-4D89-9C62-E051D07A39A7}" type="slidenum">
              <a:rPr kumimoji="0" lang="en-US" sz="1200" b="0" i="0" u="none" strike="noStrike" kern="1200" cap="none" spc="0" normalizeH="0" baseline="0" noProof="0" smtClean="0">
                <a:ln>
                  <a:noFill/>
                </a:ln>
                <a:solidFill>
                  <a:srgbClr val="5B9BD5">
                    <a:lumMod val="5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6" name="Title 2">
            <a:extLst>
              <a:ext uri="{FF2B5EF4-FFF2-40B4-BE49-F238E27FC236}">
                <a16:creationId xmlns:a16="http://schemas.microsoft.com/office/drawing/2014/main" id="{F7A5F9DA-3190-42FB-994A-2D6586020E9B}"/>
              </a:ext>
            </a:extLst>
          </p:cNvPr>
          <p:cNvSpPr txBox="1">
            <a:spLocks/>
          </p:cNvSpPr>
          <p:nvPr/>
        </p:nvSpPr>
        <p:spPr>
          <a:xfrm>
            <a:off x="2099388" y="83573"/>
            <a:ext cx="7641772" cy="8106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accent1">
                    <a:lumMod val="50000"/>
                  </a:schemeClr>
                </a:solidFill>
              </a:rPr>
              <a:t>Vertical Return Structure Issues</a:t>
            </a:r>
          </a:p>
        </p:txBody>
      </p:sp>
      <p:pic>
        <p:nvPicPr>
          <p:cNvPr id="29" name="Content Placeholder 28">
            <a:extLst>
              <a:ext uri="{FF2B5EF4-FFF2-40B4-BE49-F238E27FC236}">
                <a16:creationId xmlns:a16="http://schemas.microsoft.com/office/drawing/2014/main" id="{1A3C82E7-BB46-42C5-85F4-FB4195D2FF91}"/>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838200" y="1377474"/>
            <a:ext cx="5181600" cy="3886200"/>
          </a:xfrm>
          <a:ln w="12700">
            <a:solidFill>
              <a:schemeClr val="tx1"/>
            </a:solidFill>
          </a:ln>
        </p:spPr>
      </p:pic>
      <p:sp>
        <p:nvSpPr>
          <p:cNvPr id="30" name="TextBox 29">
            <a:extLst>
              <a:ext uri="{FF2B5EF4-FFF2-40B4-BE49-F238E27FC236}">
                <a16:creationId xmlns:a16="http://schemas.microsoft.com/office/drawing/2014/main" id="{DFAB82C7-5F75-4E13-B95B-5BA75B5A04EF}"/>
              </a:ext>
            </a:extLst>
          </p:cNvPr>
          <p:cNvSpPr txBox="1"/>
          <p:nvPr/>
        </p:nvSpPr>
        <p:spPr>
          <a:xfrm>
            <a:off x="7444508" y="4250530"/>
            <a:ext cx="918083" cy="261610"/>
          </a:xfrm>
          <a:prstGeom prst="rect">
            <a:avLst/>
          </a:prstGeom>
          <a:noFill/>
          <a:ln w="19050">
            <a:solidFill>
              <a:srgbClr val="FF0000"/>
            </a:solidFill>
          </a:ln>
        </p:spPr>
        <p:txBody>
          <a:bodyPr wrap="square" rtlCol="0">
            <a:spAutoFit/>
          </a:bodyPr>
          <a:lstStyle/>
          <a:p>
            <a:pPr algn="ctr"/>
            <a:r>
              <a:rPr lang="en-US" sz="1100" dirty="0">
                <a:solidFill>
                  <a:srgbClr val="FF0000"/>
                </a:solidFill>
              </a:rPr>
              <a:t>Mangroves </a:t>
            </a:r>
          </a:p>
        </p:txBody>
      </p:sp>
      <p:sp>
        <p:nvSpPr>
          <p:cNvPr id="31" name="Left Bracket 30">
            <a:extLst>
              <a:ext uri="{FF2B5EF4-FFF2-40B4-BE49-F238E27FC236}">
                <a16:creationId xmlns:a16="http://schemas.microsoft.com/office/drawing/2014/main" id="{D09AE6A8-961C-4993-9A79-04819F4129F1}"/>
              </a:ext>
            </a:extLst>
          </p:cNvPr>
          <p:cNvSpPr/>
          <p:nvPr/>
        </p:nvSpPr>
        <p:spPr>
          <a:xfrm rot="5400000">
            <a:off x="9655562" y="3607805"/>
            <a:ext cx="171196" cy="1643118"/>
          </a:xfrm>
          <a:prstGeom prst="leftBracket">
            <a:avLst>
              <a:gd name="adj" fmla="val 0"/>
            </a:avLst>
          </a:prstGeom>
          <a:noFill/>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2C1B55F7-569C-48A5-AC42-2747E9246207}"/>
              </a:ext>
            </a:extLst>
          </p:cNvPr>
          <p:cNvCxnSpPr>
            <a:cxnSpLocks/>
          </p:cNvCxnSpPr>
          <p:nvPr/>
        </p:nvCxnSpPr>
        <p:spPr>
          <a:xfrm flipH="1">
            <a:off x="8357511" y="4343766"/>
            <a:ext cx="580236" cy="5196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E0E66B09-0B32-4B86-BA04-37DA07B3626E}"/>
              </a:ext>
            </a:extLst>
          </p:cNvPr>
          <p:cNvSpPr txBox="1"/>
          <p:nvPr/>
        </p:nvSpPr>
        <p:spPr>
          <a:xfrm>
            <a:off x="838200" y="1394668"/>
            <a:ext cx="2795888" cy="646331"/>
          </a:xfrm>
          <a:prstGeom prst="rect">
            <a:avLst/>
          </a:prstGeom>
          <a:noFill/>
          <a:ln w="19050">
            <a:solidFill>
              <a:srgbClr val="FF0000"/>
            </a:solidFill>
          </a:ln>
        </p:spPr>
        <p:txBody>
          <a:bodyPr wrap="square" rtlCol="0">
            <a:spAutoFit/>
          </a:bodyPr>
          <a:lstStyle/>
          <a:p>
            <a:pPr algn="ctr"/>
            <a:r>
              <a:rPr lang="en-US" dirty="0">
                <a:solidFill>
                  <a:srgbClr val="FF0000"/>
                </a:solidFill>
              </a:rPr>
              <a:t>Open ground point among several mangroves </a:t>
            </a:r>
          </a:p>
        </p:txBody>
      </p:sp>
      <p:cxnSp>
        <p:nvCxnSpPr>
          <p:cNvPr id="38" name="Straight Connector 37">
            <a:extLst>
              <a:ext uri="{FF2B5EF4-FFF2-40B4-BE49-F238E27FC236}">
                <a16:creationId xmlns:a16="http://schemas.microsoft.com/office/drawing/2014/main" id="{3E9734B1-C446-4830-924D-9A71E44AE728}"/>
              </a:ext>
            </a:extLst>
          </p:cNvPr>
          <p:cNvCxnSpPr>
            <a:cxnSpLocks/>
            <a:endCxn id="37" idx="2"/>
          </p:cNvCxnSpPr>
          <p:nvPr/>
        </p:nvCxnSpPr>
        <p:spPr>
          <a:xfrm flipH="1" flipV="1">
            <a:off x="2236144" y="1986887"/>
            <a:ext cx="1550346" cy="24424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52991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90917F-E1AA-45A1-9AA9-F631D99D22A4}"/>
              </a:ext>
            </a:extLst>
          </p:cNvPr>
          <p:cNvSpPr>
            <a:spLocks noGrp="1"/>
          </p:cNvSpPr>
          <p:nvPr>
            <p:ph idx="1"/>
          </p:nvPr>
        </p:nvSpPr>
        <p:spPr/>
        <p:txBody>
          <a:bodyPr/>
          <a:lstStyle/>
          <a:p>
            <a:r>
              <a:rPr lang="en-US" dirty="0"/>
              <a:t>Goals of the Project:</a:t>
            </a:r>
          </a:p>
          <a:p>
            <a:pPr lvl="1"/>
            <a:r>
              <a:rPr lang="en-US" dirty="0"/>
              <a:t>Develop an accurate method for extracting mangrove features over coastal wetlands using Object-Based Imagery Analysis (OBIA) in eCognition Developer.</a:t>
            </a:r>
          </a:p>
          <a:p>
            <a:pPr lvl="1"/>
            <a:r>
              <a:rPr lang="en-US" dirty="0"/>
              <a:t>Develop an accurate method for creating Canopy Height Models (CHM) of shrub mangroves using feature extraction tools and lidar data in LP360.</a:t>
            </a:r>
          </a:p>
          <a:p>
            <a:pPr lvl="1"/>
            <a:r>
              <a:rPr lang="en-US" dirty="0"/>
              <a:t>Determine the degree of influence that scale plays in OBIA image classification and point cloud classification of shrub mangroves. </a:t>
            </a:r>
          </a:p>
          <a:p>
            <a:pPr lvl="1"/>
            <a:r>
              <a:rPr lang="en-US" dirty="0"/>
              <a:t>Determine if these methods could be used to improve the study of global carbon budget estimates for coastal environments.  </a:t>
            </a:r>
          </a:p>
          <a:p>
            <a:pPr marL="457200" lvl="1" indent="0">
              <a:buNone/>
            </a:pPr>
            <a:endParaRPr lang="en-US" dirty="0"/>
          </a:p>
          <a:p>
            <a:pPr lvl="1"/>
            <a:endParaRPr lang="en-US" dirty="0"/>
          </a:p>
        </p:txBody>
      </p:sp>
      <p:sp>
        <p:nvSpPr>
          <p:cNvPr id="3" name="Date Placeholder 2">
            <a:extLst>
              <a:ext uri="{FF2B5EF4-FFF2-40B4-BE49-F238E27FC236}">
                <a16:creationId xmlns:a16="http://schemas.microsoft.com/office/drawing/2014/main" id="{F971C1C3-8ACB-40C7-B0C3-8378746F92B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29E98F-D25A-4C90-A1F3-B274E63F0E02}" type="datetime1">
              <a:rPr kumimoji="0" lang="en-US" sz="1200" b="0" i="0" u="none" strike="noStrike" kern="1200" cap="none" spc="0" normalizeH="0" baseline="0" noProof="0" smtClean="0">
                <a:ln>
                  <a:noFill/>
                </a:ln>
                <a:solidFill>
                  <a:srgbClr val="5B9BD5">
                    <a:lumMod val="50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1/15/2019</a:t>
            </a:fld>
            <a:endPar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EF9F9A1A-4AD0-49E6-9176-2FDAD6169B5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B9BD5">
                    <a:lumMod val="50000"/>
                  </a:srgbClr>
                </a:solidFill>
                <a:effectLst/>
                <a:uLnTx/>
                <a:uFillTx/>
                <a:latin typeface="Calibri" panose="020F0502020204030204"/>
                <a:ea typeface="+mn-ea"/>
                <a:cs typeface="+mn-cs"/>
              </a:rPr>
              <a:t>Travis Meyer</a:t>
            </a:r>
            <a:endPar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9E1E8501-BDE7-4521-85A4-C5B3D0EC10B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DC2F5-52F1-4D89-9C62-E051D07A39A7}" type="slidenum">
              <a:rPr kumimoji="0" lang="en-US" sz="1200" b="0" i="0" u="none" strike="noStrike" kern="1200" cap="none" spc="0" normalizeH="0" baseline="0" noProof="0" smtClean="0">
                <a:ln>
                  <a:noFill/>
                </a:ln>
                <a:solidFill>
                  <a:srgbClr val="5B9BD5">
                    <a:lumMod val="5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7" name="Title 2">
            <a:extLst>
              <a:ext uri="{FF2B5EF4-FFF2-40B4-BE49-F238E27FC236}">
                <a16:creationId xmlns:a16="http://schemas.microsoft.com/office/drawing/2014/main" id="{06D891D5-C322-45E3-80B8-04BC0E8C4119}"/>
              </a:ext>
            </a:extLst>
          </p:cNvPr>
          <p:cNvSpPr txBox="1">
            <a:spLocks/>
          </p:cNvSpPr>
          <p:nvPr/>
        </p:nvSpPr>
        <p:spPr>
          <a:xfrm>
            <a:off x="2099388" y="83573"/>
            <a:ext cx="7641772" cy="8106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accent1">
                    <a:lumMod val="50000"/>
                  </a:schemeClr>
                </a:solidFill>
              </a:rPr>
              <a:t>Goals of the Project</a:t>
            </a:r>
          </a:p>
        </p:txBody>
      </p:sp>
    </p:spTree>
    <p:extLst>
      <p:ext uri="{BB962C8B-B14F-4D97-AF65-F5344CB8AC3E}">
        <p14:creationId xmlns:p14="http://schemas.microsoft.com/office/powerpoint/2010/main" val="570660299"/>
      </p:ext>
    </p:extLst>
  </p:cSld>
  <p:clrMapOvr>
    <a:masterClrMapping/>
  </p:clrMapOvr>
</p:sld>
</file>

<file path=ppt/theme/theme1.xml><?xml version="1.0" encoding="utf-8"?>
<a:theme xmlns:a="http://schemas.openxmlformats.org/drawingml/2006/main" name="1_PSU_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SU_Theme" id="{715A2154-3B7C-4E3A-93CF-3BEF52274C5D}" vid="{5975AB40-F6DD-4DD6-8F22-FA3DF791607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3896</TotalTime>
  <Words>4652</Words>
  <Application>Microsoft Office PowerPoint</Application>
  <PresentationFormat>Widescreen</PresentationFormat>
  <Paragraphs>574</Paragraphs>
  <Slides>33</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Calibri</vt:lpstr>
      <vt:lpstr>Calibri Light</vt:lpstr>
      <vt:lpstr>1_PSU_Theme</vt:lpstr>
      <vt:lpstr>Multi-Scale Ground Filtering of Dense Lidar Point Clouds for Modeling Shrub Mangrove Canopies in Coastal Environments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travis meyer</dc:creator>
  <cp:lastModifiedBy>travis meyer</cp:lastModifiedBy>
  <cp:revision>590</cp:revision>
  <dcterms:created xsi:type="dcterms:W3CDTF">2017-11-19T16:08:28Z</dcterms:created>
  <dcterms:modified xsi:type="dcterms:W3CDTF">2019-01-15T18:12:55Z</dcterms:modified>
</cp:coreProperties>
</file>