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331" r:id="rId5"/>
    <p:sldId id="323" r:id="rId6"/>
    <p:sldId id="330" r:id="rId7"/>
    <p:sldId id="299" r:id="rId8"/>
    <p:sldId id="273" r:id="rId9"/>
    <p:sldId id="282" r:id="rId10"/>
    <p:sldId id="274" r:id="rId11"/>
    <p:sldId id="281" r:id="rId12"/>
    <p:sldId id="276" r:id="rId13"/>
    <p:sldId id="294" r:id="rId14"/>
    <p:sldId id="283" r:id="rId15"/>
    <p:sldId id="278" r:id="rId16"/>
    <p:sldId id="322" r:id="rId17"/>
    <p:sldId id="277" r:id="rId18"/>
    <p:sldId id="302" r:id="rId19"/>
    <p:sldId id="318" r:id="rId20"/>
    <p:sldId id="321" r:id="rId21"/>
    <p:sldId id="305" r:id="rId22"/>
    <p:sldId id="291" r:id="rId23"/>
    <p:sldId id="310" r:id="rId24"/>
    <p:sldId id="304" r:id="rId25"/>
    <p:sldId id="280" r:id="rId26"/>
    <p:sldId id="324" r:id="rId27"/>
    <p:sldId id="325" r:id="rId28"/>
    <p:sldId id="326" r:id="rId29"/>
    <p:sldId id="289" r:id="rId30"/>
    <p:sldId id="329" r:id="rId31"/>
    <p:sldId id="285" r:id="rId32"/>
    <p:sldId id="315" r:id="rId33"/>
    <p:sldId id="287" r:id="rId34"/>
    <p:sldId id="286" r:id="rId35"/>
    <p:sldId id="317" r:id="rId36"/>
    <p:sldId id="320" r:id="rId37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7D1442"/>
    <a:srgbClr val="CB99B3"/>
    <a:srgbClr val="808080"/>
    <a:srgbClr val="7F7F7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39" autoAdjust="0"/>
    <p:restoredTop sz="78894" autoAdjust="0"/>
  </p:normalViewPr>
  <p:slideViewPr>
    <p:cSldViewPr>
      <p:cViewPr>
        <p:scale>
          <a:sx n="70" d="100"/>
          <a:sy n="70" d="100"/>
        </p:scale>
        <p:origin x="-918" y="27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06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43343" cy="465455"/>
          </a:xfrm>
          <a:prstGeom prst="rect">
            <a:avLst/>
          </a:prstGeom>
        </p:spPr>
        <p:txBody>
          <a:bodyPr vert="horz" lIns="93616" tIns="46808" rIns="93616" bIns="4680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3" y="1"/>
            <a:ext cx="3043343" cy="465455"/>
          </a:xfrm>
          <a:prstGeom prst="rect">
            <a:avLst/>
          </a:prstGeom>
        </p:spPr>
        <p:txBody>
          <a:bodyPr vert="horz" lIns="93616" tIns="46808" rIns="93616" bIns="46808" rtlCol="0"/>
          <a:lstStyle>
            <a:lvl1pPr algn="r">
              <a:defRPr sz="1200"/>
            </a:lvl1pPr>
          </a:lstStyle>
          <a:p>
            <a:fld id="{251960D2-3870-45D6-A888-E46F8F1118BA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2030"/>
            <a:ext cx="3043343" cy="465455"/>
          </a:xfrm>
          <a:prstGeom prst="rect">
            <a:avLst/>
          </a:prstGeom>
        </p:spPr>
        <p:txBody>
          <a:bodyPr vert="horz" lIns="93616" tIns="46808" rIns="93616" bIns="4680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3" y="8842030"/>
            <a:ext cx="3043343" cy="465455"/>
          </a:xfrm>
          <a:prstGeom prst="rect">
            <a:avLst/>
          </a:prstGeom>
        </p:spPr>
        <p:txBody>
          <a:bodyPr vert="horz" lIns="93616" tIns="46808" rIns="93616" bIns="46808" rtlCol="0" anchor="b"/>
          <a:lstStyle>
            <a:lvl1pPr algn="r">
              <a:defRPr sz="1200"/>
            </a:lvl1pPr>
          </a:lstStyle>
          <a:p>
            <a:fld id="{50DCAF9C-8B60-4CD9-8953-FA22E81F22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29654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43343" cy="465455"/>
          </a:xfrm>
          <a:prstGeom prst="rect">
            <a:avLst/>
          </a:prstGeom>
        </p:spPr>
        <p:txBody>
          <a:bodyPr vert="horz" lIns="93616" tIns="46808" rIns="93616" bIns="4680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1"/>
            <a:ext cx="3043343" cy="465455"/>
          </a:xfrm>
          <a:prstGeom prst="rect">
            <a:avLst/>
          </a:prstGeom>
        </p:spPr>
        <p:txBody>
          <a:bodyPr vert="horz" lIns="93616" tIns="46808" rIns="93616" bIns="46808" rtlCol="0"/>
          <a:lstStyle>
            <a:lvl1pPr algn="r">
              <a:defRPr sz="1200"/>
            </a:lvl1pPr>
          </a:lstStyle>
          <a:p>
            <a:fld id="{CBA4C3BE-D9BA-4AD5-809E-A61AC7CF5F5F}" type="datetimeFigureOut">
              <a:rPr lang="en-US" smtClean="0"/>
              <a:pPr/>
              <a:t>1/31/2019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616" tIns="46808" rIns="93616" bIns="4680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4"/>
            <a:ext cx="5618480" cy="4189095"/>
          </a:xfrm>
          <a:prstGeom prst="rect">
            <a:avLst/>
          </a:prstGeom>
        </p:spPr>
        <p:txBody>
          <a:bodyPr vert="horz" lIns="93616" tIns="46808" rIns="93616" bIns="4680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0"/>
            <a:ext cx="3043343" cy="465455"/>
          </a:xfrm>
          <a:prstGeom prst="rect">
            <a:avLst/>
          </a:prstGeom>
        </p:spPr>
        <p:txBody>
          <a:bodyPr vert="horz" lIns="93616" tIns="46808" rIns="93616" bIns="4680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0"/>
            <a:ext cx="3043343" cy="465455"/>
          </a:xfrm>
          <a:prstGeom prst="rect">
            <a:avLst/>
          </a:prstGeom>
        </p:spPr>
        <p:txBody>
          <a:bodyPr vert="horz" lIns="93616" tIns="46808" rIns="93616" bIns="46808" rtlCol="0" anchor="b"/>
          <a:lstStyle>
            <a:lvl1pPr algn="r">
              <a:defRPr sz="1200"/>
            </a:lvl1pPr>
          </a:lstStyle>
          <a:p>
            <a:fld id="{E1C36154-22D9-4479-BB96-BF4A3C7708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42849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urricane_Katia_(2017)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2010_Atlantic_hurricane_season" TargetMode="External"/><Relationship Id="rId5" Type="http://schemas.openxmlformats.org/officeDocument/2006/relationships/hyperlink" Target="https://en.wikipedia.org/wiki/Hurricane_Jose_(2017)" TargetMode="External"/><Relationship Id="rId4" Type="http://schemas.openxmlformats.org/officeDocument/2006/relationships/hyperlink" Target="https://en.wikipedia.org/wiki/Hurricane_Irma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ntiguous_United_States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n.wikipedia.org/wiki/2005_Atlantic_hurricane_season" TargetMode="External"/><Relationship Id="rId4" Type="http://schemas.openxmlformats.org/officeDocument/2006/relationships/hyperlink" Target="https://en.wikipedia.org/wiki/Hurricane_Katrina" TargetMode="Externa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6154-22D9-4479-BB96-BF4A3C77082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45200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6154-22D9-4479-BB96-BF4A3C77082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63259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6154-22D9-4479-BB96-BF4A3C77082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36607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6154-22D9-4479-BB96-BF4A3C77082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13832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6154-22D9-4479-BB96-BF4A3C77082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6690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Perform accuracy checks at various during production as well as final</a:t>
            </a:r>
            <a:r>
              <a:rPr lang="en-US" baseline="0" dirty="0" smtClean="0"/>
              <a:t> accuracy at completion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6154-22D9-4479-BB96-BF4A3C77082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207179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6154-22D9-4479-BB96-BF4A3C77082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386481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6154-22D9-4479-BB96-BF4A3C77082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952159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6154-22D9-4479-BB96-BF4A3C77082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042761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on site between May 11th, 2018 – May 15th, 2018 and again from May 21st, 2018- June 2nd, 2018 and has collected 11.5% of the project area so far.  Airborne Imaging was able to acquire all North-South flight lines for the tidally coordinated portion of this project. Due to heavy rains and steadily high water levels it was decided to delay further acquisition until Fall 2018. </a:t>
            </a:r>
          </a:p>
          <a:p>
            <a:r>
              <a:rPr lang="en-US" dirty="0" smtClean="0"/>
              <a:t>Returned Nov 21. Completed Dec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6154-22D9-4479-BB96-BF4A3C77082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609921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6154-22D9-4479-BB96-BF4A3C77082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43634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Most Americans living on the Atlantic and Gulf coasts of the US have at some time in their lives been impacted by a hurricane. As a FL native I have been impacted in various ways many times. For locals of these areas it is a fact of life. Hurricanes will continue to </a:t>
            </a:r>
            <a:r>
              <a:rPr lang="en-US" dirty="0" smtClean="0"/>
              <a:t>occur, </a:t>
            </a:r>
            <a:r>
              <a:rPr lang="en-US" dirty="0" smtClean="0"/>
              <a:t>so the better we can prepare, the better off we’ll be.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 simultaneous hurricanes active on September 8, with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Hurricane Katia (2017)"/>
              </a:rPr>
              <a:t>Katia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(left)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Hurricane Irma"/>
              </a:rPr>
              <a:t>Irma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(center)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Hurricane Jose (2017)"/>
              </a:rPr>
              <a:t>Jose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(right)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first such occurrence since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2010 Atlantic hurricane season"/>
              </a:rPr>
              <a:t>2010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All three were simultaneously threatening land at the time.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6154-22D9-4479-BB96-BF4A3C77082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981679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6154-22D9-4479-BB96-BF4A3C77082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377617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6154-22D9-4479-BB96-BF4A3C77082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317846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6154-22D9-4479-BB96-BF4A3C77082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054142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6154-22D9-4479-BB96-BF4A3C77082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565238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6154-22D9-4479-BB96-BF4A3C77082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020845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6154-22D9-4479-BB96-BF4A3C77082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073740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Supplemental funding is provided to other agencies including NOAA.</a:t>
            </a:r>
          </a:p>
          <a:p>
            <a:r>
              <a:rPr lang="en-US" dirty="0" smtClean="0"/>
              <a:t>Shorelines are constantly changing and there is a needs to maintain updated shoreline information</a:t>
            </a:r>
          </a:p>
          <a:p>
            <a:r>
              <a:rPr lang="en-US" dirty="0" smtClean="0"/>
              <a:t>That change is even greater after storm events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6154-22D9-4479-BB96-BF4A3C77082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981603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6154-22D9-4479-BB96-BF4A3C77082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293889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Prior to storm – collect topographic information for potential impact areas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6154-22D9-4479-BB96-BF4A3C77082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270395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does this data enable us to do?? Why is this data so important?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6154-22D9-4479-BB96-BF4A3C77082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04550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Sep 2017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was also the most intense hurricane to strike the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 tooltip="Contiguous United States"/>
              </a:rPr>
              <a:t>continental United States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since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 tooltip="Hurricane Katrina"/>
              </a:rPr>
              <a:t>Katrina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in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 tooltip="2005 Atlantic hurricane season"/>
              </a:rPr>
              <a:t>2005</a:t>
            </a:r>
            <a:endParaRPr lang="en-US" sz="1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Hurricane Irma's path was such that its impact was both far-reaching and devastating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6154-22D9-4479-BB96-BF4A3C77082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184081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6154-22D9-4479-BB96-BF4A3C77082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821150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6154-22D9-4479-BB96-BF4A3C77082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32223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6154-22D9-4479-BB96-BF4A3C77082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6629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6154-22D9-4479-BB96-BF4A3C77082E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79433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Accurate, High resolution &amp; current elevation data allows for preparation &amp; response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6154-22D9-4479-BB96-BF4A3C77082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467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part of the need identified by USGS Dewberry was awarded TO for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FL SE project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Pompano Beach, Fort Lauderdale, Hollywood and a portion of the Everglades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6154-22D9-4479-BB96-BF4A3C77082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88880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6154-22D9-4479-BB96-BF4A3C77082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44446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6154-22D9-4479-BB96-BF4A3C77082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67381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6154-22D9-4479-BB96-BF4A3C77082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6009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36154-22D9-4479-BB96-BF4A3C77082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91760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0" y="990600"/>
            <a:ext cx="3840480" cy="256032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1"/>
          </p:nvPr>
        </p:nvSpPr>
        <p:spPr>
          <a:xfrm>
            <a:off x="3962400" y="990600"/>
            <a:ext cx="4267200" cy="2560320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2"/>
          </p:nvPr>
        </p:nvSpPr>
        <p:spPr>
          <a:xfrm>
            <a:off x="8351520" y="990600"/>
            <a:ext cx="3840480" cy="25603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"/>
          </p:nvPr>
        </p:nvSpPr>
        <p:spPr>
          <a:xfrm>
            <a:off x="685800" y="5029200"/>
            <a:ext cx="9652000" cy="609600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25" name="Title 5"/>
          <p:cNvSpPr>
            <a:spLocks noGrp="1"/>
          </p:cNvSpPr>
          <p:nvPr>
            <p:ph type="title"/>
          </p:nvPr>
        </p:nvSpPr>
        <p:spPr>
          <a:xfrm>
            <a:off x="685800" y="4267200"/>
            <a:ext cx="9652000" cy="838200"/>
          </a:xfrm>
        </p:spPr>
        <p:txBody>
          <a:bodyPr anchor="b">
            <a:noAutofit/>
          </a:bodyPr>
          <a:lstStyle>
            <a:lvl1pPr algn="l">
              <a:defRPr sz="4000" b="1"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0" name="Picture 9" descr="Ba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228600" y="4267200"/>
            <a:ext cx="609600" cy="1524000"/>
          </a:xfrm>
          <a:prstGeom prst="rect">
            <a:avLst/>
          </a:prstGeom>
        </p:spPr>
      </p:pic>
      <p:pic>
        <p:nvPicPr>
          <p:cNvPr id="15" name="Picture 2" descr="Z:\Graphics\Logos\Dewberry logos\jpeg logo\Dewberry logo RGB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74935" y="359577"/>
            <a:ext cx="1600200" cy="244015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 userDrawn="1"/>
        </p:nvSpPr>
        <p:spPr>
          <a:xfrm>
            <a:off x="12103735" y="353568"/>
            <a:ext cx="91440" cy="256032"/>
          </a:xfrm>
          <a:prstGeom prst="rect">
            <a:avLst/>
          </a:prstGeom>
          <a:solidFill>
            <a:srgbClr val="CB9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800600"/>
            <a:ext cx="11074400" cy="566738"/>
          </a:xfrm>
        </p:spPr>
        <p:txBody>
          <a:bodyPr anchor="ctr">
            <a:noAutofit/>
          </a:bodyPr>
          <a:lstStyle>
            <a:lvl1pPr algn="l">
              <a:defRPr sz="2400" b="1"/>
            </a:lvl1pPr>
          </a:lstStyle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304803"/>
            <a:ext cx="11074400" cy="4422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367338"/>
            <a:ext cx="11074400" cy="80486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406400" y="6324454"/>
            <a:ext cx="13004800" cy="14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‹#›</a:t>
            </a:fld>
            <a:r>
              <a:rPr lang="en-US" smtClean="0"/>
              <a:t> | </a:t>
            </a:r>
            <a:r>
              <a:rPr lang="en-US" b="1" smtClean="0"/>
              <a:t>Powerpoint title goes here</a:t>
            </a:r>
            <a:r>
              <a:rPr lang="en-US" smtClean="0"/>
              <a:t> </a:t>
            </a:r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 Month Day, 2013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2" descr="Z:\Graphics\Logos\Dewberry logos\jpeg logo\Dewberry logo RGB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4935" y="6460059"/>
            <a:ext cx="1600200" cy="244015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 userDrawn="1"/>
        </p:nvSpPr>
        <p:spPr>
          <a:xfrm>
            <a:off x="12103735" y="6454050"/>
            <a:ext cx="91440" cy="256032"/>
          </a:xfrm>
          <a:prstGeom prst="rect">
            <a:avLst/>
          </a:prstGeom>
          <a:solidFill>
            <a:srgbClr val="CB9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4529138"/>
            <a:ext cx="7721600" cy="156686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304801"/>
            <a:ext cx="11074400" cy="3581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962400"/>
            <a:ext cx="11074400" cy="566738"/>
          </a:xfrm>
        </p:spPr>
        <p:txBody>
          <a:bodyPr anchor="ctr">
            <a:noAutofit/>
          </a:bodyPr>
          <a:lstStyle>
            <a:lvl1pPr algn="l">
              <a:defRPr sz="2400" b="1"/>
            </a:lvl1pPr>
          </a:lstStyle>
          <a:p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406400" y="6324454"/>
            <a:ext cx="13004800" cy="14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8636000" y="4529138"/>
            <a:ext cx="3048000" cy="1563624"/>
          </a:xfrm>
          <a:solidFill>
            <a:schemeClr val="bg2"/>
          </a:solidFill>
          <a:ln>
            <a:noFill/>
          </a:ln>
        </p:spPr>
        <p:txBody>
          <a:bodyPr/>
          <a:lstStyle>
            <a:lvl1pPr>
              <a:buNone/>
              <a:defRPr sz="1000"/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‹#›</a:t>
            </a:fld>
            <a:r>
              <a:rPr lang="en-US" smtClean="0"/>
              <a:t> | </a:t>
            </a:r>
            <a:r>
              <a:rPr lang="en-US" b="1" smtClean="0"/>
              <a:t>Powerpoint title goes here</a:t>
            </a:r>
            <a:r>
              <a:rPr lang="en-US" smtClean="0"/>
              <a:t> </a:t>
            </a:r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 Month Day, 2013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2" descr="Z:\Graphics\Logos\Dewberry logos\jpeg logo\Dewberry logo RGB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4935" y="6460059"/>
            <a:ext cx="1600200" cy="244015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 userDrawn="1"/>
        </p:nvSpPr>
        <p:spPr>
          <a:xfrm>
            <a:off x="12103735" y="6454050"/>
            <a:ext cx="91440" cy="256032"/>
          </a:xfrm>
          <a:prstGeom prst="rect">
            <a:avLst/>
          </a:prstGeom>
          <a:solidFill>
            <a:srgbClr val="CB9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324600"/>
          </a:xfrm>
        </p:spPr>
        <p:txBody>
          <a:bodyPr/>
          <a:lstStyle/>
          <a:p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406400" y="6324454"/>
            <a:ext cx="13004800" cy="14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‹#›</a:t>
            </a:fld>
            <a:r>
              <a:rPr lang="en-US" smtClean="0"/>
              <a:t> | </a:t>
            </a:r>
            <a:r>
              <a:rPr lang="en-US" b="1" smtClean="0"/>
              <a:t>Powerpoint title goes here</a:t>
            </a:r>
            <a:r>
              <a:rPr lang="en-US" smtClean="0"/>
              <a:t> </a:t>
            </a:r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 Month Day, 2013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2" descr="Z:\Graphics\Logos\Dewberry logos\jpeg logo\Dewberry logo RGB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4935" y="6460059"/>
            <a:ext cx="1600200" cy="24401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 userDrawn="1"/>
        </p:nvSpPr>
        <p:spPr>
          <a:xfrm>
            <a:off x="12103735" y="6454050"/>
            <a:ext cx="91440" cy="256032"/>
          </a:xfrm>
          <a:prstGeom prst="rect">
            <a:avLst/>
          </a:prstGeom>
          <a:solidFill>
            <a:srgbClr val="CB9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459382"/>
            <a:ext cx="1524000" cy="246221"/>
          </a:xfrm>
          <a:noFill/>
        </p:spPr>
        <p:txBody>
          <a:bodyPr anchor="ctr">
            <a:noAutofit/>
          </a:bodyPr>
          <a:lstStyle>
            <a:lvl1pPr marL="0" algn="ctr">
              <a:spcBef>
                <a:spcPts val="0"/>
              </a:spcBef>
              <a:buNone/>
              <a:defRPr sz="1000" b="0" baseline="0">
                <a:solidFill>
                  <a:srgbClr val="7F7F7F"/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en-US" dirty="0" smtClean="0"/>
              <a:t>Agenda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768600" y="6459379"/>
            <a:ext cx="1524000" cy="228600"/>
          </a:xfrm>
          <a:noFill/>
        </p:spPr>
        <p:txBody>
          <a:bodyPr anchor="ctr">
            <a:noAutofit/>
          </a:bodyPr>
          <a:lstStyle>
            <a:lvl1pPr marL="0" algn="ctr">
              <a:spcBef>
                <a:spcPts val="0"/>
              </a:spcBef>
              <a:buNone/>
              <a:defRPr sz="1200" b="1" baseline="0">
                <a:solidFill>
                  <a:srgbClr val="7D1442"/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en-US" dirty="0" smtClean="0"/>
              <a:t>Agenda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318000" y="6459382"/>
            <a:ext cx="1524000" cy="246221"/>
          </a:xfrm>
          <a:noFill/>
        </p:spPr>
        <p:txBody>
          <a:bodyPr anchor="ctr">
            <a:noAutofit/>
          </a:bodyPr>
          <a:lstStyle>
            <a:lvl1pPr marL="0" algn="ctr">
              <a:spcBef>
                <a:spcPts val="0"/>
              </a:spcBef>
              <a:buNone/>
              <a:defRPr sz="1000" b="0" baseline="0">
                <a:solidFill>
                  <a:srgbClr val="7F7F7F"/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en-US" dirty="0" smtClean="0"/>
              <a:t>Agenda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867400" y="6459382"/>
            <a:ext cx="1524000" cy="246221"/>
          </a:xfrm>
          <a:noFill/>
        </p:spPr>
        <p:txBody>
          <a:bodyPr anchor="ctr">
            <a:noAutofit/>
          </a:bodyPr>
          <a:lstStyle>
            <a:lvl1pPr marL="0" algn="ctr">
              <a:spcBef>
                <a:spcPts val="0"/>
              </a:spcBef>
              <a:buNone/>
              <a:defRPr sz="1000" b="0" baseline="0">
                <a:solidFill>
                  <a:srgbClr val="7F7F7F"/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en-US" dirty="0" smtClean="0"/>
              <a:t>Agenda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7416800" y="6459382"/>
            <a:ext cx="1524000" cy="246221"/>
          </a:xfrm>
          <a:noFill/>
        </p:spPr>
        <p:txBody>
          <a:bodyPr anchor="ctr">
            <a:noAutofit/>
          </a:bodyPr>
          <a:lstStyle>
            <a:lvl1pPr marL="0" algn="ctr">
              <a:spcBef>
                <a:spcPts val="0"/>
              </a:spcBef>
              <a:buNone/>
              <a:defRPr sz="1000" b="0" baseline="0">
                <a:solidFill>
                  <a:srgbClr val="7F7F7F"/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en-US" dirty="0" smtClean="0"/>
              <a:t>Agenda</a:t>
            </a:r>
          </a:p>
        </p:txBody>
      </p:sp>
      <p:sp>
        <p:nvSpPr>
          <p:cNvPr id="2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9600" y="6477000"/>
            <a:ext cx="609600" cy="196850"/>
          </a:xfrm>
        </p:spPr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‹#›</a:t>
            </a:fld>
            <a:r>
              <a:rPr lang="en-US" smtClean="0"/>
              <a:t> |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-406400" y="6324454"/>
            <a:ext cx="13004800" cy="14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609600" y="1371601"/>
            <a:ext cx="11074400" cy="4754563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endParaRPr lang="en-US" dirty="0" smtClean="0"/>
          </a:p>
        </p:txBody>
      </p:sp>
      <p:pic>
        <p:nvPicPr>
          <p:cNvPr id="15" name="Picture 2" descr="Z:\Graphics\Logos\Dewberry logos\jpeg logo\Dewberry logo RGB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4935" y="6460059"/>
            <a:ext cx="1600200" cy="244015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 userDrawn="1"/>
        </p:nvSpPr>
        <p:spPr>
          <a:xfrm>
            <a:off x="12103735" y="6454050"/>
            <a:ext cx="91440" cy="256032"/>
          </a:xfrm>
          <a:prstGeom prst="rect">
            <a:avLst/>
          </a:prstGeom>
          <a:solidFill>
            <a:srgbClr val="CB9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9"/>
          <p:cNvSpPr>
            <a:spLocks noGrp="1"/>
          </p:cNvSpPr>
          <p:nvPr>
            <p:ph type="title"/>
          </p:nvPr>
        </p:nvSpPr>
        <p:spPr>
          <a:xfrm>
            <a:off x="609600" y="228600"/>
            <a:ext cx="11074400" cy="639762"/>
          </a:xfrm>
        </p:spPr>
        <p:txBody>
          <a:bodyPr anchor="ctr">
            <a:noAutofit/>
          </a:bodyPr>
          <a:lstStyle>
            <a:lvl1pPr algn="l">
              <a:defRPr sz="4000" b="1"/>
            </a:lvl1pPr>
          </a:lstStyle>
          <a:p>
            <a:endParaRPr lang="en-US" dirty="0"/>
          </a:p>
        </p:txBody>
      </p:sp>
      <p:pic>
        <p:nvPicPr>
          <p:cNvPr id="26" name="Picture 25" descr="Bar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-228600" y="228600"/>
            <a:ext cx="609600" cy="609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 images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 userDrawn="1">
            <p:ph type="pic" sz="quarter" idx="10"/>
          </p:nvPr>
        </p:nvSpPr>
        <p:spPr>
          <a:xfrm>
            <a:off x="0" y="990600"/>
            <a:ext cx="3840480" cy="256032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 userDrawn="1">
            <p:ph type="pic" sz="quarter" idx="11"/>
          </p:nvPr>
        </p:nvSpPr>
        <p:spPr>
          <a:xfrm>
            <a:off x="3962400" y="990600"/>
            <a:ext cx="4267200" cy="256032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 userDrawn="1">
            <p:ph type="pic" sz="quarter" idx="12"/>
          </p:nvPr>
        </p:nvSpPr>
        <p:spPr>
          <a:xfrm>
            <a:off x="8351520" y="990600"/>
            <a:ext cx="3840480" cy="256032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18" name="Picture 2" descr="Z:\Graphics\Logos\Dewberry logos\jpeg logo\Dewberry logo RGB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4935" y="359577"/>
            <a:ext cx="1600200" cy="24401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 userDrawn="1"/>
        </p:nvSpPr>
        <p:spPr>
          <a:xfrm>
            <a:off x="12103735" y="353568"/>
            <a:ext cx="91440" cy="256032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btitle 2"/>
          <p:cNvSpPr>
            <a:spLocks noGrp="1"/>
          </p:cNvSpPr>
          <p:nvPr>
            <p:ph type="subTitle" idx="1"/>
          </p:nvPr>
        </p:nvSpPr>
        <p:spPr>
          <a:xfrm>
            <a:off x="609600" y="5029200"/>
            <a:ext cx="11049000" cy="60960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4" name="Title 5"/>
          <p:cNvSpPr>
            <a:spLocks noGrp="1"/>
          </p:cNvSpPr>
          <p:nvPr>
            <p:ph type="title"/>
          </p:nvPr>
        </p:nvSpPr>
        <p:spPr>
          <a:xfrm>
            <a:off x="609600" y="4267200"/>
            <a:ext cx="11049000" cy="838200"/>
          </a:xfrm>
        </p:spPr>
        <p:txBody>
          <a:bodyPr anchor="b">
            <a:normAutofit/>
          </a:bodyPr>
          <a:lstStyle>
            <a:lvl1pPr algn="l">
              <a:defRPr sz="4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-228600" y="4267200"/>
            <a:ext cx="585216" cy="1517904"/>
            <a:chOff x="0" y="4267200"/>
            <a:chExt cx="585216" cy="1517904"/>
          </a:xfrm>
        </p:grpSpPr>
        <p:sp>
          <p:nvSpPr>
            <p:cNvPr id="26" name="Rectangle 25"/>
            <p:cNvSpPr/>
            <p:nvPr userDrawn="1"/>
          </p:nvSpPr>
          <p:spPr>
            <a:xfrm>
              <a:off x="0" y="4267200"/>
              <a:ext cx="585216" cy="1517904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502920" y="4267200"/>
              <a:ext cx="82296" cy="1517904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407871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 image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0" y="990600"/>
            <a:ext cx="12192000" cy="29718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14" name="Picture 2" descr="Z:\Graphics\Logos\Dewberry logos\jpeg logo\Dewberry logo RGB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4935" y="359577"/>
            <a:ext cx="1600200" cy="244015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 userDrawn="1"/>
        </p:nvSpPr>
        <p:spPr>
          <a:xfrm>
            <a:off x="12103735" y="353568"/>
            <a:ext cx="91440" cy="256032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228600" y="4572000"/>
            <a:ext cx="585216" cy="1517904"/>
            <a:chOff x="0" y="4267200"/>
            <a:chExt cx="585216" cy="1517904"/>
          </a:xfrm>
        </p:grpSpPr>
        <p:sp>
          <p:nvSpPr>
            <p:cNvPr id="17" name="Rectangle 16"/>
            <p:cNvSpPr/>
            <p:nvPr userDrawn="1"/>
          </p:nvSpPr>
          <p:spPr>
            <a:xfrm>
              <a:off x="0" y="4267200"/>
              <a:ext cx="585216" cy="1517904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502920" y="4267200"/>
              <a:ext cx="82296" cy="1517904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609600" y="5334000"/>
            <a:ext cx="10820400" cy="60960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1" name="Title 5"/>
          <p:cNvSpPr>
            <a:spLocks noGrp="1"/>
          </p:cNvSpPr>
          <p:nvPr>
            <p:ph type="title"/>
          </p:nvPr>
        </p:nvSpPr>
        <p:spPr>
          <a:xfrm>
            <a:off x="609600" y="4572000"/>
            <a:ext cx="10820400" cy="838200"/>
          </a:xfrm>
        </p:spPr>
        <p:txBody>
          <a:bodyPr anchor="b">
            <a:normAutofit/>
          </a:bodyPr>
          <a:lstStyle>
            <a:lvl1pPr algn="l">
              <a:defRPr sz="4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03934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images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Z:\Graphics\Logos\Dewberry logos\jpeg logo\Dewberry logo RGB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4935" y="6460059"/>
            <a:ext cx="1600200" cy="244015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 userDrawn="1"/>
        </p:nvSpPr>
        <p:spPr>
          <a:xfrm>
            <a:off x="12103735" y="6454050"/>
            <a:ext cx="91440" cy="256032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228600" y="1755648"/>
            <a:ext cx="585216" cy="1517904"/>
            <a:chOff x="0" y="4267200"/>
            <a:chExt cx="585216" cy="1517904"/>
          </a:xfrm>
        </p:grpSpPr>
        <p:sp>
          <p:nvSpPr>
            <p:cNvPr id="17" name="Rectangle 16"/>
            <p:cNvSpPr/>
            <p:nvPr userDrawn="1"/>
          </p:nvSpPr>
          <p:spPr>
            <a:xfrm>
              <a:off x="0" y="4267200"/>
              <a:ext cx="585216" cy="1517904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502920" y="4267200"/>
              <a:ext cx="82296" cy="1517904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606552" y="2514600"/>
            <a:ext cx="10366248" cy="612648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Title 5"/>
          <p:cNvSpPr>
            <a:spLocks noGrp="1"/>
          </p:cNvSpPr>
          <p:nvPr>
            <p:ph type="title"/>
          </p:nvPr>
        </p:nvSpPr>
        <p:spPr>
          <a:xfrm>
            <a:off x="606552" y="1755648"/>
            <a:ext cx="10366248" cy="841248"/>
          </a:xfrm>
        </p:spPr>
        <p:txBody>
          <a:bodyPr anchor="b">
            <a:normAutofit/>
          </a:bodyPr>
          <a:lstStyle>
            <a:lvl1pPr algn="l">
              <a:defRPr sz="4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03558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1"/>
            <a:ext cx="11074400" cy="4754563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9600" y="6479159"/>
            <a:ext cx="7518400" cy="196850"/>
          </a:xfrm>
        </p:spPr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‹#›</a:t>
            </a:fld>
            <a:r>
              <a:rPr lang="en-US" dirty="0" smtClean="0"/>
              <a:t> | </a:t>
            </a:r>
            <a:r>
              <a:rPr lang="en-US" b="1" dirty="0" err="1" smtClean="0"/>
              <a:t>Powerpoint</a:t>
            </a:r>
            <a:r>
              <a:rPr lang="en-US" b="1" dirty="0" smtClean="0"/>
              <a:t> title goes here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December 20, 2011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406400" y="6324454"/>
            <a:ext cx="13004800" cy="14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2" descr="Z:\Graphics\Logos\Dewberry logos\jpeg logo\Dewberry logo RGB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4935" y="6460059"/>
            <a:ext cx="1600200" cy="244015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 userDrawn="1"/>
        </p:nvSpPr>
        <p:spPr>
          <a:xfrm>
            <a:off x="12103735" y="6454050"/>
            <a:ext cx="91440" cy="256032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9"/>
          <p:cNvSpPr>
            <a:spLocks noGrp="1"/>
          </p:cNvSpPr>
          <p:nvPr>
            <p:ph type="title"/>
          </p:nvPr>
        </p:nvSpPr>
        <p:spPr>
          <a:xfrm>
            <a:off x="609600" y="228600"/>
            <a:ext cx="11074400" cy="639762"/>
          </a:xfrm>
        </p:spPr>
        <p:txBody>
          <a:bodyPr anchor="ctr">
            <a:noAutofit/>
          </a:bodyPr>
          <a:lstStyle>
            <a:lvl1pPr algn="l">
              <a:defRPr sz="4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-228600" y="228600"/>
            <a:ext cx="585216" cy="640080"/>
            <a:chOff x="0" y="228600"/>
            <a:chExt cx="585216" cy="64008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28600"/>
              <a:ext cx="585216" cy="64008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502920" y="228600"/>
              <a:ext cx="82296" cy="640080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955721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9600" y="6479159"/>
            <a:ext cx="7518400" cy="196850"/>
          </a:xfrm>
        </p:spPr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‹#›</a:t>
            </a:fld>
            <a:r>
              <a:rPr lang="en-US" dirty="0" smtClean="0"/>
              <a:t> | </a:t>
            </a:r>
            <a:r>
              <a:rPr lang="en-US" b="1" dirty="0" err="1" smtClean="0"/>
              <a:t>Powerpoint</a:t>
            </a:r>
            <a:r>
              <a:rPr lang="en-US" b="1" dirty="0" smtClean="0"/>
              <a:t> title goes here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December 20, 2011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406400" y="6324454"/>
            <a:ext cx="13004800" cy="14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09600" y="1371601"/>
            <a:ext cx="5262880" cy="4754563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1"/>
          </p:nvPr>
        </p:nvSpPr>
        <p:spPr>
          <a:xfrm>
            <a:off x="6217920" y="1371600"/>
            <a:ext cx="5466080" cy="47548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4" name="Picture 2" descr="Z:\Graphics\Logos\Dewberry logos\jpeg logo\Dewberry logo RGB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4935" y="6460059"/>
            <a:ext cx="1600200" cy="244015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 userDrawn="1"/>
        </p:nvSpPr>
        <p:spPr>
          <a:xfrm>
            <a:off x="12103735" y="6454050"/>
            <a:ext cx="91440" cy="256032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9"/>
          <p:cNvSpPr>
            <a:spLocks noGrp="1"/>
          </p:cNvSpPr>
          <p:nvPr>
            <p:ph type="title"/>
          </p:nvPr>
        </p:nvSpPr>
        <p:spPr>
          <a:xfrm>
            <a:off x="609600" y="228600"/>
            <a:ext cx="11074400" cy="639762"/>
          </a:xfrm>
        </p:spPr>
        <p:txBody>
          <a:bodyPr anchor="ctr">
            <a:noAutofit/>
          </a:bodyPr>
          <a:lstStyle>
            <a:lvl1pPr algn="l">
              <a:defRPr sz="4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-228600" y="228600"/>
            <a:ext cx="585216" cy="640080"/>
            <a:chOff x="0" y="228600"/>
            <a:chExt cx="585216" cy="64008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228600"/>
              <a:ext cx="585216" cy="64008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502920" y="228600"/>
              <a:ext cx="82296" cy="640080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723475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9600" y="6479159"/>
            <a:ext cx="7518400" cy="196850"/>
          </a:xfrm>
        </p:spPr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‹#›</a:t>
            </a:fld>
            <a:r>
              <a:rPr lang="en-US" dirty="0" smtClean="0"/>
              <a:t> | </a:t>
            </a:r>
            <a:r>
              <a:rPr lang="en-US" b="1" dirty="0" err="1" smtClean="0"/>
              <a:t>Powerpoint</a:t>
            </a:r>
            <a:r>
              <a:rPr lang="en-US" b="1" dirty="0" smtClean="0"/>
              <a:t> title goes here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December 20, 2011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406400" y="6324454"/>
            <a:ext cx="13004800" cy="14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1"/>
            <a:ext cx="6604000" cy="2209800"/>
          </a:xfrm>
        </p:spPr>
        <p:txBody>
          <a:bodyPr/>
          <a:lstStyle>
            <a:lvl1pPr>
              <a:spcBef>
                <a:spcPts val="1800"/>
              </a:spcBef>
              <a:defRPr sz="2800"/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6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733803"/>
            <a:ext cx="6604000" cy="2392363"/>
          </a:xfrm>
        </p:spPr>
        <p:txBody>
          <a:bodyPr/>
          <a:lstStyle>
            <a:lvl1pPr>
              <a:spcBef>
                <a:spcPts val="1800"/>
              </a:spcBef>
              <a:defRPr sz="2800"/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6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8"/>
          <p:cNvSpPr>
            <a:spLocks noGrp="1"/>
          </p:cNvSpPr>
          <p:nvPr>
            <p:ph sz="quarter" idx="11"/>
          </p:nvPr>
        </p:nvSpPr>
        <p:spPr>
          <a:xfrm>
            <a:off x="7518400" y="1371600"/>
            <a:ext cx="4064000" cy="47548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9" name="Picture 2" descr="Z:\Graphics\Logos\Dewberry logos\jpeg logo\Dewberry logo RGB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4935" y="6460059"/>
            <a:ext cx="1600200" cy="24401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 userDrawn="1"/>
        </p:nvSpPr>
        <p:spPr>
          <a:xfrm>
            <a:off x="12103735" y="6454050"/>
            <a:ext cx="91440" cy="256032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9"/>
          <p:cNvSpPr>
            <a:spLocks noGrp="1"/>
          </p:cNvSpPr>
          <p:nvPr>
            <p:ph type="title"/>
          </p:nvPr>
        </p:nvSpPr>
        <p:spPr>
          <a:xfrm>
            <a:off x="609600" y="228600"/>
            <a:ext cx="11074400" cy="639762"/>
          </a:xfrm>
        </p:spPr>
        <p:txBody>
          <a:bodyPr anchor="ctr">
            <a:noAutofit/>
          </a:bodyPr>
          <a:lstStyle>
            <a:lvl1pPr algn="l">
              <a:defRPr sz="4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-228600" y="228600"/>
            <a:ext cx="585216" cy="640080"/>
            <a:chOff x="0" y="228600"/>
            <a:chExt cx="585216" cy="640080"/>
          </a:xfrm>
        </p:grpSpPr>
        <p:sp>
          <p:nvSpPr>
            <p:cNvPr id="23" name="Rectangle 22"/>
            <p:cNvSpPr/>
            <p:nvPr userDrawn="1"/>
          </p:nvSpPr>
          <p:spPr>
            <a:xfrm>
              <a:off x="0" y="228600"/>
              <a:ext cx="585216" cy="64008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502920" y="228600"/>
              <a:ext cx="82296" cy="640080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3846981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0" y="990600"/>
            <a:ext cx="12192000" cy="297180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2" descr="Z:\Graphics\Logos\Dewberry logos\jpeg logo\Dewberry logo RGB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4935" y="359577"/>
            <a:ext cx="1600200" cy="244015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 userDrawn="1"/>
        </p:nvSpPr>
        <p:spPr>
          <a:xfrm>
            <a:off x="12103735" y="353568"/>
            <a:ext cx="91440" cy="256032"/>
          </a:xfrm>
          <a:prstGeom prst="rect">
            <a:avLst/>
          </a:prstGeom>
          <a:solidFill>
            <a:srgbClr val="CB9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685800" y="5319659"/>
            <a:ext cx="9652000" cy="609600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21" name="Title 5"/>
          <p:cNvSpPr>
            <a:spLocks noGrp="1"/>
          </p:cNvSpPr>
          <p:nvPr>
            <p:ph type="title"/>
          </p:nvPr>
        </p:nvSpPr>
        <p:spPr>
          <a:xfrm>
            <a:off x="685800" y="4557659"/>
            <a:ext cx="9652000" cy="838200"/>
          </a:xfrm>
        </p:spPr>
        <p:txBody>
          <a:bodyPr anchor="b">
            <a:noAutofit/>
          </a:bodyPr>
          <a:lstStyle>
            <a:lvl1pPr algn="l">
              <a:defRPr sz="4000" b="1"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22" name="Picture 21" descr="Bar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-228600" y="4557659"/>
            <a:ext cx="609600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horizontal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9600" y="6479159"/>
            <a:ext cx="7518400" cy="196850"/>
          </a:xfrm>
        </p:spPr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‹#›</a:t>
            </a:fld>
            <a:r>
              <a:rPr lang="en-US" dirty="0" smtClean="0"/>
              <a:t> | </a:t>
            </a:r>
            <a:r>
              <a:rPr lang="en-US" b="1" dirty="0" err="1" smtClean="0"/>
              <a:t>Powerpoint</a:t>
            </a:r>
            <a:r>
              <a:rPr lang="en-US" b="1" dirty="0" smtClean="0"/>
              <a:t> title goes here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December 20, 2011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406400" y="6324454"/>
            <a:ext cx="13004800" cy="14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1"/>
            <a:ext cx="11277600" cy="2209800"/>
          </a:xfrm>
        </p:spPr>
        <p:txBody>
          <a:bodyPr/>
          <a:lstStyle>
            <a:lvl1pPr>
              <a:spcBef>
                <a:spcPts val="1800"/>
              </a:spcBef>
              <a:defRPr sz="2800"/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6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733803"/>
            <a:ext cx="11277600" cy="2392363"/>
          </a:xfrm>
        </p:spPr>
        <p:txBody>
          <a:bodyPr/>
          <a:lstStyle>
            <a:lvl1pPr>
              <a:spcBef>
                <a:spcPts val="1800"/>
              </a:spcBef>
              <a:defRPr sz="2800"/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6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2" descr="Z:\Graphics\Logos\Dewberry logos\jpeg logo\Dewberry logo RGB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4935" y="6460059"/>
            <a:ext cx="1600200" cy="244015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 userDrawn="1"/>
        </p:nvSpPr>
        <p:spPr>
          <a:xfrm>
            <a:off x="12103735" y="6454050"/>
            <a:ext cx="91440" cy="256032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9"/>
          <p:cNvSpPr>
            <a:spLocks noGrp="1"/>
          </p:cNvSpPr>
          <p:nvPr>
            <p:ph type="title"/>
          </p:nvPr>
        </p:nvSpPr>
        <p:spPr>
          <a:xfrm>
            <a:off x="609600" y="228600"/>
            <a:ext cx="11074400" cy="639762"/>
          </a:xfrm>
        </p:spPr>
        <p:txBody>
          <a:bodyPr anchor="ctr">
            <a:noAutofit/>
          </a:bodyPr>
          <a:lstStyle>
            <a:lvl1pPr algn="l">
              <a:defRPr sz="4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-228600" y="228600"/>
            <a:ext cx="585216" cy="640080"/>
            <a:chOff x="0" y="228600"/>
            <a:chExt cx="585216" cy="640080"/>
          </a:xfrm>
        </p:grpSpPr>
        <p:sp>
          <p:nvSpPr>
            <p:cNvPr id="21" name="Rectangle 20"/>
            <p:cNvSpPr/>
            <p:nvPr userDrawn="1"/>
          </p:nvSpPr>
          <p:spPr>
            <a:xfrm>
              <a:off x="0" y="228600"/>
              <a:ext cx="585216" cy="64008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502920" y="228600"/>
              <a:ext cx="82296" cy="640080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247437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09600" y="6479159"/>
            <a:ext cx="7518400" cy="196850"/>
          </a:xfrm>
        </p:spPr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‹#›</a:t>
            </a:fld>
            <a:r>
              <a:rPr lang="en-US" dirty="0" smtClean="0"/>
              <a:t> | </a:t>
            </a:r>
            <a:r>
              <a:rPr lang="en-US" b="1" dirty="0" err="1" smtClean="0"/>
              <a:t>Powerpoint</a:t>
            </a:r>
            <a:r>
              <a:rPr lang="en-US" b="1" dirty="0" smtClean="0"/>
              <a:t> title goes here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December 20, 2011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406400" y="6324454"/>
            <a:ext cx="13004800" cy="14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2" descr="Z:\Graphics\Logos\Dewberry logos\jpeg logo\Dewberry logo RGB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4935" y="6460059"/>
            <a:ext cx="1600200" cy="244015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 userDrawn="1"/>
        </p:nvSpPr>
        <p:spPr>
          <a:xfrm>
            <a:off x="12103735" y="6454050"/>
            <a:ext cx="91440" cy="256032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9"/>
          <p:cNvSpPr>
            <a:spLocks noGrp="1"/>
          </p:cNvSpPr>
          <p:nvPr>
            <p:ph type="title"/>
          </p:nvPr>
        </p:nvSpPr>
        <p:spPr>
          <a:xfrm>
            <a:off x="609600" y="2291379"/>
            <a:ext cx="11074400" cy="639762"/>
          </a:xfrm>
        </p:spPr>
        <p:txBody>
          <a:bodyPr anchor="ctr">
            <a:noAutofit/>
          </a:bodyPr>
          <a:lstStyle>
            <a:lvl1pPr algn="l">
              <a:defRPr sz="4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-228600" y="2291379"/>
            <a:ext cx="585216" cy="640080"/>
            <a:chOff x="0" y="228600"/>
            <a:chExt cx="585216" cy="640080"/>
          </a:xfrm>
        </p:grpSpPr>
        <p:sp>
          <p:nvSpPr>
            <p:cNvPr id="31" name="Rectangle 30"/>
            <p:cNvSpPr/>
            <p:nvPr userDrawn="1"/>
          </p:nvSpPr>
          <p:spPr>
            <a:xfrm>
              <a:off x="0" y="228600"/>
              <a:ext cx="585216" cy="64008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502920" y="228600"/>
              <a:ext cx="82296" cy="640080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346382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459382"/>
            <a:ext cx="1524000" cy="246221"/>
          </a:xfrm>
          <a:noFill/>
        </p:spPr>
        <p:txBody>
          <a:bodyPr anchor="ctr">
            <a:noAutofit/>
          </a:bodyPr>
          <a:lstStyle>
            <a:lvl1pPr marL="0" algn="ctr">
              <a:spcBef>
                <a:spcPts val="0"/>
              </a:spcBef>
              <a:buNone/>
              <a:defRPr sz="1000" b="0" baseline="0">
                <a:solidFill>
                  <a:srgbClr val="7F7F7F"/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en-US" dirty="0" smtClean="0"/>
              <a:t>Agenda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768600" y="6459379"/>
            <a:ext cx="1524000" cy="228600"/>
          </a:xfrm>
          <a:noFill/>
        </p:spPr>
        <p:txBody>
          <a:bodyPr anchor="ctr">
            <a:noAutofit/>
          </a:bodyPr>
          <a:lstStyle>
            <a:lvl1pPr marL="0" algn="ctr">
              <a:spcBef>
                <a:spcPts val="0"/>
              </a:spcBef>
              <a:buNone/>
              <a:defRPr sz="1200" b="1" baseline="0">
                <a:solidFill>
                  <a:srgbClr val="7D1442"/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en-US" dirty="0" smtClean="0"/>
              <a:t>Agenda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318000" y="6459382"/>
            <a:ext cx="1524000" cy="246221"/>
          </a:xfrm>
          <a:noFill/>
        </p:spPr>
        <p:txBody>
          <a:bodyPr anchor="ctr">
            <a:noAutofit/>
          </a:bodyPr>
          <a:lstStyle>
            <a:lvl1pPr marL="0" algn="ctr">
              <a:spcBef>
                <a:spcPts val="0"/>
              </a:spcBef>
              <a:buNone/>
              <a:defRPr sz="1000" b="0" baseline="0">
                <a:solidFill>
                  <a:srgbClr val="7F7F7F"/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en-US" dirty="0" smtClean="0"/>
              <a:t>Agenda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867400" y="6459382"/>
            <a:ext cx="1524000" cy="246221"/>
          </a:xfrm>
          <a:noFill/>
        </p:spPr>
        <p:txBody>
          <a:bodyPr anchor="ctr">
            <a:noAutofit/>
          </a:bodyPr>
          <a:lstStyle>
            <a:lvl1pPr marL="0" algn="ctr">
              <a:spcBef>
                <a:spcPts val="0"/>
              </a:spcBef>
              <a:buNone/>
              <a:defRPr sz="1000" b="0" baseline="0">
                <a:solidFill>
                  <a:srgbClr val="7F7F7F"/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en-US" dirty="0" smtClean="0"/>
              <a:t>Agenda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7416800" y="6459382"/>
            <a:ext cx="1524000" cy="246221"/>
          </a:xfrm>
          <a:noFill/>
        </p:spPr>
        <p:txBody>
          <a:bodyPr anchor="ctr">
            <a:noAutofit/>
          </a:bodyPr>
          <a:lstStyle>
            <a:lvl1pPr marL="0" algn="ctr">
              <a:spcBef>
                <a:spcPts val="0"/>
              </a:spcBef>
              <a:buNone/>
              <a:defRPr sz="1000" b="0" baseline="0">
                <a:solidFill>
                  <a:srgbClr val="7F7F7F"/>
                </a:solidFill>
              </a:defRPr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en-US" dirty="0" smtClean="0"/>
              <a:t>Agenda</a:t>
            </a:r>
          </a:p>
        </p:txBody>
      </p:sp>
      <p:sp>
        <p:nvSpPr>
          <p:cNvPr id="2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09600" y="6477000"/>
            <a:ext cx="609600" cy="196850"/>
          </a:xfrm>
        </p:spPr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‹#›</a:t>
            </a:fld>
            <a:r>
              <a:rPr lang="en-US" dirty="0" smtClean="0"/>
              <a:t> |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-406400" y="6324454"/>
            <a:ext cx="13004800" cy="14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609600" y="1371601"/>
            <a:ext cx="11074400" cy="4754563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25" name="Picture 2" descr="Z:\Graphics\Logos\Dewberry logos\jpeg logo\Dewberry logo RGB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4935" y="6460059"/>
            <a:ext cx="1600200" cy="244015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 userDrawn="1"/>
        </p:nvSpPr>
        <p:spPr>
          <a:xfrm>
            <a:off x="12103735" y="6454050"/>
            <a:ext cx="91440" cy="256032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itle 9"/>
          <p:cNvSpPr>
            <a:spLocks noGrp="1"/>
          </p:cNvSpPr>
          <p:nvPr>
            <p:ph type="title"/>
          </p:nvPr>
        </p:nvSpPr>
        <p:spPr>
          <a:xfrm>
            <a:off x="609600" y="228600"/>
            <a:ext cx="11074400" cy="639762"/>
          </a:xfrm>
        </p:spPr>
        <p:txBody>
          <a:bodyPr anchor="ctr">
            <a:noAutofit/>
          </a:bodyPr>
          <a:lstStyle>
            <a:lvl1pPr algn="l">
              <a:defRPr sz="4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36" name="Group 35"/>
          <p:cNvGrpSpPr/>
          <p:nvPr userDrawn="1"/>
        </p:nvGrpSpPr>
        <p:grpSpPr>
          <a:xfrm>
            <a:off x="-228600" y="228600"/>
            <a:ext cx="585216" cy="640080"/>
            <a:chOff x="0" y="228600"/>
            <a:chExt cx="585216" cy="640080"/>
          </a:xfrm>
        </p:grpSpPr>
        <p:sp>
          <p:nvSpPr>
            <p:cNvPr id="37" name="Rectangle 36"/>
            <p:cNvSpPr/>
            <p:nvPr userDrawn="1"/>
          </p:nvSpPr>
          <p:spPr>
            <a:xfrm>
              <a:off x="0" y="228600"/>
              <a:ext cx="585216" cy="64008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 userDrawn="1"/>
          </p:nvSpPr>
          <p:spPr>
            <a:xfrm>
              <a:off x="502920" y="228600"/>
              <a:ext cx="82296" cy="640080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4221625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Z:\Graphics\Logos\Dewberry logos\jpeg logo\Dewberry logo RGB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4935" y="6460059"/>
            <a:ext cx="1600200" cy="24401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 userDrawn="1"/>
        </p:nvSpPr>
        <p:spPr>
          <a:xfrm>
            <a:off x="12103735" y="6454050"/>
            <a:ext cx="91440" cy="256032"/>
          </a:xfrm>
          <a:prstGeom prst="rect">
            <a:avLst/>
          </a:prstGeom>
          <a:solidFill>
            <a:srgbClr val="CB9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85800" y="2514600"/>
            <a:ext cx="9652000" cy="609600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7" name="Title 5"/>
          <p:cNvSpPr>
            <a:spLocks noGrp="1"/>
          </p:cNvSpPr>
          <p:nvPr>
            <p:ph type="title"/>
          </p:nvPr>
        </p:nvSpPr>
        <p:spPr>
          <a:xfrm>
            <a:off x="685800" y="1752600"/>
            <a:ext cx="9652000" cy="838200"/>
          </a:xfrm>
        </p:spPr>
        <p:txBody>
          <a:bodyPr anchor="b">
            <a:noAutofit/>
          </a:bodyPr>
          <a:lstStyle>
            <a:lvl1pPr algn="l">
              <a:defRPr sz="4000" b="1"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8" name="Picture 17" descr="Bar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-228600" y="1752600"/>
            <a:ext cx="609600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1"/>
            <a:ext cx="11074400" cy="4754563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406400" y="6324454"/>
            <a:ext cx="13004800" cy="14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‹#›</a:t>
            </a:fld>
            <a:r>
              <a:rPr lang="en-US" smtClean="0"/>
              <a:t> | </a:t>
            </a:r>
            <a:r>
              <a:rPr lang="en-US" b="1" smtClean="0"/>
              <a:t>Powerpoint title goes here</a:t>
            </a:r>
            <a:r>
              <a:rPr lang="en-US" smtClean="0"/>
              <a:t> </a:t>
            </a:r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 Month Day, 2013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2" descr="Z:\Graphics\Logos\Dewberry logos\jpeg logo\Dewberry logo RGB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4935" y="6460059"/>
            <a:ext cx="1600200" cy="244015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 userDrawn="1"/>
        </p:nvSpPr>
        <p:spPr>
          <a:xfrm>
            <a:off x="12103735" y="6454050"/>
            <a:ext cx="91440" cy="256032"/>
          </a:xfrm>
          <a:prstGeom prst="rect">
            <a:avLst/>
          </a:prstGeom>
          <a:solidFill>
            <a:srgbClr val="CB9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9"/>
          <p:cNvSpPr>
            <a:spLocks noGrp="1"/>
          </p:cNvSpPr>
          <p:nvPr>
            <p:ph type="title"/>
          </p:nvPr>
        </p:nvSpPr>
        <p:spPr>
          <a:xfrm>
            <a:off x="609600" y="228600"/>
            <a:ext cx="11074400" cy="639762"/>
          </a:xfrm>
        </p:spPr>
        <p:txBody>
          <a:bodyPr anchor="ctr">
            <a:noAutofit/>
          </a:bodyPr>
          <a:lstStyle>
            <a:lvl1pPr algn="l">
              <a:defRPr sz="4000" b="1"/>
            </a:lvl1pPr>
          </a:lstStyle>
          <a:p>
            <a:endParaRPr lang="en-US" dirty="0"/>
          </a:p>
        </p:txBody>
      </p:sp>
      <p:pic>
        <p:nvPicPr>
          <p:cNvPr id="17" name="Picture 16" descr="Bar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-228600" y="228600"/>
            <a:ext cx="609600" cy="609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1"/>
            <a:ext cx="5262880" cy="4754563"/>
          </a:xfrm>
        </p:spPr>
        <p:txBody>
          <a:bodyPr/>
          <a:lstStyle>
            <a:lvl1pPr>
              <a:spcBef>
                <a:spcPts val="1800"/>
              </a:spcBef>
              <a:defRPr sz="2400"/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406400" y="6324454"/>
            <a:ext cx="13004800" cy="14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ontent Placeholder 11"/>
          <p:cNvSpPr>
            <a:spLocks noGrp="1"/>
          </p:cNvSpPr>
          <p:nvPr>
            <p:ph sz="quarter" idx="11"/>
          </p:nvPr>
        </p:nvSpPr>
        <p:spPr>
          <a:xfrm>
            <a:off x="6217920" y="1371600"/>
            <a:ext cx="5466080" cy="475488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‹#›</a:t>
            </a:fld>
            <a:r>
              <a:rPr lang="en-US" smtClean="0"/>
              <a:t> | </a:t>
            </a:r>
            <a:r>
              <a:rPr lang="en-US" b="1" smtClean="0"/>
              <a:t>Powerpoint title goes here</a:t>
            </a:r>
            <a:r>
              <a:rPr lang="en-US" smtClean="0"/>
              <a:t> </a:t>
            </a:r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 Month Day, 2013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Picture 2" descr="Z:\Graphics\Logos\Dewberry logos\jpeg logo\Dewberry logo RGB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4935" y="6460059"/>
            <a:ext cx="1600200" cy="244015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 userDrawn="1"/>
        </p:nvSpPr>
        <p:spPr>
          <a:xfrm>
            <a:off x="12103735" y="6454050"/>
            <a:ext cx="91440" cy="256032"/>
          </a:xfrm>
          <a:prstGeom prst="rect">
            <a:avLst/>
          </a:prstGeom>
          <a:solidFill>
            <a:srgbClr val="CB9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9"/>
          <p:cNvSpPr>
            <a:spLocks noGrp="1"/>
          </p:cNvSpPr>
          <p:nvPr>
            <p:ph type="title"/>
          </p:nvPr>
        </p:nvSpPr>
        <p:spPr>
          <a:xfrm>
            <a:off x="609600" y="228600"/>
            <a:ext cx="11074400" cy="639762"/>
          </a:xfrm>
        </p:spPr>
        <p:txBody>
          <a:bodyPr anchor="ctr">
            <a:noAutofit/>
          </a:bodyPr>
          <a:lstStyle>
            <a:lvl1pPr algn="l">
              <a:defRPr sz="4000" b="1"/>
            </a:lvl1pPr>
          </a:lstStyle>
          <a:p>
            <a:endParaRPr lang="en-US" dirty="0"/>
          </a:p>
        </p:txBody>
      </p:sp>
      <p:pic>
        <p:nvPicPr>
          <p:cNvPr id="18" name="Picture 17" descr="Bar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-228600" y="228600"/>
            <a:ext cx="609600" cy="609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-406400" y="6324454"/>
            <a:ext cx="13004800" cy="14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1"/>
            <a:ext cx="6604000" cy="2209800"/>
          </a:xfrm>
        </p:spPr>
        <p:txBody>
          <a:bodyPr/>
          <a:lstStyle>
            <a:lvl1pPr>
              <a:spcBef>
                <a:spcPts val="1800"/>
              </a:spcBef>
              <a:defRPr sz="2800"/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6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733803"/>
            <a:ext cx="6604000" cy="2392363"/>
          </a:xfrm>
        </p:spPr>
        <p:txBody>
          <a:bodyPr/>
          <a:lstStyle>
            <a:lvl1pPr>
              <a:spcBef>
                <a:spcPts val="1800"/>
              </a:spcBef>
              <a:defRPr sz="2800"/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6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18" name="Content Placeholder 8"/>
          <p:cNvSpPr>
            <a:spLocks noGrp="1"/>
          </p:cNvSpPr>
          <p:nvPr>
            <p:ph sz="quarter" idx="11"/>
          </p:nvPr>
        </p:nvSpPr>
        <p:spPr>
          <a:xfrm>
            <a:off x="7518400" y="1371600"/>
            <a:ext cx="4064000" cy="4754880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‹#›</a:t>
            </a:fld>
            <a:r>
              <a:rPr lang="en-US" smtClean="0"/>
              <a:t> | </a:t>
            </a:r>
            <a:r>
              <a:rPr lang="en-US" b="1" smtClean="0"/>
              <a:t>Powerpoint title goes here</a:t>
            </a:r>
            <a:r>
              <a:rPr lang="en-US" smtClean="0"/>
              <a:t> </a:t>
            </a:r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 Month Day, 2013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2" descr="Z:\Graphics\Logos\Dewberry logos\jpeg logo\Dewberry logo RGB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4935" y="6460059"/>
            <a:ext cx="1600200" cy="244015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 userDrawn="1"/>
        </p:nvSpPr>
        <p:spPr>
          <a:xfrm>
            <a:off x="12103735" y="6454050"/>
            <a:ext cx="91440" cy="256032"/>
          </a:xfrm>
          <a:prstGeom prst="rect">
            <a:avLst/>
          </a:prstGeom>
          <a:solidFill>
            <a:srgbClr val="CB9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9"/>
          <p:cNvSpPr>
            <a:spLocks noGrp="1"/>
          </p:cNvSpPr>
          <p:nvPr>
            <p:ph type="title"/>
          </p:nvPr>
        </p:nvSpPr>
        <p:spPr>
          <a:xfrm>
            <a:off x="609600" y="228600"/>
            <a:ext cx="11074400" cy="639762"/>
          </a:xfrm>
        </p:spPr>
        <p:txBody>
          <a:bodyPr anchor="ctr">
            <a:noAutofit/>
          </a:bodyPr>
          <a:lstStyle>
            <a:lvl1pPr algn="l">
              <a:defRPr sz="4000" b="1"/>
            </a:lvl1pPr>
          </a:lstStyle>
          <a:p>
            <a:endParaRPr lang="en-US" dirty="0"/>
          </a:p>
        </p:txBody>
      </p:sp>
      <p:pic>
        <p:nvPicPr>
          <p:cNvPr id="20" name="Picture 19" descr="Bar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-228600" y="228600"/>
            <a:ext cx="609600" cy="6095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-406400" y="6324454"/>
            <a:ext cx="13004800" cy="14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1"/>
            <a:ext cx="11176000" cy="2209800"/>
          </a:xfrm>
        </p:spPr>
        <p:txBody>
          <a:bodyPr/>
          <a:lstStyle>
            <a:lvl1pPr>
              <a:spcBef>
                <a:spcPts val="1800"/>
              </a:spcBef>
              <a:defRPr sz="2800"/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6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733803"/>
            <a:ext cx="11176000" cy="2392363"/>
          </a:xfrm>
        </p:spPr>
        <p:txBody>
          <a:bodyPr/>
          <a:lstStyle>
            <a:lvl1pPr>
              <a:spcBef>
                <a:spcPts val="1800"/>
              </a:spcBef>
              <a:defRPr sz="2800"/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6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‹#›</a:t>
            </a:fld>
            <a:r>
              <a:rPr lang="en-US" smtClean="0"/>
              <a:t> | </a:t>
            </a:r>
            <a:r>
              <a:rPr lang="en-US" b="1" smtClean="0"/>
              <a:t>Powerpoint title goes here</a:t>
            </a:r>
            <a:r>
              <a:rPr lang="en-US" smtClean="0"/>
              <a:t> </a:t>
            </a:r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 Month Day, 2013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2" descr="Z:\Graphics\Logos\Dewberry logos\jpeg logo\Dewberry logo RGB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4935" y="6460059"/>
            <a:ext cx="1600200" cy="244015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 userDrawn="1"/>
        </p:nvSpPr>
        <p:spPr>
          <a:xfrm>
            <a:off x="12103735" y="6454050"/>
            <a:ext cx="91440" cy="256032"/>
          </a:xfrm>
          <a:prstGeom prst="rect">
            <a:avLst/>
          </a:prstGeom>
          <a:solidFill>
            <a:srgbClr val="CB9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9"/>
          <p:cNvSpPr>
            <a:spLocks noGrp="1"/>
          </p:cNvSpPr>
          <p:nvPr>
            <p:ph type="title"/>
          </p:nvPr>
        </p:nvSpPr>
        <p:spPr>
          <a:xfrm>
            <a:off x="609600" y="228600"/>
            <a:ext cx="11074400" cy="639762"/>
          </a:xfrm>
        </p:spPr>
        <p:txBody>
          <a:bodyPr anchor="ctr">
            <a:noAutofit/>
          </a:bodyPr>
          <a:lstStyle>
            <a:lvl1pPr algn="l">
              <a:defRPr sz="4000" b="1"/>
            </a:lvl1pPr>
          </a:lstStyle>
          <a:p>
            <a:endParaRPr lang="en-US" dirty="0"/>
          </a:p>
        </p:txBody>
      </p:sp>
      <p:pic>
        <p:nvPicPr>
          <p:cNvPr id="18" name="Picture 17" descr="Bar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-228600" y="228600"/>
            <a:ext cx="609600" cy="6095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-406400" y="6324454"/>
            <a:ext cx="13004800" cy="14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‹#›</a:t>
            </a:fld>
            <a:r>
              <a:rPr lang="en-US" smtClean="0"/>
              <a:t> | </a:t>
            </a:r>
            <a:r>
              <a:rPr lang="en-US" b="1" smtClean="0"/>
              <a:t>Powerpoint title goes here</a:t>
            </a:r>
            <a:r>
              <a:rPr lang="en-US" smtClean="0"/>
              <a:t> </a:t>
            </a:r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 Month Day, 2013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2" descr="Z:\Graphics\Logos\Dewberry logos\jpeg logo\Dewberry logo RGB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4935" y="6460059"/>
            <a:ext cx="1600200" cy="244015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 userDrawn="1"/>
        </p:nvSpPr>
        <p:spPr>
          <a:xfrm>
            <a:off x="12103735" y="6454050"/>
            <a:ext cx="91440" cy="256032"/>
          </a:xfrm>
          <a:prstGeom prst="rect">
            <a:avLst/>
          </a:prstGeom>
          <a:solidFill>
            <a:srgbClr val="CB9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9"/>
          <p:cNvSpPr>
            <a:spLocks noGrp="1"/>
          </p:cNvSpPr>
          <p:nvPr>
            <p:ph type="title"/>
          </p:nvPr>
        </p:nvSpPr>
        <p:spPr>
          <a:xfrm>
            <a:off x="609600" y="2286000"/>
            <a:ext cx="11074400" cy="639762"/>
          </a:xfrm>
        </p:spPr>
        <p:txBody>
          <a:bodyPr anchor="ctr">
            <a:noAutofit/>
          </a:bodyPr>
          <a:lstStyle>
            <a:lvl1pPr algn="l">
              <a:defRPr sz="4000" b="1"/>
            </a:lvl1pPr>
          </a:lstStyle>
          <a:p>
            <a:endParaRPr lang="en-US" dirty="0"/>
          </a:p>
        </p:txBody>
      </p:sp>
      <p:pic>
        <p:nvPicPr>
          <p:cNvPr id="18" name="Picture 17" descr="Bar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-228600" y="2286000"/>
            <a:ext cx="609600" cy="609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>
            <a:noAutofit/>
          </a:bodyPr>
          <a:lstStyle>
            <a:lvl1pPr algn="l">
              <a:defRPr sz="2400" b="1"/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spcBef>
                <a:spcPts val="1800"/>
              </a:spcBef>
              <a:defRPr sz="3200"/>
            </a:lvl1pPr>
            <a:lvl2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6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406400" y="6324454"/>
            <a:ext cx="13004800" cy="146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‹#›</a:t>
            </a:fld>
            <a:r>
              <a:rPr lang="en-US" smtClean="0"/>
              <a:t> | </a:t>
            </a:r>
            <a:r>
              <a:rPr lang="en-US" b="1" smtClean="0"/>
              <a:t>Powerpoint title goes here</a:t>
            </a:r>
            <a:r>
              <a:rPr lang="en-US" smtClean="0"/>
              <a:t> </a:t>
            </a:r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 Month Day, 2013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2" descr="Z:\Graphics\Logos\Dewberry logos\jpeg logo\Dewberry logo RGB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4935" y="6460059"/>
            <a:ext cx="1600200" cy="244015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 userDrawn="1"/>
        </p:nvSpPr>
        <p:spPr>
          <a:xfrm>
            <a:off x="12103735" y="6454050"/>
            <a:ext cx="91440" cy="256032"/>
          </a:xfrm>
          <a:prstGeom prst="rect">
            <a:avLst/>
          </a:prstGeom>
          <a:solidFill>
            <a:srgbClr val="CB9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601"/>
            <a:ext cx="10972800" cy="4754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77000"/>
            <a:ext cx="7518400" cy="196850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‹#›</a:t>
            </a:fld>
            <a:r>
              <a:rPr lang="en-US" dirty="0" smtClean="0"/>
              <a:t> | </a:t>
            </a:r>
            <a:r>
              <a:rPr lang="en-US" b="1" dirty="0" err="1" smtClean="0"/>
              <a:t>Powerpoint</a:t>
            </a:r>
            <a:r>
              <a:rPr lang="en-US" b="1" dirty="0" smtClean="0"/>
              <a:t> title goes here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Month Day, 2013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64" r:id="rId3"/>
    <p:sldLayoutId id="2147483650" r:id="rId4"/>
    <p:sldLayoutId id="2147483678" r:id="rId5"/>
    <p:sldLayoutId id="2147483681" r:id="rId6"/>
    <p:sldLayoutId id="2147483682" r:id="rId7"/>
    <p:sldLayoutId id="2147483677" r:id="rId8"/>
    <p:sldLayoutId id="2147483656" r:id="rId9"/>
    <p:sldLayoutId id="2147483657" r:id="rId10"/>
    <p:sldLayoutId id="2147483686" r:id="rId11"/>
    <p:sldLayoutId id="2147483663" r:id="rId12"/>
    <p:sldLayoutId id="2147483684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1143000" indent="-13716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>
              <a:lumMod val="65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1600200" indent="-13716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bg1">
              <a:lumMod val="65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2057400" indent="-13716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bg1">
              <a:lumMod val="65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85800" y="5334000"/>
            <a:ext cx="9652000" cy="609600"/>
          </a:xfrm>
        </p:spPr>
        <p:txBody>
          <a:bodyPr/>
          <a:lstStyle/>
          <a:p>
            <a:r>
              <a:rPr lang="en-US" b="1" dirty="0"/>
              <a:t>Emily Klipp, Project Manager, Dewberry</a:t>
            </a:r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00" y="4495800"/>
            <a:ext cx="11277600" cy="838200"/>
          </a:xfrm>
        </p:spPr>
        <p:txBody>
          <a:bodyPr/>
          <a:lstStyle/>
          <a:p>
            <a:r>
              <a:rPr lang="en-US" sz="3600" dirty="0"/>
              <a:t>Producing Lidar Deliverables for Hurricane Supplemental </a:t>
            </a:r>
            <a:r>
              <a:rPr lang="en-US" sz="3600" dirty="0" smtClean="0"/>
              <a:t>Projects - A </a:t>
            </a:r>
            <a:r>
              <a:rPr lang="en-US" sz="3600" dirty="0"/>
              <a:t>Case Study of Post-Irma</a:t>
            </a:r>
          </a:p>
        </p:txBody>
      </p:sp>
      <p:pic>
        <p:nvPicPr>
          <p:cNvPr id="8" name="Content Placeholder 4" descr="Image result for hurricane irma  gif"/>
          <p:cNvPicPr>
            <a:picLocks noGrp="1" noChangeAspect="1" noChangeArrowheads="1" noCrop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0" r="1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/>
          <a:srcRect t="6416" b="641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" name="Picture Placeholder 9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/>
          <a:srcRect l="3988" r="3988"/>
          <a:stretch>
            <a:fillRect/>
          </a:stretch>
        </p:blipFill>
        <p:spPr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7391400" y="1600200"/>
            <a:ext cx="1143000" cy="2286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086600" y="1524000"/>
            <a:ext cx="3048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3974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10</a:t>
            </a:fld>
            <a:r>
              <a:rPr lang="en-US" dirty="0" smtClean="0"/>
              <a:t> | </a:t>
            </a:r>
            <a:r>
              <a:rPr lang="en-US" dirty="0"/>
              <a:t>Producing Lidar Deliverables for Hurricane Supplemental Projects, a Case Study of </a:t>
            </a:r>
            <a:r>
              <a:rPr lang="en-US" dirty="0" smtClean="0"/>
              <a:t>Post-Irma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January 29, 2019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84200" y="228600"/>
            <a:ext cx="11074400" cy="639762"/>
          </a:xfrm>
        </p:spPr>
        <p:txBody>
          <a:bodyPr/>
          <a:lstStyle/>
          <a:p>
            <a:r>
              <a:rPr lang="en-US" dirty="0" smtClean="0"/>
              <a:t>Tidal Requirement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09600" y="1020762"/>
            <a:ext cx="44958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Tidal collection extends </a:t>
            </a:r>
            <a:r>
              <a:rPr lang="en-US" dirty="0"/>
              <a:t>from the coast inland to the Florida Turnpike. </a:t>
            </a:r>
            <a:endParaRPr lang="en-US" dirty="0" smtClean="0"/>
          </a:p>
          <a:p>
            <a:r>
              <a:rPr lang="en-US" dirty="0"/>
              <a:t>Used tide station 8722899 (Lauderdale-by-the-sea) for </a:t>
            </a:r>
            <a:r>
              <a:rPr lang="en-US" dirty="0" smtClean="0"/>
              <a:t>tide </a:t>
            </a:r>
            <a:r>
              <a:rPr lang="en-US" dirty="0"/>
              <a:t>predictions. </a:t>
            </a:r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754781"/>
            <a:ext cx="7086600" cy="55698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664876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371601"/>
            <a:ext cx="7010400" cy="4754563"/>
          </a:xfrm>
        </p:spPr>
        <p:txBody>
          <a:bodyPr>
            <a:normAutofit/>
          </a:bodyPr>
          <a:lstStyle/>
          <a:p>
            <a:r>
              <a:rPr lang="en-US" dirty="0" smtClean="0"/>
              <a:t>Conduct </a:t>
            </a:r>
            <a:r>
              <a:rPr lang="en-US" dirty="0"/>
              <a:t>monitoring efforts on current streamflow on a daily basis to ensure streams are within their normal banks following any rain events within the region.  Current published stream discharge conditions can be found at the website below:</a:t>
            </a:r>
          </a:p>
          <a:p>
            <a:pPr marL="0" indent="0">
              <a:buNone/>
            </a:pPr>
            <a:r>
              <a:rPr lang="en-US" dirty="0"/>
              <a:t> </a:t>
            </a:r>
            <a:r>
              <a:rPr lang="en-US" u="sng" dirty="0" smtClean="0"/>
              <a:t>http</a:t>
            </a:r>
            <a:r>
              <a:rPr lang="en-US" u="sng" dirty="0"/>
              <a:t>://</a:t>
            </a:r>
            <a:r>
              <a:rPr lang="en-US" u="sng" dirty="0" smtClean="0"/>
              <a:t>waterwatch.usgs.gov/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11</a:t>
            </a:fld>
            <a:r>
              <a:rPr lang="en-US" dirty="0" smtClean="0"/>
              <a:t> | </a:t>
            </a:r>
            <a:r>
              <a:rPr lang="en-US" dirty="0"/>
              <a:t>Producing Lidar Deliverables for Hurricane Supplemental Projects, a Case Study of </a:t>
            </a:r>
            <a:r>
              <a:rPr lang="en-US" dirty="0" smtClean="0"/>
              <a:t>Post-Irma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January 29, 2019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Monitoring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0" y="685800"/>
            <a:ext cx="4201319" cy="51095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783594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066801"/>
            <a:ext cx="11074400" cy="5059364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Spatial Reference </a:t>
            </a:r>
            <a:r>
              <a:rPr lang="en-US" b="1" dirty="0" smtClean="0"/>
              <a:t>System</a:t>
            </a:r>
            <a:r>
              <a:rPr lang="en-US" dirty="0" smtClean="0"/>
              <a:t>: NAD83 </a:t>
            </a:r>
            <a:r>
              <a:rPr lang="en-US" dirty="0"/>
              <a:t>(2011), </a:t>
            </a:r>
            <a:r>
              <a:rPr lang="en-US" b="1" dirty="0"/>
              <a:t>Albers Equal Area</a:t>
            </a:r>
            <a:r>
              <a:rPr lang="en-US" dirty="0"/>
              <a:t>, Meters; NAVD88 </a:t>
            </a:r>
            <a:r>
              <a:rPr lang="en-US" dirty="0" smtClean="0"/>
              <a:t>(Geoid12B), </a:t>
            </a:r>
            <a:r>
              <a:rPr lang="en-US" dirty="0"/>
              <a:t>Meters.</a:t>
            </a:r>
          </a:p>
          <a:p>
            <a:r>
              <a:rPr lang="en-US" dirty="0" smtClean="0"/>
              <a:t>Tile Size: 1000 </a:t>
            </a:r>
            <a:r>
              <a:rPr lang="en-US" dirty="0"/>
              <a:t>meters x 1000 </a:t>
            </a:r>
            <a:r>
              <a:rPr lang="en-US" dirty="0" smtClean="0"/>
              <a:t>meters</a:t>
            </a:r>
          </a:p>
          <a:p>
            <a:r>
              <a:rPr lang="en-US" dirty="0"/>
              <a:t>Absolute Vertical </a:t>
            </a:r>
            <a:r>
              <a:rPr lang="en-US" dirty="0" smtClean="0"/>
              <a:t>Accuracy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RMSEZ ≤ 10 cm (non-vegetated, Swath, DEM))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NVA ≤ 19.6 cm 95% Confidence Level (Swath, DEM)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VVA ≤ </a:t>
            </a:r>
            <a:r>
              <a:rPr lang="en-US" dirty="0" smtClean="0">
                <a:solidFill>
                  <a:schemeClr val="tx1"/>
                </a:solidFill>
              </a:rPr>
              <a:t>30 </a:t>
            </a:r>
            <a:r>
              <a:rPr lang="en-US" dirty="0">
                <a:solidFill>
                  <a:schemeClr val="tx1"/>
                </a:solidFill>
              </a:rPr>
              <a:t>cm 95th Percentile (DEM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dirty="0"/>
              <a:t>Absolute Horizontal </a:t>
            </a:r>
            <a:r>
              <a:rPr lang="en-US" dirty="0" smtClean="0"/>
              <a:t>Accuracy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This data set was produced to meet ASPRS “Positional Accuracy Standards for Digital Geospatial Data” (2014) for a 0.6 (cm) </a:t>
            </a:r>
            <a:r>
              <a:rPr lang="en-US" dirty="0" err="1" smtClean="0">
                <a:solidFill>
                  <a:schemeClr val="tx1"/>
                </a:solidFill>
              </a:rPr>
              <a:t>RMSEx</a:t>
            </a:r>
            <a:r>
              <a:rPr lang="en-US" dirty="0" smtClean="0">
                <a:solidFill>
                  <a:schemeClr val="tx1"/>
                </a:solidFill>
              </a:rPr>
              <a:t> / </a:t>
            </a:r>
            <a:r>
              <a:rPr lang="en-US" dirty="0" err="1" smtClean="0">
                <a:solidFill>
                  <a:schemeClr val="tx1"/>
                </a:solidFill>
              </a:rPr>
              <a:t>RMSEy</a:t>
            </a:r>
            <a:r>
              <a:rPr lang="en-US" dirty="0" smtClean="0">
                <a:solidFill>
                  <a:schemeClr val="tx1"/>
                </a:solidFill>
              </a:rPr>
              <a:t> Horizontal Accuracy Class which equates to Positional Horizontal Accuracy =+/- 1.04 m at a 95% confidence </a:t>
            </a:r>
            <a:r>
              <a:rPr lang="en-US" dirty="0" smtClean="0">
                <a:solidFill>
                  <a:schemeClr val="tx1"/>
                </a:solidFill>
              </a:rPr>
              <a:t>level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Relative Swath Accuracy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≤ </a:t>
            </a:r>
            <a:r>
              <a:rPr lang="en-US" dirty="0">
                <a:solidFill>
                  <a:schemeClr val="tx1"/>
                </a:solidFill>
              </a:rPr>
              <a:t>6cm </a:t>
            </a:r>
            <a:r>
              <a:rPr lang="en-US" dirty="0" smtClean="0">
                <a:solidFill>
                  <a:schemeClr val="tx1"/>
                </a:solidFill>
              </a:rPr>
              <a:t>RMSE within </a:t>
            </a:r>
            <a:r>
              <a:rPr lang="en-US" dirty="0">
                <a:solidFill>
                  <a:schemeClr val="tx1"/>
                </a:solidFill>
              </a:rPr>
              <a:t>individual swaths (smooth surface repeatability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≤ </a:t>
            </a:r>
            <a:r>
              <a:rPr lang="en-US" dirty="0">
                <a:solidFill>
                  <a:schemeClr val="tx1"/>
                </a:solidFill>
              </a:rPr>
              <a:t>8 cm </a:t>
            </a:r>
            <a:r>
              <a:rPr lang="en-US" dirty="0" err="1">
                <a:solidFill>
                  <a:schemeClr val="tx1"/>
                </a:solidFill>
              </a:rPr>
              <a:t>RMSDz</a:t>
            </a:r>
            <a:r>
              <a:rPr lang="en-US" dirty="0">
                <a:solidFill>
                  <a:schemeClr val="tx1"/>
                </a:solidFill>
              </a:rPr>
              <a:t> within swath overlap (between adjacent swaths) with a maximum difference of ±16 cm </a:t>
            </a:r>
          </a:p>
          <a:p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12</a:t>
            </a:fld>
            <a:r>
              <a:rPr lang="en-US" dirty="0" smtClean="0"/>
              <a:t> | </a:t>
            </a:r>
            <a:r>
              <a:rPr lang="en-US" dirty="0"/>
              <a:t>Producing Lidar Deliverables for Hurricane Supplemental Projects, a Case Study of </a:t>
            </a:r>
            <a:r>
              <a:rPr lang="en-US" dirty="0" smtClean="0"/>
              <a:t>Post-Irma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January 29, 2019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Delivery Specifications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619259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13</a:t>
            </a:fld>
            <a:r>
              <a:rPr lang="en-US" dirty="0" smtClean="0"/>
              <a:t> | </a:t>
            </a:r>
            <a:r>
              <a:rPr lang="en-US" dirty="0"/>
              <a:t>Producing Lidar Deliverables for Hurricane Supplemental Projects, a Case Study of </a:t>
            </a:r>
            <a:r>
              <a:rPr lang="en-US" dirty="0" smtClean="0"/>
              <a:t>Post-Irma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January 29, 2019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Delivery Specifications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41574240"/>
              </p:ext>
            </p:extLst>
          </p:nvPr>
        </p:nvGraphicFramePr>
        <p:xfrm>
          <a:off x="685801" y="868362"/>
          <a:ext cx="10591800" cy="53038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59872"/>
                <a:gridCol w="2462704"/>
                <a:gridCol w="2238623"/>
                <a:gridCol w="1430601"/>
              </a:tblGrid>
              <a:tr h="6649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POINT TYPES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0" marR="4686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LAND COVER CLASS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0" marR="4686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TOTALS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0" marR="46860" marT="0" marB="0" anchor="ctr"/>
                </a:tc>
              </a:tr>
              <a:tr h="11249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r>
                        <a:rPr lang="en-US" sz="2000" dirty="0" smtClean="0">
                          <a:effectLst/>
                        </a:rPr>
                        <a:t>Totals</a:t>
                      </a:r>
                      <a:r>
                        <a:rPr lang="en-US" sz="2000" baseline="0" dirty="0" smtClean="0">
                          <a:effectLst/>
                        </a:rPr>
                        <a:t> based on 1641 </a:t>
                      </a:r>
                      <a:r>
                        <a:rPr lang="en-US" sz="2000" baseline="0" dirty="0" err="1" smtClean="0">
                          <a:effectLst/>
                        </a:rPr>
                        <a:t>sq</a:t>
                      </a:r>
                      <a:r>
                        <a:rPr lang="en-US" sz="2000" baseline="0" dirty="0" smtClean="0">
                          <a:effectLst/>
                        </a:rPr>
                        <a:t> mi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0" marR="4686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NVA </a:t>
                      </a:r>
                      <a:endParaRPr lang="en-US" sz="2000" dirty="0" smtClean="0">
                        <a:effectLst/>
                      </a:endParaRP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Non-vegetated </a:t>
                      </a:r>
                      <a:r>
                        <a:rPr lang="en-US" sz="2000" dirty="0">
                          <a:effectLst/>
                        </a:rPr>
                        <a:t>Vertical Accuracy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0" marR="4686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VVA </a:t>
                      </a:r>
                      <a:endParaRPr lang="en-US" sz="2000" dirty="0" smtClean="0">
                        <a:effectLst/>
                      </a:endParaRP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Vegetated </a:t>
                      </a:r>
                      <a:r>
                        <a:rPr lang="en-US" sz="2000" dirty="0">
                          <a:effectLst/>
                        </a:rPr>
                        <a:t>Vertical Accuracy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0" marR="468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0" marR="46860" marT="0" marB="0" anchor="b"/>
                </a:tc>
              </a:tr>
              <a:tr h="5891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ASPRS </a:t>
                      </a:r>
                      <a:r>
                        <a:rPr lang="en-US" sz="2000" dirty="0" smtClean="0">
                          <a:effectLst/>
                        </a:rPr>
                        <a:t>Vertical Accuracy Checkpoints (CP)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0" marR="468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67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0" marR="468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0" marR="468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120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0" marR="46860" marT="0" marB="0" anchor="ctr"/>
                </a:tc>
              </a:tr>
              <a:tr h="6924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Extra Checkpoints – NVA &amp; VVA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0" marR="468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0" marR="468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0" marR="468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0" marR="46860" marT="0" marB="0" anchor="ctr"/>
                </a:tc>
              </a:tr>
              <a:tr h="6821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Total ASPRS Checkpoint Survey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0" marR="468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71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0" marR="468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57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0" marR="468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128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0" marR="46860" marT="0" marB="0" anchor="ctr"/>
                </a:tc>
              </a:tr>
              <a:tr h="79581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Acquisition Calibration Control Points – Ground Control Points (GCP)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0" marR="468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0" marR="468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0" marR="4686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0" marR="46860" marT="0" marB="0" anchor="b"/>
                </a:tc>
              </a:tr>
              <a:tr h="754473">
                <a:tc>
                  <a:txBody>
                    <a:bodyPr/>
                    <a:lstStyle/>
                    <a:p>
                      <a:pPr marL="0" marR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Total Survey Points (CP &amp; GCP)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0" marR="468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91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0" marR="468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0" marR="4686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</a:rPr>
                        <a:t>148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60" marR="46860" marT="0" marB="0" anchor="ctr"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5060492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990601"/>
            <a:ext cx="11074400" cy="513556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Verify </a:t>
            </a:r>
            <a:r>
              <a:rPr lang="en-US" dirty="0"/>
              <a:t>pulse density, vertical and horizontal </a:t>
            </a:r>
            <a:r>
              <a:rPr lang="en-US" dirty="0" smtClean="0"/>
              <a:t>accuracy, inter </a:t>
            </a:r>
            <a:r>
              <a:rPr lang="en-US" dirty="0"/>
              <a:t>and intra swath </a:t>
            </a:r>
            <a:r>
              <a:rPr lang="en-US" dirty="0" smtClean="0"/>
              <a:t>accuracy </a:t>
            </a:r>
            <a:endParaRPr lang="en-US" dirty="0"/>
          </a:p>
          <a:p>
            <a:r>
              <a:rPr lang="en-US" dirty="0" smtClean="0"/>
              <a:t>Initial classification using automated </a:t>
            </a:r>
            <a:r>
              <a:rPr lang="en-US" dirty="0"/>
              <a:t>algorithms </a:t>
            </a:r>
            <a:endParaRPr lang="en-US" dirty="0" smtClean="0"/>
          </a:p>
          <a:p>
            <a:r>
              <a:rPr lang="en-US" dirty="0"/>
              <a:t>M</a:t>
            </a:r>
            <a:r>
              <a:rPr lang="en-US" dirty="0" smtClean="0"/>
              <a:t>anually review </a:t>
            </a:r>
            <a:r>
              <a:rPr lang="en-US" dirty="0"/>
              <a:t>and </a:t>
            </a:r>
            <a:r>
              <a:rPr lang="en-US" dirty="0" smtClean="0"/>
              <a:t>edit </a:t>
            </a:r>
            <a:r>
              <a:rPr lang="en-US" dirty="0"/>
              <a:t>to ensure quality and </a:t>
            </a:r>
            <a:r>
              <a:rPr lang="en-US" dirty="0" smtClean="0"/>
              <a:t>accuracy</a:t>
            </a:r>
            <a:endParaRPr lang="en-US" dirty="0"/>
          </a:p>
          <a:p>
            <a:r>
              <a:rPr lang="en-US" dirty="0" smtClean="0"/>
              <a:t>Collect detailed </a:t>
            </a:r>
            <a:r>
              <a:rPr lang="en-US" dirty="0"/>
              <a:t>hydrographic </a:t>
            </a:r>
            <a:r>
              <a:rPr lang="en-US" dirty="0" err="1"/>
              <a:t>breaklines</a:t>
            </a:r>
            <a:r>
              <a:rPr lang="en-US" dirty="0"/>
              <a:t> </a:t>
            </a:r>
            <a:r>
              <a:rPr lang="en-US" dirty="0" smtClean="0"/>
              <a:t>using </a:t>
            </a:r>
            <a:r>
              <a:rPr lang="en-US" dirty="0"/>
              <a:t>various derivatives created from the </a:t>
            </a:r>
            <a:r>
              <a:rPr lang="en-US" dirty="0" err="1"/>
              <a:t>lidar</a:t>
            </a:r>
            <a:r>
              <a:rPr lang="en-US" dirty="0"/>
              <a:t> data, including intensity imagery and terrain </a:t>
            </a:r>
            <a:r>
              <a:rPr lang="en-US" dirty="0" smtClean="0"/>
              <a:t>models </a:t>
            </a:r>
            <a:endParaRPr lang="en-US" dirty="0"/>
          </a:p>
          <a:p>
            <a:r>
              <a:rPr lang="en-US" dirty="0" smtClean="0"/>
              <a:t>Use classified </a:t>
            </a:r>
            <a:r>
              <a:rPr lang="en-US" dirty="0"/>
              <a:t>ground data and hydrographic </a:t>
            </a:r>
            <a:r>
              <a:rPr lang="en-US" dirty="0" err="1"/>
              <a:t>breaklines</a:t>
            </a:r>
            <a:r>
              <a:rPr lang="en-US" dirty="0"/>
              <a:t> </a:t>
            </a:r>
            <a:r>
              <a:rPr lang="en-US" dirty="0" smtClean="0"/>
              <a:t>to create a </a:t>
            </a:r>
            <a:r>
              <a:rPr lang="en-US" dirty="0"/>
              <a:t>Bare Earth </a:t>
            </a:r>
            <a:r>
              <a:rPr lang="en-US" dirty="0" err="1"/>
              <a:t>Hydroflattened</a:t>
            </a:r>
            <a:r>
              <a:rPr lang="en-US" dirty="0"/>
              <a:t> DEM </a:t>
            </a:r>
            <a:r>
              <a:rPr lang="en-US" dirty="0" smtClean="0"/>
              <a:t>formatted </a:t>
            </a:r>
            <a:r>
              <a:rPr lang="en-US" dirty="0"/>
              <a:t>to the USGS </a:t>
            </a:r>
            <a:r>
              <a:rPr lang="en-US" dirty="0" smtClean="0"/>
              <a:t>3DEP National </a:t>
            </a:r>
            <a:r>
              <a:rPr lang="en-US" dirty="0"/>
              <a:t>Indexing Scheme.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14</a:t>
            </a:fld>
            <a:r>
              <a:rPr lang="en-US" dirty="0" smtClean="0"/>
              <a:t> | </a:t>
            </a:r>
            <a:r>
              <a:rPr lang="en-US" dirty="0"/>
              <a:t>Producing Lidar Deliverables for Hurricane Supplemental Projects, a Case Study of </a:t>
            </a:r>
            <a:r>
              <a:rPr lang="en-US" dirty="0" smtClean="0"/>
              <a:t>Post-Irma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January 29, 2019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 </a:t>
            </a:r>
            <a:r>
              <a:rPr lang="en-US" dirty="0"/>
              <a:t>P</a:t>
            </a:r>
            <a:r>
              <a:rPr lang="en-US" dirty="0" smtClean="0"/>
              <a:t>rocess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17527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990601"/>
            <a:ext cx="11074400" cy="5333999"/>
          </a:xfrm>
        </p:spPr>
        <p:txBody>
          <a:bodyPr wrap="square">
            <a:normAutofit fontScale="92500" lnSpcReduction="20000"/>
          </a:bodyPr>
          <a:lstStyle/>
          <a:p>
            <a:pPr lvl="0"/>
            <a:r>
              <a:rPr lang="en-US" sz="2400" b="1" dirty="0"/>
              <a:t>Classified Point Cloud</a:t>
            </a:r>
            <a:r>
              <a:rPr lang="en-US" sz="2400" dirty="0"/>
              <a:t> (Version 1.4)</a:t>
            </a:r>
          </a:p>
          <a:p>
            <a:pPr lvl="1"/>
            <a:r>
              <a:rPr lang="en-US" sz="1900" dirty="0">
                <a:solidFill>
                  <a:schemeClr val="tx1"/>
                </a:solidFill>
              </a:rPr>
              <a:t>Point Record Format 6 and in accordance with the required 1000m x 1000m tiling scheme</a:t>
            </a:r>
          </a:p>
          <a:p>
            <a:pPr lvl="1"/>
            <a:r>
              <a:rPr lang="en-US" sz="1900" dirty="0">
                <a:solidFill>
                  <a:schemeClr val="tx1"/>
                </a:solidFill>
              </a:rPr>
              <a:t>Points classified to:</a:t>
            </a:r>
          </a:p>
          <a:p>
            <a:pPr marL="514350" lvl="1" indent="0">
              <a:buNone/>
            </a:pPr>
            <a:r>
              <a:rPr lang="en-US" sz="1900" dirty="0">
                <a:solidFill>
                  <a:schemeClr val="tx1"/>
                </a:solidFill>
              </a:rPr>
              <a:t>	Class 1 </a:t>
            </a:r>
            <a:r>
              <a:rPr lang="en-US" sz="1900" dirty="0" smtClean="0">
                <a:solidFill>
                  <a:schemeClr val="tx1"/>
                </a:solidFill>
              </a:rPr>
              <a:t>- </a:t>
            </a:r>
            <a:r>
              <a:rPr lang="en-US" sz="1900" dirty="0">
                <a:solidFill>
                  <a:schemeClr val="tx1"/>
                </a:solidFill>
              </a:rPr>
              <a:t>Processed, but unclassified</a:t>
            </a:r>
          </a:p>
          <a:p>
            <a:pPr marL="514350" lvl="1" indent="0">
              <a:buNone/>
            </a:pPr>
            <a:r>
              <a:rPr lang="en-US" sz="1900" dirty="0">
                <a:solidFill>
                  <a:schemeClr val="tx1"/>
                </a:solidFill>
              </a:rPr>
              <a:t>	Class 2 </a:t>
            </a:r>
            <a:r>
              <a:rPr lang="en-US" sz="1900" dirty="0" smtClean="0">
                <a:solidFill>
                  <a:schemeClr val="tx1"/>
                </a:solidFill>
              </a:rPr>
              <a:t>- </a:t>
            </a:r>
            <a:r>
              <a:rPr lang="en-US" sz="1900" dirty="0">
                <a:solidFill>
                  <a:schemeClr val="tx1"/>
                </a:solidFill>
              </a:rPr>
              <a:t>Bare-earth ground</a:t>
            </a:r>
          </a:p>
          <a:p>
            <a:pPr marL="514350" lvl="1" indent="0">
              <a:buNone/>
            </a:pPr>
            <a:r>
              <a:rPr lang="en-US" sz="1900" dirty="0">
                <a:solidFill>
                  <a:schemeClr val="tx1"/>
                </a:solidFill>
              </a:rPr>
              <a:t>	Class 7 </a:t>
            </a:r>
            <a:r>
              <a:rPr lang="en-US" sz="1900" dirty="0" smtClean="0">
                <a:solidFill>
                  <a:schemeClr val="tx1"/>
                </a:solidFill>
              </a:rPr>
              <a:t>- </a:t>
            </a:r>
            <a:r>
              <a:rPr lang="en-US" sz="1900" dirty="0">
                <a:solidFill>
                  <a:schemeClr val="tx1"/>
                </a:solidFill>
              </a:rPr>
              <a:t>Low Noise (low, manually identified, if necessary)</a:t>
            </a:r>
          </a:p>
          <a:p>
            <a:pPr marL="514350" lvl="1" indent="0">
              <a:buNone/>
            </a:pPr>
            <a:r>
              <a:rPr lang="en-US" sz="1900" dirty="0">
                <a:solidFill>
                  <a:schemeClr val="tx1"/>
                </a:solidFill>
              </a:rPr>
              <a:t>	Class 9 </a:t>
            </a:r>
            <a:r>
              <a:rPr lang="en-US" sz="1900" dirty="0" smtClean="0">
                <a:solidFill>
                  <a:schemeClr val="tx1"/>
                </a:solidFill>
              </a:rPr>
              <a:t>- </a:t>
            </a:r>
            <a:r>
              <a:rPr lang="en-US" sz="1900" dirty="0">
                <a:solidFill>
                  <a:schemeClr val="tx1"/>
                </a:solidFill>
              </a:rPr>
              <a:t>Water</a:t>
            </a:r>
          </a:p>
          <a:p>
            <a:pPr marL="514350" lvl="1" indent="0">
              <a:buNone/>
            </a:pPr>
            <a:r>
              <a:rPr lang="en-US" sz="1900" dirty="0">
                <a:solidFill>
                  <a:schemeClr val="tx1"/>
                </a:solidFill>
              </a:rPr>
              <a:t>	Class 17 </a:t>
            </a:r>
            <a:r>
              <a:rPr lang="en-US" sz="1900" dirty="0" smtClean="0">
                <a:solidFill>
                  <a:schemeClr val="tx1"/>
                </a:solidFill>
              </a:rPr>
              <a:t>- </a:t>
            </a:r>
            <a:r>
              <a:rPr lang="en-US" sz="1900" dirty="0">
                <a:solidFill>
                  <a:schemeClr val="tx1"/>
                </a:solidFill>
              </a:rPr>
              <a:t>Bridge Decks</a:t>
            </a:r>
          </a:p>
          <a:p>
            <a:pPr marL="514350" lvl="1" indent="0">
              <a:buNone/>
            </a:pPr>
            <a:r>
              <a:rPr lang="en-US" sz="1900" dirty="0">
                <a:solidFill>
                  <a:schemeClr val="tx1"/>
                </a:solidFill>
              </a:rPr>
              <a:t>	Class 18 </a:t>
            </a:r>
            <a:r>
              <a:rPr lang="en-US" sz="1900" dirty="0" smtClean="0">
                <a:solidFill>
                  <a:schemeClr val="tx1"/>
                </a:solidFill>
              </a:rPr>
              <a:t>- </a:t>
            </a:r>
            <a:r>
              <a:rPr lang="en-US" sz="1900" dirty="0">
                <a:solidFill>
                  <a:schemeClr val="tx1"/>
                </a:solidFill>
              </a:rPr>
              <a:t>High Noise (high, manually identified, if necessary)</a:t>
            </a:r>
          </a:p>
          <a:p>
            <a:pPr marL="514350" lvl="1" indent="0">
              <a:buNone/>
            </a:pPr>
            <a:r>
              <a:rPr lang="en-US" sz="1900" dirty="0">
                <a:solidFill>
                  <a:schemeClr val="tx1"/>
                </a:solidFill>
              </a:rPr>
              <a:t>	Class 20 </a:t>
            </a:r>
            <a:r>
              <a:rPr lang="en-US" sz="1900" dirty="0" smtClean="0">
                <a:solidFill>
                  <a:schemeClr val="tx1"/>
                </a:solidFill>
              </a:rPr>
              <a:t>- </a:t>
            </a:r>
            <a:r>
              <a:rPr lang="en-US" sz="1900" dirty="0">
                <a:solidFill>
                  <a:schemeClr val="tx1"/>
                </a:solidFill>
              </a:rPr>
              <a:t>Ignored Ground</a:t>
            </a:r>
          </a:p>
          <a:p>
            <a:pPr marL="514350" lvl="1" indent="0">
              <a:buNone/>
            </a:pPr>
            <a:r>
              <a:rPr lang="en-US" sz="1900" dirty="0">
                <a:solidFill>
                  <a:schemeClr val="tx1"/>
                </a:solidFill>
              </a:rPr>
              <a:t>	Class 21 </a:t>
            </a:r>
            <a:r>
              <a:rPr lang="en-US" sz="1900" dirty="0" smtClean="0">
                <a:solidFill>
                  <a:schemeClr val="tx1"/>
                </a:solidFill>
              </a:rPr>
              <a:t>- </a:t>
            </a:r>
            <a:r>
              <a:rPr lang="en-US" sz="1900" dirty="0">
                <a:solidFill>
                  <a:schemeClr val="tx1"/>
                </a:solidFill>
              </a:rPr>
              <a:t>Snow (if present and identifiable)</a:t>
            </a:r>
          </a:p>
          <a:p>
            <a:pPr marL="514350" lvl="1" indent="0">
              <a:buNone/>
            </a:pPr>
            <a:r>
              <a:rPr lang="en-US" sz="1900" dirty="0">
                <a:solidFill>
                  <a:schemeClr val="tx1"/>
                </a:solidFill>
              </a:rPr>
              <a:t>	Class 22 </a:t>
            </a:r>
            <a:r>
              <a:rPr lang="en-US" sz="1900" dirty="0" smtClean="0">
                <a:solidFill>
                  <a:schemeClr val="tx1"/>
                </a:solidFill>
              </a:rPr>
              <a:t>- </a:t>
            </a:r>
            <a:r>
              <a:rPr lang="en-US" sz="1900" dirty="0">
                <a:solidFill>
                  <a:schemeClr val="tx1"/>
                </a:solidFill>
              </a:rPr>
              <a:t>Temporal </a:t>
            </a:r>
            <a:r>
              <a:rPr lang="en-US" sz="1900" dirty="0" smtClean="0">
                <a:solidFill>
                  <a:schemeClr val="tx1"/>
                </a:solidFill>
              </a:rPr>
              <a:t>exclusion</a:t>
            </a:r>
          </a:p>
          <a:p>
            <a:pPr lvl="0"/>
            <a:r>
              <a:rPr lang="en-US" sz="2400" b="1" dirty="0" err="1"/>
              <a:t>Breaklines</a:t>
            </a:r>
            <a:r>
              <a:rPr lang="en-US" sz="2400" b="1" dirty="0"/>
              <a:t> (No changes to 1.2 specifications)</a:t>
            </a:r>
            <a:endParaRPr lang="en-US" sz="2400" dirty="0"/>
          </a:p>
          <a:p>
            <a:pPr lvl="1"/>
            <a:r>
              <a:rPr lang="en-US" sz="1900" dirty="0" smtClean="0">
                <a:solidFill>
                  <a:schemeClr val="tx1"/>
                </a:solidFill>
              </a:rPr>
              <a:t>2 acre ponds/lakes - flattened</a:t>
            </a:r>
          </a:p>
          <a:p>
            <a:pPr lvl="1"/>
            <a:r>
              <a:rPr lang="en-US" sz="1900" u="sng" dirty="0" smtClean="0">
                <a:solidFill>
                  <a:schemeClr val="tx1"/>
                </a:solidFill>
              </a:rPr>
              <a:t>&gt;</a:t>
            </a:r>
            <a:r>
              <a:rPr lang="en-US" sz="1900" dirty="0" smtClean="0">
                <a:solidFill>
                  <a:schemeClr val="tx1"/>
                </a:solidFill>
              </a:rPr>
              <a:t> 100 </a:t>
            </a:r>
            <a:r>
              <a:rPr lang="en-US" sz="1900" dirty="0" err="1" smtClean="0">
                <a:solidFill>
                  <a:schemeClr val="tx1"/>
                </a:solidFill>
              </a:rPr>
              <a:t>ft</a:t>
            </a:r>
            <a:r>
              <a:rPr lang="en-US" sz="1900" dirty="0" smtClean="0">
                <a:solidFill>
                  <a:schemeClr val="tx1"/>
                </a:solidFill>
              </a:rPr>
              <a:t> wide streams/rivers – monotonic</a:t>
            </a:r>
          </a:p>
          <a:p>
            <a:pPr lvl="1"/>
            <a:r>
              <a:rPr lang="en-US" sz="1900" dirty="0" smtClean="0">
                <a:solidFill>
                  <a:schemeClr val="tx1"/>
                </a:solidFill>
              </a:rPr>
              <a:t>Tidal Water</a:t>
            </a:r>
            <a:endParaRPr lang="en-US" sz="1900" dirty="0">
              <a:solidFill>
                <a:schemeClr val="tx1"/>
              </a:solidFill>
            </a:endParaRPr>
          </a:p>
          <a:p>
            <a:pPr lvl="1"/>
            <a:r>
              <a:rPr lang="en-US" sz="1900" dirty="0">
                <a:solidFill>
                  <a:schemeClr val="tx1"/>
                </a:solidFill>
              </a:rPr>
              <a:t>Bridge Saddle </a:t>
            </a:r>
            <a:r>
              <a:rPr lang="en-US" sz="1900" dirty="0" err="1" smtClean="0">
                <a:solidFill>
                  <a:schemeClr val="tx1"/>
                </a:solidFill>
              </a:rPr>
              <a:t>Breaklines</a:t>
            </a:r>
            <a:endParaRPr lang="en-US" sz="19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15</a:t>
            </a:fld>
            <a:r>
              <a:rPr lang="en-US" dirty="0" smtClean="0"/>
              <a:t> | </a:t>
            </a:r>
            <a:r>
              <a:rPr lang="en-US" dirty="0"/>
              <a:t>Producing Lidar Deliverables for Hurricane Supplemental Projects, a Case Study of </a:t>
            </a:r>
            <a:r>
              <a:rPr lang="en-US" dirty="0" smtClean="0"/>
              <a:t>Post-Irma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January 29, 2019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Deliverables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76097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16</a:t>
            </a:fld>
            <a:r>
              <a:rPr lang="en-US" dirty="0" smtClean="0"/>
              <a:t> | </a:t>
            </a:r>
            <a:r>
              <a:rPr lang="en-US" dirty="0"/>
              <a:t>Producing Lidar Deliverables for Hurricane Supplemental Projects, a Case Study of </a:t>
            </a:r>
            <a:r>
              <a:rPr lang="en-US" dirty="0" smtClean="0"/>
              <a:t>Post-Irma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January 29, 2019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Deliverables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l="37265" t="16903" r="13847" b="20960"/>
          <a:stretch/>
        </p:blipFill>
        <p:spPr>
          <a:xfrm>
            <a:off x="5791198" y="538335"/>
            <a:ext cx="4122643" cy="28382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/>
          <a:srcRect l="22478" t="41202" r="34787" b="4833"/>
          <a:stretch/>
        </p:blipFill>
        <p:spPr>
          <a:xfrm>
            <a:off x="5791199" y="3409462"/>
            <a:ext cx="4122643" cy="2819888"/>
          </a:xfrm>
          <a:prstGeom prst="rect">
            <a:avLst/>
          </a:prstGeom>
        </p:spPr>
      </p:pic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609600" y="966105"/>
            <a:ext cx="4495800" cy="5282295"/>
          </a:xfrm>
        </p:spPr>
        <p:txBody>
          <a:bodyPr>
            <a:normAutofit lnSpcReduction="10000"/>
          </a:bodyPr>
          <a:lstStyle/>
          <a:p>
            <a:r>
              <a:rPr lang="en-US" sz="1800" b="1" dirty="0"/>
              <a:t>Bare Earth Surface (Raster DEM)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Hydro-flattened (with inland ponds, lakes, streams and river stipulations from SOW)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Tiled to 1000 meter x 1000 meter extents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0.5 meter cell size ERDAS Imagine (.</a:t>
            </a:r>
            <a:r>
              <a:rPr lang="en-US" sz="2000" dirty="0" err="1">
                <a:solidFill>
                  <a:schemeClr val="tx1"/>
                </a:solidFill>
              </a:rPr>
              <a:t>img</a:t>
            </a:r>
            <a:r>
              <a:rPr lang="en-US" sz="2000" dirty="0">
                <a:solidFill>
                  <a:schemeClr val="tx1"/>
                </a:solidFill>
              </a:rPr>
              <a:t>) format</a:t>
            </a:r>
          </a:p>
          <a:p>
            <a:pPr lvl="0"/>
            <a:r>
              <a:rPr lang="en-US" sz="1800" b="1" dirty="0" smtClean="0"/>
              <a:t>Intensity </a:t>
            </a:r>
            <a:r>
              <a:rPr lang="en-US" sz="1800" b="1" dirty="0"/>
              <a:t>Images</a:t>
            </a:r>
            <a:endParaRPr lang="en-US" sz="1800" dirty="0"/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8-bit 256 color gray scale and </a:t>
            </a:r>
            <a:r>
              <a:rPr lang="en-US" sz="2000" dirty="0" err="1">
                <a:solidFill>
                  <a:schemeClr val="tx1"/>
                </a:solidFill>
              </a:rPr>
              <a:t>GeoTIFF</a:t>
            </a:r>
            <a:r>
              <a:rPr lang="en-US" sz="2000" dirty="0">
                <a:solidFill>
                  <a:schemeClr val="tx1"/>
                </a:solidFill>
              </a:rPr>
              <a:t> format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Intensity values shall be 16-bit, linear rescaled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Cell size shall be </a:t>
            </a:r>
            <a:r>
              <a:rPr lang="en-US" sz="2000" dirty="0" smtClean="0">
                <a:solidFill>
                  <a:schemeClr val="tx1"/>
                </a:solidFill>
              </a:rPr>
              <a:t>0.5 meter and </a:t>
            </a:r>
            <a:r>
              <a:rPr lang="en-US" sz="2000" dirty="0">
                <a:solidFill>
                  <a:schemeClr val="tx1"/>
                </a:solidFill>
              </a:rPr>
              <a:t>tiled to match the Classified LAS and DEM file</a:t>
            </a:r>
          </a:p>
        </p:txBody>
      </p:sp>
    </p:spTree>
    <p:extLst>
      <p:ext uri="{BB962C8B-B14F-4D97-AF65-F5344CB8AC3E}">
        <p14:creationId xmlns="" xmlns:p14="http://schemas.microsoft.com/office/powerpoint/2010/main" val="42571532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990601"/>
            <a:ext cx="11074400" cy="5333999"/>
          </a:xfrm>
        </p:spPr>
        <p:txBody>
          <a:bodyPr wrap="square">
            <a:normAutofit fontScale="92500" lnSpcReduction="10000"/>
          </a:bodyPr>
          <a:lstStyle/>
          <a:p>
            <a:pPr lvl="0"/>
            <a:r>
              <a:rPr lang="en-US" sz="2400" b="1" dirty="0" smtClean="0"/>
              <a:t>Metadata/Reports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Compliant to USGS Lidar Base Specification Version </a:t>
            </a:r>
            <a:r>
              <a:rPr lang="en-US" sz="2000" dirty="0" smtClean="0">
                <a:solidFill>
                  <a:schemeClr val="tx1"/>
                </a:solidFill>
              </a:rPr>
              <a:t>1.3 (</a:t>
            </a:r>
            <a:r>
              <a:rPr lang="en-US" sz="2000" dirty="0" err="1" smtClean="0">
                <a:solidFill>
                  <a:schemeClr val="tx1"/>
                </a:solidFill>
              </a:rPr>
              <a:t>Breakline</a:t>
            </a:r>
            <a:r>
              <a:rPr lang="en-US" sz="2000" dirty="0" smtClean="0">
                <a:solidFill>
                  <a:schemeClr val="tx1"/>
                </a:solidFill>
              </a:rPr>
              <a:t>, Classified LAS, DEM, Intensity)</a:t>
            </a:r>
            <a:endParaRPr lang="en-US" sz="2000" dirty="0">
              <a:solidFill>
                <a:schemeClr val="tx1"/>
              </a:solidFill>
            </a:endParaRP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Acquisition Report </a:t>
            </a:r>
            <a:r>
              <a:rPr lang="en-US" sz="2000" dirty="0">
                <a:solidFill>
                  <a:schemeClr val="tx1"/>
                </a:solidFill>
              </a:rPr>
              <a:t>detailing mission planning and flight logs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Ground Survey Report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Processing Report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QA/QC Report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Control and Check Points</a:t>
            </a:r>
          </a:p>
          <a:p>
            <a:pPr lvl="0"/>
            <a:r>
              <a:rPr lang="en-US" sz="2400" b="1" dirty="0"/>
              <a:t>Project Pilot</a:t>
            </a:r>
            <a:endParaRPr lang="en-US" sz="2400" dirty="0"/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no </a:t>
            </a:r>
            <a:r>
              <a:rPr lang="en-US" sz="2000" dirty="0">
                <a:solidFill>
                  <a:schemeClr val="tx1"/>
                </a:solidFill>
              </a:rPr>
              <a:t>less than 4 tiles of the CLASSIFIED LAS, hydro-flattened Bare-Earth DEM tiles, and </a:t>
            </a:r>
            <a:r>
              <a:rPr lang="en-US" sz="2000" dirty="0" err="1" smtClean="0">
                <a:solidFill>
                  <a:schemeClr val="tx1"/>
                </a:solidFill>
              </a:rPr>
              <a:t>breaklines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shall </a:t>
            </a:r>
            <a:r>
              <a:rPr lang="en-US" sz="2000" dirty="0">
                <a:solidFill>
                  <a:schemeClr val="tx1"/>
                </a:solidFill>
              </a:rPr>
              <a:t>report the NVA of the UNCLASSIFIED point cloud and Bare-Earth </a:t>
            </a:r>
            <a:r>
              <a:rPr lang="en-US" sz="2000" dirty="0" smtClean="0">
                <a:solidFill>
                  <a:schemeClr val="tx1"/>
                </a:solidFill>
              </a:rPr>
              <a:t>DEM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400" b="1" dirty="0"/>
              <a:t>Additional Products: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Delivery Diagram with Blocks, Tile Index, Flight Line Index, Ground Control Points, Check </a:t>
            </a:r>
            <a:r>
              <a:rPr lang="en-US" sz="2000" dirty="0" smtClean="0">
                <a:solidFill>
                  <a:schemeClr val="tx1"/>
                </a:solidFill>
              </a:rPr>
              <a:t>Points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17</a:t>
            </a:fld>
            <a:r>
              <a:rPr lang="en-US" dirty="0" smtClean="0"/>
              <a:t> | </a:t>
            </a:r>
            <a:r>
              <a:rPr lang="en-US" dirty="0"/>
              <a:t>Producing Lidar Deliverables for Hurricane Supplemental Projects, a Case Study of </a:t>
            </a:r>
            <a:r>
              <a:rPr lang="en-US" dirty="0" smtClean="0"/>
              <a:t>Post-Irma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January 29, 2019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Deliverables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283021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066801"/>
            <a:ext cx="11074400" cy="990599"/>
          </a:xfrm>
        </p:spPr>
        <p:txBody>
          <a:bodyPr/>
          <a:lstStyle/>
          <a:p>
            <a:r>
              <a:rPr lang="en-US" dirty="0" smtClean="0"/>
              <a:t>Unusually high precipitation causing higher than normal water levels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18</a:t>
            </a:fld>
            <a:r>
              <a:rPr lang="en-US" dirty="0" smtClean="0"/>
              <a:t> | </a:t>
            </a:r>
            <a:r>
              <a:rPr lang="en-US" dirty="0"/>
              <a:t>Producing Lidar Deliverables for Hurricane Supplemental Projects, a Case Study of </a:t>
            </a:r>
            <a:r>
              <a:rPr lang="en-US" dirty="0" smtClean="0"/>
              <a:t>Post-Irma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January 29, 2019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 – Water Levels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45517" y="4286250"/>
            <a:ext cx="6026482" cy="12763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2076450"/>
            <a:ext cx="2769243" cy="220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33775" y="2068512"/>
            <a:ext cx="2738503" cy="2019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" y="293953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4452" y="2912546"/>
            <a:ext cx="735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June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57961" y="2068512"/>
            <a:ext cx="2685364" cy="18938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53200" y="2943264"/>
            <a:ext cx="1212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November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352648" y="2068512"/>
            <a:ext cx="2673725" cy="18938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372600" y="294112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December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76900" y="5562600"/>
            <a:ext cx="1752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smtClean="0"/>
              <a:t>waterwatch.usgs.gov</a:t>
            </a:r>
          </a:p>
        </p:txBody>
      </p:sp>
    </p:spTree>
    <p:extLst>
      <p:ext uri="{BB962C8B-B14F-4D97-AF65-F5344CB8AC3E}">
        <p14:creationId xmlns="" xmlns:p14="http://schemas.microsoft.com/office/powerpoint/2010/main" val="40580577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066801"/>
            <a:ext cx="5429892" cy="505936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Acquisition Block 1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5/11/2018 – 6/2/2018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Due to heavy rains and steadily high water levels delayed further acquisition until Fall 2018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Acquired </a:t>
            </a:r>
            <a:r>
              <a:rPr lang="en-US" dirty="0">
                <a:solidFill>
                  <a:schemeClr val="tx1"/>
                </a:solidFill>
              </a:rPr>
              <a:t>all North-South flight lines for the tidally coordinated portion of this project </a:t>
            </a:r>
            <a:r>
              <a:rPr lang="en-US" dirty="0" smtClean="0">
                <a:solidFill>
                  <a:schemeClr val="tx1"/>
                </a:solidFill>
              </a:rPr>
              <a:t>(Block 1)</a:t>
            </a:r>
          </a:p>
          <a:p>
            <a:r>
              <a:rPr lang="en-US" dirty="0" smtClean="0"/>
              <a:t>Block 1 data shipped to USGS on 11/29/2018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19</a:t>
            </a:fld>
            <a:r>
              <a:rPr lang="en-US" dirty="0" smtClean="0"/>
              <a:t> | </a:t>
            </a:r>
            <a:r>
              <a:rPr lang="en-US" dirty="0"/>
              <a:t>Producing Lidar Deliverables for Hurricane Supplemental Projects, a Case Study of </a:t>
            </a:r>
            <a:r>
              <a:rPr lang="en-US" dirty="0" smtClean="0"/>
              <a:t>Post-Irma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January 29, 2019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– Water Levels</a:t>
            </a:r>
          </a:p>
        </p:txBody>
      </p:sp>
      <p:pic>
        <p:nvPicPr>
          <p:cNvPr id="5" name="Picture Placeholder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853" r="-387" b="59"/>
          <a:stretch/>
        </p:blipFill>
        <p:spPr>
          <a:xfrm>
            <a:off x="6020442" y="1493835"/>
            <a:ext cx="6133458" cy="44497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73253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2</a:t>
            </a:fld>
            <a:r>
              <a:rPr lang="en-US" dirty="0" smtClean="0"/>
              <a:t> | </a:t>
            </a:r>
            <a:r>
              <a:rPr lang="en-US" dirty="0"/>
              <a:t>Producing Lidar Deliverables for Hurricane Supplemental Projects, a Case Study of </a:t>
            </a:r>
            <a:r>
              <a:rPr lang="en-US" dirty="0" smtClean="0"/>
              <a:t>Post-Irma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January 29, 2019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	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868363"/>
            <a:ext cx="9347200" cy="52578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7400" y="6138973"/>
            <a:ext cx="4972050" cy="1626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80887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066801"/>
            <a:ext cx="4800600" cy="5059364"/>
          </a:xfrm>
        </p:spPr>
        <p:txBody>
          <a:bodyPr/>
          <a:lstStyle/>
          <a:p>
            <a:r>
              <a:rPr lang="en-US" dirty="0" smtClean="0"/>
              <a:t>Acquisition Block 2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11/9/2018 – 12/18/2018</a:t>
            </a:r>
          </a:p>
          <a:p>
            <a:r>
              <a:rPr lang="en-US" dirty="0" smtClean="0"/>
              <a:t>Data current undergoing calibration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Deliver to USGS on 4/30/2019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20</a:t>
            </a:fld>
            <a:r>
              <a:rPr lang="en-US" dirty="0" smtClean="0"/>
              <a:t> | </a:t>
            </a:r>
            <a:r>
              <a:rPr lang="en-US" dirty="0"/>
              <a:t>Producing Lidar Deliverables for Hurricane Supplemental Projects, a Case Study of </a:t>
            </a:r>
            <a:r>
              <a:rPr lang="en-US" dirty="0" smtClean="0"/>
              <a:t>Post-Irma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January 29, 2019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– Water Levels</a:t>
            </a:r>
          </a:p>
        </p:txBody>
      </p:sp>
      <p:pic>
        <p:nvPicPr>
          <p:cNvPr id="5" name="Picture Placeholder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853" r="-387" b="59"/>
          <a:stretch/>
        </p:blipFill>
        <p:spPr>
          <a:xfrm>
            <a:off x="5512010" y="1399425"/>
            <a:ext cx="6603790" cy="47909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534754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166017"/>
            <a:ext cx="4038600" cy="4960148"/>
          </a:xfrm>
        </p:spPr>
        <p:txBody>
          <a:bodyPr/>
          <a:lstStyle/>
          <a:p>
            <a:r>
              <a:rPr lang="en-US" dirty="0" smtClean="0"/>
              <a:t>Flights restricted to </a:t>
            </a:r>
            <a:r>
              <a:rPr lang="en-US" dirty="0"/>
              <a:t>night hours from 12:00am </a:t>
            </a:r>
            <a:r>
              <a:rPr lang="en-US" dirty="0" smtClean="0"/>
              <a:t>(midnight) </a:t>
            </a:r>
            <a:r>
              <a:rPr lang="en-US" dirty="0"/>
              <a:t>to </a:t>
            </a:r>
            <a:r>
              <a:rPr lang="en-US" dirty="0" smtClean="0"/>
              <a:t>5:00am </a:t>
            </a:r>
            <a:r>
              <a:rPr lang="en-US" dirty="0"/>
              <a:t>as dictated by </a:t>
            </a:r>
            <a:r>
              <a:rPr lang="en-US" dirty="0" smtClean="0"/>
              <a:t>Air Traffic </a:t>
            </a:r>
            <a:r>
              <a:rPr lang="en-US" dirty="0"/>
              <a:t>Control due to a number of executive and training airports in the region and congested airspace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21</a:t>
            </a:fld>
            <a:r>
              <a:rPr lang="en-US" dirty="0" smtClean="0"/>
              <a:t> | </a:t>
            </a:r>
            <a:r>
              <a:rPr lang="en-US" dirty="0"/>
              <a:t>Producing Lidar Deliverables for Hurricane Supplemental Projects, a Case Study of </a:t>
            </a:r>
            <a:r>
              <a:rPr lang="en-US" dirty="0" smtClean="0"/>
              <a:t>Post-Irma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January 29, 2019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 – Airport Restrictions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r="17839"/>
          <a:stretch/>
        </p:blipFill>
        <p:spPr>
          <a:xfrm>
            <a:off x="4648200" y="1166017"/>
            <a:ext cx="7472356" cy="49299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752171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066800"/>
            <a:ext cx="11074400" cy="525779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Adjacent AOIs already acquired by Dewberry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Dewberry will review the edge matching with adjacent data to ensure it is within the accuracy specifications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22</a:t>
            </a:fld>
            <a:r>
              <a:rPr lang="en-US" dirty="0" smtClean="0"/>
              <a:t> | </a:t>
            </a:r>
            <a:r>
              <a:rPr lang="en-US" dirty="0"/>
              <a:t>Producing Lidar Deliverables for Hurricane Supplemental Projects, a Case Study of </a:t>
            </a:r>
            <a:r>
              <a:rPr lang="en-US" dirty="0" smtClean="0"/>
              <a:t>Post-Irma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January 29, 2019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Adjacent AOIs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377" b="27566"/>
          <a:stretch/>
        </p:blipFill>
        <p:spPr>
          <a:xfrm>
            <a:off x="685800" y="1497227"/>
            <a:ext cx="8923144" cy="39129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450159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066800"/>
            <a:ext cx="11074400" cy="52577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23</a:t>
            </a:fld>
            <a:r>
              <a:rPr lang="en-US" dirty="0" smtClean="0"/>
              <a:t> | </a:t>
            </a:r>
            <a:r>
              <a:rPr lang="en-US" dirty="0"/>
              <a:t>Producing Lidar Deliverables for Hurricane Supplemental Projects, a Case Study of </a:t>
            </a:r>
            <a:r>
              <a:rPr lang="en-US" dirty="0" smtClean="0"/>
              <a:t>Post-Irma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January 29, 2019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Dewberry’s existing </a:t>
            </a:r>
            <a:r>
              <a:rPr lang="en-US" dirty="0" err="1"/>
              <a:t>lidar</a:t>
            </a:r>
            <a:r>
              <a:rPr lang="en-US" dirty="0"/>
              <a:t> footprint in Florida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27668"/>
            <a:ext cx="7161681" cy="55340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24800" y="1447800"/>
            <a:ext cx="35061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Over 22,000 square miles since 2015 for: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SWFWMD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SJRWMD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NWFWMD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Leon County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USACE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NOAA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USGS 3DEP (with several end clients)</a:t>
            </a:r>
          </a:p>
        </p:txBody>
      </p:sp>
    </p:spTree>
    <p:extLst>
      <p:ext uri="{BB962C8B-B14F-4D97-AF65-F5344CB8AC3E}">
        <p14:creationId xmlns="" xmlns:p14="http://schemas.microsoft.com/office/powerpoint/2010/main" val="28517465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066800"/>
            <a:ext cx="11074400" cy="52577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24</a:t>
            </a:fld>
            <a:r>
              <a:rPr lang="en-US" dirty="0" smtClean="0"/>
              <a:t> | </a:t>
            </a:r>
            <a:r>
              <a:rPr lang="en-US" dirty="0"/>
              <a:t>Producing Lidar Deliverables for Hurricane Supplemental Projects, a Case Study of </a:t>
            </a:r>
            <a:r>
              <a:rPr lang="en-US" dirty="0" smtClean="0"/>
              <a:t>Post-Irma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January 29, 2019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FDEP Florida Statewide LiDAR Study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609600" y="1020762"/>
            <a:ext cx="6858000" cy="515143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13716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13716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13716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8000" dirty="0"/>
              <a:t>Study funded by </a:t>
            </a:r>
            <a:r>
              <a:rPr lang="en-US" sz="8000" dirty="0" smtClean="0"/>
              <a:t>Florida </a:t>
            </a:r>
            <a:r>
              <a:rPr lang="en-US" sz="8000" dirty="0"/>
              <a:t>Geological Survey </a:t>
            </a:r>
            <a:r>
              <a:rPr lang="en-US" sz="8000" dirty="0" smtClean="0"/>
              <a:t>– FL DEP </a:t>
            </a:r>
            <a:endParaRPr lang="en-US" sz="8000" dirty="0"/>
          </a:p>
          <a:p>
            <a:pPr marL="171450">
              <a:lnSpc>
                <a:spcPct val="120000"/>
              </a:lnSpc>
              <a:spcBef>
                <a:spcPts val="0"/>
              </a:spcBef>
            </a:pPr>
            <a:r>
              <a:rPr lang="en-US" sz="8000" dirty="0">
                <a:solidFill>
                  <a:schemeClr val="tx1"/>
                </a:solidFill>
              </a:rPr>
              <a:t>Identify Florida’s Business Uses, requirements and benefits of topographic and bathymetric LiDAR</a:t>
            </a:r>
          </a:p>
          <a:p>
            <a:pPr marL="685800" lvl="1">
              <a:lnSpc>
                <a:spcPct val="120000"/>
              </a:lnSpc>
              <a:spcBef>
                <a:spcPts val="0"/>
              </a:spcBef>
            </a:pPr>
            <a:r>
              <a:rPr lang="en-US" sz="7600" dirty="0">
                <a:solidFill>
                  <a:schemeClr val="tx1"/>
                </a:solidFill>
              </a:rPr>
              <a:t>Determine implementation scenarios with highest Net Benefits</a:t>
            </a:r>
          </a:p>
          <a:p>
            <a:pPr marL="685800" lvl="1">
              <a:lnSpc>
                <a:spcPct val="120000"/>
              </a:lnSpc>
              <a:spcBef>
                <a:spcPts val="0"/>
              </a:spcBef>
            </a:pPr>
            <a:r>
              <a:rPr lang="en-US" sz="7600" dirty="0">
                <a:solidFill>
                  <a:schemeClr val="tx1"/>
                </a:solidFill>
              </a:rPr>
              <a:t>Identify potential funding partnerships</a:t>
            </a:r>
          </a:p>
          <a:p>
            <a:pPr marL="685800" lvl="1">
              <a:lnSpc>
                <a:spcPct val="120000"/>
              </a:lnSpc>
              <a:spcBef>
                <a:spcPts val="0"/>
              </a:spcBef>
            </a:pPr>
            <a:r>
              <a:rPr lang="en-US" sz="7600" dirty="0">
                <a:solidFill>
                  <a:schemeClr val="tx1"/>
                </a:solidFill>
              </a:rPr>
              <a:t>Update changes to Florida since the National Enhanced Elevation Assessment (NEEA) that led to the 3D Elevation Program (3DEP)</a:t>
            </a:r>
          </a:p>
          <a:p>
            <a:pPr marL="685800" lvl="1">
              <a:lnSpc>
                <a:spcPct val="120000"/>
              </a:lnSpc>
              <a:spcBef>
                <a:spcPts val="0"/>
              </a:spcBef>
            </a:pPr>
            <a:r>
              <a:rPr lang="en-US" sz="7600" dirty="0">
                <a:solidFill>
                  <a:schemeClr val="tx1"/>
                </a:solidFill>
              </a:rPr>
              <a:t>Serve as a pilot for the 2017-18 NOAA/USGS 3D Nation Requirements and Benefits </a:t>
            </a:r>
            <a:r>
              <a:rPr lang="en-US" sz="7600" dirty="0" smtClean="0">
                <a:solidFill>
                  <a:schemeClr val="tx1"/>
                </a:solidFill>
              </a:rPr>
              <a:t>Study</a:t>
            </a:r>
          </a:p>
          <a:p>
            <a:pPr marL="857250" lvl="2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7200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8000" dirty="0"/>
              <a:t>Cost-benefit analysis study resulted in:</a:t>
            </a:r>
          </a:p>
          <a:p>
            <a:pPr marL="685800" lvl="1">
              <a:lnSpc>
                <a:spcPct val="120000"/>
              </a:lnSpc>
              <a:spcBef>
                <a:spcPts val="0"/>
              </a:spcBef>
            </a:pPr>
            <a:r>
              <a:rPr lang="en-US" sz="7600" dirty="0">
                <a:solidFill>
                  <a:schemeClr val="tx1"/>
                </a:solidFill>
              </a:rPr>
              <a:t>Net benefits of over $20M per year for QL1 topographic LiDAR acquired every 2-3 years, and </a:t>
            </a:r>
          </a:p>
          <a:p>
            <a:pPr marL="685800" lvl="1">
              <a:lnSpc>
                <a:spcPct val="120000"/>
              </a:lnSpc>
              <a:spcBef>
                <a:spcPts val="0"/>
              </a:spcBef>
            </a:pPr>
            <a:r>
              <a:rPr lang="en-US" sz="7600" dirty="0">
                <a:solidFill>
                  <a:schemeClr val="tx1"/>
                </a:solidFill>
              </a:rPr>
              <a:t>Over $28M per year for QL0B bathymetric LiDAR acquired every 4-5 years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1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1020762"/>
            <a:ext cx="3835400" cy="49622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0495629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066800"/>
            <a:ext cx="11074400" cy="52577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25</a:t>
            </a:fld>
            <a:r>
              <a:rPr lang="en-US" dirty="0" smtClean="0"/>
              <a:t> | </a:t>
            </a:r>
            <a:r>
              <a:rPr lang="en-US" dirty="0"/>
              <a:t>Producing Lidar Deliverables for Hurricane Supplemental Projects, a Case Study of </a:t>
            </a:r>
            <a:r>
              <a:rPr lang="en-US" dirty="0" smtClean="0"/>
              <a:t>Post-Irma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January 29, 2019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 Peninsular </a:t>
            </a:r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609600" y="1020763"/>
            <a:ext cx="5029200" cy="51972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13716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13716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13716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Approximately 34,873 square miles</a:t>
            </a:r>
          </a:p>
          <a:p>
            <a:r>
              <a:rPr lang="en-US" sz="2400" dirty="0" smtClean="0"/>
              <a:t>Project includes planning, acquisition, processing, and derivative products of QL1 </a:t>
            </a:r>
            <a:r>
              <a:rPr lang="en-US" sz="2400" dirty="0" err="1" smtClean="0"/>
              <a:t>lidar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All acquisition planned with a minimum point density of 8 </a:t>
            </a:r>
            <a:r>
              <a:rPr lang="en-US" sz="2400" dirty="0" err="1" smtClean="0"/>
              <a:t>ppsm</a:t>
            </a:r>
            <a:r>
              <a:rPr lang="en-US" sz="2400" dirty="0" smtClean="0"/>
              <a:t> and an average density of 10 </a:t>
            </a:r>
            <a:r>
              <a:rPr lang="en-US" sz="2400" dirty="0" err="1" smtClean="0"/>
              <a:t>ppsm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Lidar is being collected now and is planned to finish in April, 2019</a:t>
            </a:r>
          </a:p>
          <a:p>
            <a:r>
              <a:rPr lang="en-US" sz="2400" dirty="0" smtClean="0"/>
              <a:t>Flying at low tide/lowest water level possible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t="9447"/>
          <a:stretch/>
        </p:blipFill>
        <p:spPr>
          <a:xfrm>
            <a:off x="6108700" y="1066800"/>
            <a:ext cx="4404876" cy="51511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604225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26</a:t>
            </a:fld>
            <a:r>
              <a:rPr lang="en-US" dirty="0" smtClean="0"/>
              <a:t> | </a:t>
            </a:r>
            <a:r>
              <a:rPr lang="en-US" dirty="0"/>
              <a:t>Producing Lidar Deliverables for Hurricane Supplemental Projects, a Case Study of </a:t>
            </a:r>
            <a:r>
              <a:rPr lang="en-US" dirty="0" smtClean="0"/>
              <a:t>Post-Irma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January 29, 2019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327822"/>
            <a:ext cx="11074400" cy="639762"/>
          </a:xfrm>
        </p:spPr>
        <p:txBody>
          <a:bodyPr/>
          <a:lstStyle/>
          <a:p>
            <a:r>
              <a:rPr lang="en-US" sz="3600" dirty="0"/>
              <a:t>Hurricane </a:t>
            </a:r>
            <a:r>
              <a:rPr lang="en-US" sz="3600" dirty="0" smtClean="0"/>
              <a:t>Harvey Post </a:t>
            </a:r>
            <a:r>
              <a:rPr lang="en-US" sz="3600" dirty="0"/>
              <a:t>Storm </a:t>
            </a:r>
            <a:r>
              <a:rPr lang="en-US" sz="3600" dirty="0" smtClean="0"/>
              <a:t>Topo-Bathymetry Project </a:t>
            </a:r>
            <a:endParaRPr lang="en-US" sz="3600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609600" y="1600200"/>
            <a:ext cx="4648200" cy="3962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13716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13716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13716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spcAft>
                <a:spcPct val="0"/>
              </a:spcAft>
            </a:pPr>
            <a:r>
              <a:rPr lang="en-US" altLang="en-US" b="1" dirty="0" smtClean="0"/>
              <a:t>942 square miles  </a:t>
            </a:r>
          </a:p>
          <a:p>
            <a:pPr marL="342900" indent="-342900" fontAlgn="base">
              <a:spcAft>
                <a:spcPct val="0"/>
              </a:spcAft>
            </a:pPr>
            <a:r>
              <a:rPr lang="en-US" altLang="en-US" dirty="0" smtClean="0"/>
              <a:t>Leica </a:t>
            </a:r>
            <a:r>
              <a:rPr lang="en-US" altLang="en-US" dirty="0" err="1" smtClean="0"/>
              <a:t>Chiroptera</a:t>
            </a:r>
            <a:r>
              <a:rPr lang="en-US" altLang="en-US" dirty="0" smtClean="0"/>
              <a:t> II</a:t>
            </a:r>
          </a:p>
          <a:p>
            <a:pPr marL="342900" indent="-342900" fontAlgn="base">
              <a:spcAft>
                <a:spcPct val="0"/>
              </a:spcAft>
            </a:pPr>
            <a:r>
              <a:rPr lang="en-US" altLang="en-US" dirty="0"/>
              <a:t>Acquisition &gt; 50% complete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/>
          <a:srcRect l="2464" t="10000"/>
          <a:stretch/>
        </p:blipFill>
        <p:spPr>
          <a:xfrm>
            <a:off x="4191000" y="1231187"/>
            <a:ext cx="7351304" cy="43314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596229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752600"/>
            <a:ext cx="4648200" cy="3962399"/>
          </a:xfrm>
        </p:spPr>
        <p:txBody>
          <a:bodyPr/>
          <a:lstStyle/>
          <a:p>
            <a:pPr marL="342900" indent="-342900" fontAlgn="base">
              <a:spcAft>
                <a:spcPct val="0"/>
              </a:spcAft>
            </a:pPr>
            <a:r>
              <a:rPr lang="en-US" altLang="en-US" b="1" dirty="0"/>
              <a:t>1,400 square miles  </a:t>
            </a:r>
          </a:p>
          <a:p>
            <a:pPr marL="342900" indent="-342900" fontAlgn="base">
              <a:spcAft>
                <a:spcPct val="0"/>
              </a:spcAft>
            </a:pPr>
            <a:r>
              <a:rPr lang="en-US" altLang="en-US" dirty="0"/>
              <a:t>RIEGL VQ-880-GII</a:t>
            </a:r>
            <a:br>
              <a:rPr lang="en-US" altLang="en-US" dirty="0"/>
            </a:br>
            <a:r>
              <a:rPr lang="en-US" altLang="en-US" i="1" dirty="0"/>
              <a:t>Latest Generation</a:t>
            </a:r>
          </a:p>
          <a:p>
            <a:pPr marL="342900" indent="-342900" fontAlgn="base">
              <a:spcAft>
                <a:spcPct val="0"/>
              </a:spcAft>
            </a:pPr>
            <a:r>
              <a:rPr lang="en-US" altLang="en-US" dirty="0"/>
              <a:t>4-band Imagery</a:t>
            </a:r>
          </a:p>
          <a:p>
            <a:pPr marL="342900" indent="-342900" fontAlgn="base">
              <a:spcAft>
                <a:spcPct val="0"/>
              </a:spcAft>
            </a:pPr>
            <a:r>
              <a:rPr lang="en-US" altLang="en-US" dirty="0"/>
              <a:t>Photogrammetric mapping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27</a:t>
            </a:fld>
            <a:r>
              <a:rPr lang="en-US" dirty="0" smtClean="0"/>
              <a:t> | </a:t>
            </a:r>
            <a:r>
              <a:rPr lang="en-US" dirty="0"/>
              <a:t>Producing Lidar Deliverables for Hurricane Supplemental Projects, a Case Study of </a:t>
            </a:r>
            <a:r>
              <a:rPr lang="en-US" dirty="0" smtClean="0"/>
              <a:t>Post-Irma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January 29, 2019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Hurricane Maria Post Storm Topo-Bathymetry, Imagery, Shoreline Mapping Project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59" t="25643" r="1962" b="24351"/>
          <a:stretch/>
        </p:blipFill>
        <p:spPr bwMode="auto">
          <a:xfrm>
            <a:off x="4316725" y="1752600"/>
            <a:ext cx="7622549" cy="3628052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17361782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914400"/>
            <a:ext cx="11074400" cy="521176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dirty="0" smtClean="0"/>
              <a:t>Create preliminary flood depth grids using peak crest gauge data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Depict inundation levels and extent of impact from heavy rain &amp; storm surges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</a:rPr>
              <a:t>classifications </a:t>
            </a:r>
            <a:r>
              <a:rPr lang="en-US" sz="2200" dirty="0">
                <a:solidFill>
                  <a:schemeClr val="tx1"/>
                </a:solidFill>
              </a:rPr>
              <a:t>of individual building damage </a:t>
            </a:r>
            <a:r>
              <a:rPr lang="en-US" sz="2200" dirty="0" smtClean="0">
                <a:solidFill>
                  <a:schemeClr val="tx1"/>
                </a:solidFill>
              </a:rPr>
              <a:t>levels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</a:rPr>
              <a:t>analyses </a:t>
            </a:r>
            <a:r>
              <a:rPr lang="en-US" sz="2200" dirty="0">
                <a:solidFill>
                  <a:schemeClr val="tx1"/>
                </a:solidFill>
              </a:rPr>
              <a:t>of infrastructure </a:t>
            </a:r>
            <a:r>
              <a:rPr lang="en-US" sz="2200" dirty="0" smtClean="0">
                <a:solidFill>
                  <a:schemeClr val="tx1"/>
                </a:solidFill>
              </a:rPr>
              <a:t>damage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</a:rPr>
              <a:t>the </a:t>
            </a:r>
            <a:r>
              <a:rPr lang="en-US" sz="2200" dirty="0">
                <a:solidFill>
                  <a:schemeClr val="tx1"/>
                </a:solidFill>
              </a:rPr>
              <a:t>location of isolated </a:t>
            </a:r>
            <a:r>
              <a:rPr lang="en-US" sz="2200" dirty="0" smtClean="0">
                <a:solidFill>
                  <a:schemeClr val="tx1"/>
                </a:solidFill>
              </a:rPr>
              <a:t>communities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</a:rPr>
              <a:t>the </a:t>
            </a:r>
            <a:r>
              <a:rPr lang="en-US" sz="2200" dirty="0">
                <a:solidFill>
                  <a:schemeClr val="tx1"/>
                </a:solidFill>
              </a:rPr>
              <a:t>extent and location of debris accumulation from flooding events</a:t>
            </a:r>
            <a:r>
              <a:rPr lang="en-US" sz="2200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28</a:t>
            </a:fld>
            <a:r>
              <a:rPr lang="en-US" dirty="0" smtClean="0"/>
              <a:t> | </a:t>
            </a:r>
            <a:r>
              <a:rPr lang="en-US" dirty="0"/>
              <a:t>Producing Lidar Deliverables for Hurricane Supplemental Projects, a Case Study of </a:t>
            </a:r>
            <a:r>
              <a:rPr lang="en-US" dirty="0" smtClean="0"/>
              <a:t>Post-Irma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January 29, 2019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Geospatial Damage Assessments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t="25898" b="26954"/>
          <a:stretch/>
        </p:blipFill>
        <p:spPr>
          <a:xfrm>
            <a:off x="135467" y="3429000"/>
            <a:ext cx="11904133" cy="2895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447129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29</a:t>
            </a:fld>
            <a:r>
              <a:rPr lang="en-US" dirty="0" smtClean="0"/>
              <a:t> | </a:t>
            </a:r>
            <a:r>
              <a:rPr lang="en-US" dirty="0"/>
              <a:t>Producing Lidar Deliverables for Hurricane Supplemental Projects, a Case Study of </a:t>
            </a:r>
            <a:r>
              <a:rPr lang="en-US" dirty="0" smtClean="0"/>
              <a:t>Post-Irma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January 29, 2019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Geospatial Damage Assessments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/>
          <a:srcRect t="24435" b="13570"/>
          <a:stretch/>
        </p:blipFill>
        <p:spPr>
          <a:xfrm>
            <a:off x="76199" y="2209800"/>
            <a:ext cx="11992129" cy="3810000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457200" y="1143000"/>
            <a:ext cx="11074400" cy="1630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13716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13716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13716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Satellite and aerial imagery is used to validate the flood extents and damage assessments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642417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6801"/>
            <a:ext cx="4876800" cy="5059364"/>
          </a:xfrm>
        </p:spPr>
        <p:txBody>
          <a:bodyPr>
            <a:normAutofit/>
          </a:bodyPr>
          <a:lstStyle/>
          <a:p>
            <a:r>
              <a:rPr lang="en-US" dirty="0" smtClean="0"/>
              <a:t>Hurricane Irma </a:t>
            </a:r>
            <a:r>
              <a:rPr lang="en-US" dirty="0" smtClean="0">
                <a:solidFill>
                  <a:schemeClr val="tx1"/>
                </a:solidFill>
              </a:rPr>
              <a:t>Crossed over many Caribbean islands as a Cat 5 </a:t>
            </a:r>
          </a:p>
          <a:p>
            <a:pPr lvl="2">
              <a:spcAft>
                <a:spcPts val="12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BVI, USVI, Puerto Rico, Hispaniola, Turks &amp; Caicos, Bahamas, Cuba</a:t>
            </a:r>
          </a:p>
          <a:p>
            <a:pPr lvl="1">
              <a:spcAft>
                <a:spcPts val="1200"/>
              </a:spcAft>
            </a:pPr>
            <a:r>
              <a:rPr lang="en-US" dirty="0" smtClean="0">
                <a:solidFill>
                  <a:schemeClr val="tx1"/>
                </a:solidFill>
              </a:rPr>
              <a:t>Sep 10, 2017 – U.S. landfall at </a:t>
            </a:r>
            <a:r>
              <a:rPr lang="en-US" dirty="0" err="1" smtClean="0">
                <a:solidFill>
                  <a:schemeClr val="tx1"/>
                </a:solidFill>
              </a:rPr>
              <a:t>Cudjoe</a:t>
            </a:r>
            <a:r>
              <a:rPr lang="en-US" dirty="0" smtClean="0">
                <a:solidFill>
                  <a:schemeClr val="tx1"/>
                </a:solidFill>
              </a:rPr>
              <a:t> Key, FL as Cat 4</a:t>
            </a:r>
          </a:p>
          <a:p>
            <a:pPr lvl="1">
              <a:spcAft>
                <a:spcPts val="1200"/>
              </a:spcAft>
            </a:pPr>
            <a:r>
              <a:rPr lang="en-US" dirty="0" smtClean="0">
                <a:solidFill>
                  <a:schemeClr val="tx1"/>
                </a:solidFill>
              </a:rPr>
              <a:t>2</a:t>
            </a:r>
            <a:r>
              <a:rPr lang="en-US" baseline="30000" dirty="0" smtClean="0">
                <a:solidFill>
                  <a:schemeClr val="tx1"/>
                </a:solidFill>
              </a:rPr>
              <a:t>nd</a:t>
            </a:r>
            <a:r>
              <a:rPr lang="en-US" dirty="0" smtClean="0">
                <a:solidFill>
                  <a:schemeClr val="tx1"/>
                </a:solidFill>
              </a:rPr>
              <a:t> landfall at Marco Island, FL as Cat 3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3</a:t>
            </a:fld>
            <a:r>
              <a:rPr lang="en-US" dirty="0" smtClean="0"/>
              <a:t> | </a:t>
            </a:r>
            <a:r>
              <a:rPr lang="en-US" dirty="0"/>
              <a:t>Producing Lidar Deliverables for Hurricane Supplemental Projects, a Case Study of </a:t>
            </a:r>
            <a:r>
              <a:rPr lang="en-US" dirty="0" smtClean="0"/>
              <a:t>Post-Irma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January 29, 2019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	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795561"/>
            <a:ext cx="6642100" cy="5330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86800" y="877887"/>
            <a:ext cx="3340359" cy="24070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240486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066801"/>
            <a:ext cx="11074400" cy="505936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Provide </a:t>
            </a:r>
            <a:r>
              <a:rPr lang="en-US" dirty="0"/>
              <a:t>insight and allow for true, around-the-clock situational awareness of what the damage is likely to be or what it is </a:t>
            </a:r>
            <a:r>
              <a:rPr lang="en-US" dirty="0" smtClean="0"/>
              <a:t>already.</a:t>
            </a:r>
          </a:p>
          <a:p>
            <a:r>
              <a:rPr lang="en-US" dirty="0" smtClean="0"/>
              <a:t>Better </a:t>
            </a:r>
            <a:r>
              <a:rPr lang="en-US" dirty="0"/>
              <a:t>inform federal agencies, such as FEMA, and private non-profit organizations, such as the American Red Cross, on the number of people affected. </a:t>
            </a:r>
            <a:endParaRPr lang="en-US" dirty="0" smtClean="0"/>
          </a:p>
          <a:p>
            <a:r>
              <a:rPr lang="en-US" dirty="0" smtClean="0"/>
              <a:t>Helps make </a:t>
            </a:r>
            <a:r>
              <a:rPr lang="en-US" dirty="0"/>
              <a:t>better informed </a:t>
            </a:r>
            <a:r>
              <a:rPr lang="en-US" dirty="0" smtClean="0"/>
              <a:t>decisions: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Staffing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Response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Recovery</a:t>
            </a:r>
          </a:p>
          <a:p>
            <a:r>
              <a:rPr lang="en-US" dirty="0" smtClean="0"/>
              <a:t>Provides </a:t>
            </a:r>
            <a:r>
              <a:rPr lang="en-US" dirty="0"/>
              <a:t>more accurate numbers for the necessary amount of food, water, and shelters required for those that are displaced. </a:t>
            </a:r>
            <a:endParaRPr lang="en-US" dirty="0" smtClean="0"/>
          </a:p>
          <a:p>
            <a:r>
              <a:rPr lang="en-US" dirty="0" smtClean="0"/>
              <a:t>Helps </a:t>
            </a:r>
            <a:r>
              <a:rPr lang="en-US" dirty="0"/>
              <a:t>expedite survivor benefits like mortgage assistance, rental assistance, and other forms of assistance payments.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30</a:t>
            </a:fld>
            <a:r>
              <a:rPr lang="en-US" dirty="0" smtClean="0"/>
              <a:t> | </a:t>
            </a:r>
            <a:r>
              <a:rPr lang="en-US" dirty="0"/>
              <a:t>Producing Lidar Deliverables for Hurricane Supplemental Projects, a Case Study of </a:t>
            </a:r>
            <a:r>
              <a:rPr lang="en-US" dirty="0" smtClean="0"/>
              <a:t>Post-Irma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January 29, 2019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Geospatial Damage Assessments</a:t>
            </a:r>
          </a:p>
        </p:txBody>
      </p:sp>
    </p:spTree>
    <p:extLst>
      <p:ext uri="{BB962C8B-B14F-4D97-AF65-F5344CB8AC3E}">
        <p14:creationId xmlns="" xmlns:p14="http://schemas.microsoft.com/office/powerpoint/2010/main" val="18184160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31</a:t>
            </a:fld>
            <a:r>
              <a:rPr lang="en-US" dirty="0" smtClean="0"/>
              <a:t> | </a:t>
            </a:r>
            <a:r>
              <a:rPr lang="en-US" dirty="0"/>
              <a:t>Producing Lidar Deliverables for Hurricane Supplemental Projects, a Case Study of </a:t>
            </a:r>
            <a:r>
              <a:rPr lang="en-US" dirty="0" smtClean="0"/>
              <a:t>Post-Irma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January 29, 2019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Geospatial Damage Assessments</a:t>
            </a:r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609599" y="907324"/>
            <a:ext cx="5638801" cy="53410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13716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13716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13716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 dirty="0"/>
              <a:t>Debris estimation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Clearance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Collection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Disposal</a:t>
            </a:r>
          </a:p>
          <a:p>
            <a:r>
              <a:rPr lang="en-US" sz="2400" dirty="0" smtClean="0"/>
              <a:t>Cost of debris removal often largest expense for communities impacted by disasters</a:t>
            </a:r>
          </a:p>
          <a:p>
            <a:r>
              <a:rPr lang="en-US" sz="2400" dirty="0" smtClean="0"/>
              <a:t>Contractors are hired and paid based on accurate estimates of debris volumes to be removed</a:t>
            </a:r>
          </a:p>
          <a:p>
            <a:r>
              <a:rPr lang="en-US" sz="2400" dirty="0" smtClean="0"/>
              <a:t>GIS analysts make </a:t>
            </a:r>
            <a:r>
              <a:rPr lang="en-US" sz="2400" dirty="0"/>
              <a:t>measurements on </a:t>
            </a:r>
            <a:r>
              <a:rPr lang="en-US" sz="2400" dirty="0" err="1"/>
              <a:t>lidar</a:t>
            </a:r>
            <a:r>
              <a:rPr lang="en-US" sz="2400" dirty="0"/>
              <a:t> polygon changes…</a:t>
            </a:r>
          </a:p>
          <a:p>
            <a:r>
              <a:rPr lang="en-US" sz="2400" dirty="0" smtClean="0"/>
              <a:t>then output the volume</a:t>
            </a:r>
            <a:endParaRPr lang="en-US" sz="2400" dirty="0"/>
          </a:p>
        </p:txBody>
      </p:sp>
      <p:pic>
        <p:nvPicPr>
          <p:cNvPr id="11" name="Picture 3" descr="image0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868752"/>
            <a:ext cx="4670888" cy="4084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image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197486"/>
            <a:ext cx="4238625" cy="4190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 descr="image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5156631"/>
            <a:ext cx="279082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4875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990601"/>
            <a:ext cx="11074400" cy="1600199"/>
          </a:xfrm>
        </p:spPr>
        <p:txBody>
          <a:bodyPr/>
          <a:lstStyle/>
          <a:p>
            <a:pPr lvl="0"/>
            <a:r>
              <a:rPr lang="en-US" dirty="0" smtClean="0"/>
              <a:t>Helping </a:t>
            </a:r>
            <a:r>
              <a:rPr lang="en-US" dirty="0"/>
              <a:t>FEMA evaluate damage </a:t>
            </a:r>
            <a:r>
              <a:rPr lang="en-US" dirty="0" smtClean="0"/>
              <a:t>to </a:t>
            </a:r>
            <a:r>
              <a:rPr lang="en-US" dirty="0" smtClean="0">
                <a:solidFill>
                  <a:schemeClr val="tx1"/>
                </a:solidFill>
              </a:rPr>
              <a:t>public </a:t>
            </a:r>
            <a:r>
              <a:rPr lang="en-US" dirty="0">
                <a:solidFill>
                  <a:schemeClr val="tx1"/>
                </a:solidFill>
              </a:rPr>
              <a:t>infrastructure </a:t>
            </a:r>
            <a:r>
              <a:rPr lang="en-US" dirty="0"/>
              <a:t>owned by state agencies, local communities, and private non-profit </a:t>
            </a:r>
            <a:r>
              <a:rPr lang="en-US" dirty="0" smtClean="0"/>
              <a:t>organizations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32</a:t>
            </a:fld>
            <a:r>
              <a:rPr lang="en-US" dirty="0" smtClean="0"/>
              <a:t> | </a:t>
            </a:r>
            <a:r>
              <a:rPr lang="en-US" dirty="0"/>
              <a:t>Producing Lidar Deliverables for Hurricane Supplemental Projects, a Case Study of </a:t>
            </a:r>
            <a:r>
              <a:rPr lang="en-US" dirty="0" smtClean="0"/>
              <a:t>Post-Irma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January 29, 2019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Geospatial Damage Assessments</a:t>
            </a: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990600" y="2590800"/>
            <a:ext cx="5334000" cy="3200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13716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13716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13716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>
                <a:solidFill>
                  <a:schemeClr val="tx1"/>
                </a:solidFill>
              </a:rPr>
              <a:t>R</a:t>
            </a:r>
            <a:r>
              <a:rPr lang="en-US" dirty="0" smtClean="0">
                <a:solidFill>
                  <a:schemeClr val="tx1"/>
                </a:solidFill>
              </a:rPr>
              <a:t>oads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Bridges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Buildings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Utilities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Water/Wastewater Facilities</a:t>
            </a:r>
          </a:p>
          <a:p>
            <a:pPr lvl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5791200" y="2590800"/>
            <a:ext cx="5334000" cy="33067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13716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13716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13716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>
                <a:solidFill>
                  <a:schemeClr val="tx1"/>
                </a:solidFill>
              </a:rPr>
              <a:t>Schools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Universities</a:t>
            </a:r>
            <a:endParaRPr lang="en-US" dirty="0"/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Hospitals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Parks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</a:t>
            </a:r>
            <a:r>
              <a:rPr lang="en-US" dirty="0" smtClean="0">
                <a:solidFill>
                  <a:schemeClr val="tx1"/>
                </a:solidFill>
              </a:rPr>
              <a:t>ecreational Facilities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057351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4111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00" y="685800"/>
            <a:ext cx="20523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Thank you.</a:t>
            </a:r>
          </a:p>
          <a:p>
            <a:r>
              <a:rPr lang="en-US" sz="3200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34400" y="547300"/>
            <a:ext cx="2645468" cy="2431435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Emily </a:t>
            </a:r>
            <a:r>
              <a:rPr lang="en-US" sz="3200" dirty="0" err="1" smtClean="0">
                <a:solidFill>
                  <a:schemeClr val="bg1"/>
                </a:solidFill>
              </a:rPr>
              <a:t>Klipp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Project Manager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Dewberry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esklipp@dewberry.com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err="1" smtClean="0">
                <a:solidFill>
                  <a:schemeClr val="bg1"/>
                </a:solidFill>
              </a:rPr>
              <a:t>Ofc</a:t>
            </a:r>
            <a:r>
              <a:rPr lang="en-US" sz="2000" dirty="0" smtClean="0">
                <a:solidFill>
                  <a:schemeClr val="bg1"/>
                </a:solidFill>
              </a:rPr>
              <a:t>: </a:t>
            </a:r>
            <a:r>
              <a:rPr lang="en-US" sz="2000" dirty="0">
                <a:solidFill>
                  <a:schemeClr val="bg1"/>
                </a:solidFill>
              </a:rPr>
              <a:t>813 421 </a:t>
            </a:r>
            <a:r>
              <a:rPr lang="en-US" sz="2000" dirty="0" smtClean="0">
                <a:solidFill>
                  <a:schemeClr val="bg1"/>
                </a:solidFill>
              </a:rPr>
              <a:t>8651 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Cell: 727 </a:t>
            </a:r>
            <a:r>
              <a:rPr lang="en-US" sz="2000" dirty="0" smtClean="0">
                <a:solidFill>
                  <a:schemeClr val="bg1"/>
                </a:solidFill>
              </a:rPr>
              <a:t>420 1467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5026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dirty="0"/>
              <a:t>the aftermath of Hurricane Irma the U.S. Geological Survey (USGS) identified the need for updated high resolution elevation data for the State of Florida. </a:t>
            </a:r>
            <a:endParaRPr lang="en-US" dirty="0" smtClean="0"/>
          </a:p>
          <a:p>
            <a:r>
              <a:rPr lang="en-US" dirty="0" smtClean="0"/>
              <a:t>Data to be </a:t>
            </a:r>
            <a:r>
              <a:rPr lang="en-US" dirty="0"/>
              <a:t>used </a:t>
            </a:r>
            <a:r>
              <a:rPr lang="en-US" dirty="0" smtClean="0"/>
              <a:t>for: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post-hurricane modeling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predicting </a:t>
            </a:r>
            <a:r>
              <a:rPr lang="en-US" dirty="0">
                <a:solidFill>
                  <a:schemeClr val="tx1"/>
                </a:solidFill>
              </a:rPr>
              <a:t>coastal landscape </a:t>
            </a:r>
            <a:r>
              <a:rPr lang="en-US" dirty="0" smtClean="0">
                <a:solidFill>
                  <a:schemeClr val="tx1"/>
                </a:solidFill>
              </a:rPr>
              <a:t>change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restoration </a:t>
            </a:r>
            <a:r>
              <a:rPr lang="en-US" dirty="0">
                <a:solidFill>
                  <a:schemeClr val="tx1"/>
                </a:solidFill>
              </a:rPr>
              <a:t>of </a:t>
            </a:r>
            <a:r>
              <a:rPr lang="en-US" dirty="0" smtClean="0">
                <a:solidFill>
                  <a:schemeClr val="tx1"/>
                </a:solidFill>
              </a:rPr>
              <a:t>ecosystems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mitigating </a:t>
            </a:r>
            <a:r>
              <a:rPr lang="en-US" dirty="0">
                <a:solidFill>
                  <a:schemeClr val="tx1"/>
                </a:solidFill>
              </a:rPr>
              <a:t>risks associated with anthropomorphic and natural </a:t>
            </a:r>
            <a:r>
              <a:rPr lang="en-US" dirty="0" smtClean="0">
                <a:solidFill>
                  <a:schemeClr val="tx1"/>
                </a:solidFill>
              </a:rPr>
              <a:t>hazards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4</a:t>
            </a:fld>
            <a:r>
              <a:rPr lang="en-US" dirty="0" smtClean="0"/>
              <a:t> | </a:t>
            </a:r>
            <a:r>
              <a:rPr lang="en-US" dirty="0"/>
              <a:t>Producing Lidar Deliverables for Hurricane Supplemental Projects, a Case Study of </a:t>
            </a:r>
            <a:r>
              <a:rPr lang="en-US" dirty="0" smtClean="0"/>
              <a:t>Post-Irma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January 29, 2019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	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706697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188719"/>
            <a:ext cx="7315200" cy="4937446"/>
          </a:xfrm>
        </p:spPr>
        <p:txBody>
          <a:bodyPr>
            <a:normAutofit/>
          </a:bodyPr>
          <a:lstStyle/>
          <a:p>
            <a:r>
              <a:rPr lang="en-US" dirty="0"/>
              <a:t>1,641 </a:t>
            </a:r>
            <a:r>
              <a:rPr lang="en-US" dirty="0" smtClean="0"/>
              <a:t>mi</a:t>
            </a:r>
            <a:r>
              <a:rPr lang="en-US" baseline="30000" dirty="0" smtClean="0"/>
              <a:t>2</a:t>
            </a:r>
            <a:r>
              <a:rPr lang="en-US" dirty="0" smtClean="0"/>
              <a:t> southeastern </a:t>
            </a:r>
            <a:r>
              <a:rPr lang="en-US" dirty="0"/>
              <a:t>coast in </a:t>
            </a:r>
            <a:r>
              <a:rPr lang="en-US" dirty="0" smtClean="0"/>
              <a:t>Florida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Deerfield Beach – Hollywood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Everglades Wildlife Management Area - </a:t>
            </a:r>
            <a:r>
              <a:rPr lang="en-US" dirty="0" smtClean="0">
                <a:solidFill>
                  <a:schemeClr val="tx1"/>
                </a:solidFill>
              </a:rPr>
              <a:t>Water </a:t>
            </a:r>
            <a:r>
              <a:rPr lang="en-US" dirty="0">
                <a:solidFill>
                  <a:schemeClr val="tx1"/>
                </a:solidFill>
              </a:rPr>
              <a:t>Conservation Area </a:t>
            </a:r>
            <a:r>
              <a:rPr lang="en-US" dirty="0" smtClean="0">
                <a:solidFill>
                  <a:schemeClr val="tx1"/>
                </a:solidFill>
              </a:rPr>
              <a:t>3A</a:t>
            </a:r>
          </a:p>
          <a:p>
            <a:r>
              <a:rPr lang="en-US" dirty="0" smtClean="0"/>
              <a:t>QL1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8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ppsm</a:t>
            </a:r>
            <a:r>
              <a:rPr lang="en-US" dirty="0" smtClean="0">
                <a:solidFill>
                  <a:schemeClr val="tx1"/>
                </a:solidFill>
              </a:rPr>
              <a:t> NPD</a:t>
            </a:r>
          </a:p>
          <a:p>
            <a:pPr lvl="1"/>
            <a:r>
              <a:rPr lang="en-US" u="sng" dirty="0" smtClean="0">
                <a:solidFill>
                  <a:schemeClr val="tx1"/>
                </a:solidFill>
              </a:rPr>
              <a:t>&lt;</a:t>
            </a:r>
            <a:r>
              <a:rPr lang="en-US" dirty="0" smtClean="0">
                <a:solidFill>
                  <a:schemeClr val="tx1"/>
                </a:solidFill>
              </a:rPr>
              <a:t> 0.35 m NPS</a:t>
            </a:r>
            <a:endParaRPr lang="en-US" u="sng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USGS Base Spec v1.3</a:t>
            </a:r>
          </a:p>
          <a:p>
            <a:r>
              <a:rPr lang="en-US" dirty="0"/>
              <a:t>Tidally coordinated </a:t>
            </a:r>
            <a:r>
              <a:rPr lang="en-US" dirty="0" err="1" smtClean="0"/>
              <a:t>lidar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5</a:t>
            </a:fld>
            <a:r>
              <a:rPr lang="en-US" dirty="0" smtClean="0"/>
              <a:t> | </a:t>
            </a:r>
            <a:r>
              <a:rPr lang="en-US" dirty="0"/>
              <a:t>Producing Lidar Deliverables for Hurricane Supplemental Projects, a Case Study of </a:t>
            </a:r>
            <a:r>
              <a:rPr lang="en-US" dirty="0" smtClean="0"/>
              <a:t>Post-Irma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January 29, 2019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USGS - FL Southeast 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49" t="2315" r="5172" b="2082"/>
          <a:stretch/>
        </p:blipFill>
        <p:spPr>
          <a:xfrm>
            <a:off x="7696200" y="76198"/>
            <a:ext cx="4495800" cy="62484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585841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117241755"/>
              </p:ext>
            </p:extLst>
          </p:nvPr>
        </p:nvGraphicFramePr>
        <p:xfrm>
          <a:off x="609600" y="914400"/>
          <a:ext cx="10972800" cy="54323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45406"/>
                <a:gridCol w="7727394"/>
              </a:tblGrid>
              <a:tr h="2673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Parameter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90" marR="2529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Requirement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90" marR="25290" marT="0" marB="0" anchor="b"/>
                </a:tc>
              </a:tr>
              <a:tr h="2673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Sensors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90" marR="252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</a:rPr>
                        <a:t>Riegl</a:t>
                      </a:r>
                      <a:r>
                        <a:rPr lang="en-US" sz="1800" dirty="0" smtClean="0">
                          <a:effectLst/>
                        </a:rPr>
                        <a:t> 1560i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90" marR="25290" marT="0" marB="0"/>
                </a:tc>
              </a:tr>
              <a:tr h="2824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Nominal Pulse Spacing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90" marR="252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QL1 – 0.35 m ANPS / 8 </a:t>
                      </a:r>
                      <a:r>
                        <a:rPr lang="en-US" sz="1800" dirty="0" err="1" smtClean="0">
                          <a:effectLst/>
                        </a:rPr>
                        <a:t>ppsm</a:t>
                      </a:r>
                      <a:r>
                        <a:rPr lang="en-US" sz="1800" dirty="0" smtClean="0">
                          <a:effectLst/>
                        </a:rPr>
                        <a:t> ANPD</a:t>
                      </a:r>
                    </a:p>
                  </a:txBody>
                  <a:tcPr marL="25290" marR="25290" marT="0" marB="0"/>
                </a:tc>
              </a:tr>
              <a:tr h="2869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Signal Strength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90" marR="252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16-bit </a:t>
                      </a:r>
                      <a:r>
                        <a:rPr lang="en-US" sz="1800" dirty="0" err="1" smtClean="0">
                          <a:effectLst/>
                        </a:rPr>
                        <a:t>fomat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90" marR="25290" marT="0" marB="0"/>
                </a:tc>
              </a:tr>
              <a:tr h="2673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Acquisition Window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90" marR="252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The </a:t>
                      </a:r>
                      <a:r>
                        <a:rPr lang="en-US" sz="1800" dirty="0">
                          <a:effectLst/>
                        </a:rPr>
                        <a:t>flight window extends from April 1 through June 30, 2018.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290" marR="25290" marT="0" marB="0"/>
                </a:tc>
              </a:tr>
              <a:tr h="31124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Overlap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90" marR="2529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Single Swath (30% overlap)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90" marR="25290" marT="0" marB="0"/>
                </a:tc>
              </a:tr>
              <a:tr h="2673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Atmospheric Conditions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90" marR="252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Cloud and fog-free between the aircraft and ground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90" marR="25290" marT="0" marB="0"/>
                </a:tc>
              </a:tr>
              <a:tr h="2673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Ground Conditions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90" marR="252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No unusual flooding or </a:t>
                      </a:r>
                      <a:r>
                        <a:rPr lang="en-US" sz="1800" dirty="0" smtClean="0">
                          <a:effectLst/>
                        </a:rPr>
                        <a:t>inundation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90" marR="25290" marT="0" marB="0"/>
                </a:tc>
              </a:tr>
              <a:tr h="19461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Vegetation Requirements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90" marR="252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Leaf-off is preferred however leaf-on will be accepted.  As numerous factors will affect vegetation condition at the time of any collection, the USGS </a:t>
                      </a:r>
                      <a:r>
                        <a:rPr lang="en-US" sz="1800" dirty="0" smtClean="0">
                          <a:effectLst/>
                        </a:rPr>
                        <a:t>NGP </a:t>
                      </a:r>
                      <a:r>
                        <a:rPr lang="en-US" sz="1800" dirty="0">
                          <a:effectLst/>
                        </a:rPr>
                        <a:t>only requires that penetration to the ground must be adequate to produce an accurate and reliable bare-earth surface suitable for incorporation into the 3DEP 1 meter product holdings. Collections for specific scientific research projects may be exempted from this requirement, with prior approval.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90" marR="25290" marT="0" marB="0"/>
                </a:tc>
              </a:tr>
              <a:tr h="82694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Tidal Requirements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90" marR="252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Tidally impacted waters within the AOI are expected to be acquired at Predicted MLW +- 2 hours exclusive of neap </a:t>
                      </a:r>
                      <a:r>
                        <a:rPr lang="en-US" sz="1800" dirty="0" smtClean="0">
                          <a:effectLst/>
                        </a:rPr>
                        <a:t>tides; collect </a:t>
                      </a:r>
                      <a:r>
                        <a:rPr lang="en-US" sz="1800" dirty="0">
                          <a:effectLst/>
                        </a:rPr>
                        <a:t>at the lowest tide </a:t>
                      </a:r>
                      <a:r>
                        <a:rPr lang="en-US" sz="1800" dirty="0" smtClean="0">
                          <a:effectLst/>
                        </a:rPr>
                        <a:t>possible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90" marR="25290" marT="0" marB="0"/>
                </a:tc>
              </a:tr>
              <a:tr h="2673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Time of Day Requirements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90" marR="2529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Time of day is not of concern.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290" marR="25290" marT="0" marB="0"/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6</a:t>
            </a:fld>
            <a:r>
              <a:rPr lang="en-US" dirty="0" smtClean="0"/>
              <a:t> | </a:t>
            </a:r>
            <a:r>
              <a:rPr lang="en-US" dirty="0"/>
              <a:t>Producing Lidar Deliverables for Hurricane Supplemental Projects, a Case Study of </a:t>
            </a:r>
            <a:r>
              <a:rPr lang="en-US" dirty="0" smtClean="0"/>
              <a:t>Post-Irma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January 29, 2019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Acquisition Parameters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381224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143001"/>
            <a:ext cx="4343400" cy="498316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Dual Channel Lidar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excellent multiple target detection capability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Forward/Backward Scan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enables capturing data from multiple angles more effectively and more accurately at high point density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7</a:t>
            </a:fld>
            <a:r>
              <a:rPr lang="en-US" dirty="0" smtClean="0"/>
              <a:t> | </a:t>
            </a:r>
            <a:r>
              <a:rPr lang="en-US" dirty="0"/>
              <a:t>Producing Lidar Deliverables for Hurricane Supplemental Projects, a Case Study of </a:t>
            </a:r>
            <a:r>
              <a:rPr lang="en-US" dirty="0" smtClean="0"/>
              <a:t>Post-Irma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January 29, 2019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Riegl</a:t>
            </a:r>
            <a:r>
              <a:rPr lang="en-US" dirty="0"/>
              <a:t> 1560i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12822" y="1371601"/>
            <a:ext cx="7174404" cy="32003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13913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139139625"/>
              </p:ext>
            </p:extLst>
          </p:nvPr>
        </p:nvGraphicFramePr>
        <p:xfrm>
          <a:off x="1752600" y="848450"/>
          <a:ext cx="7875590" cy="52218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50313"/>
                <a:gridCol w="2425277"/>
              </a:tblGrid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Item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37" marR="282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</a:rPr>
                        <a:t>Parameters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37" marR="28237" marT="0" marB="0" anchor="ctr"/>
                </a:tc>
              </a:tr>
              <a:tr h="2143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Systems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37" marR="282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Riegl VQ1560i</a:t>
                      </a:r>
                      <a:endParaRPr lang="en-US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37" marR="28237" marT="0" marB="0" anchor="ctr"/>
                </a:tc>
              </a:tr>
              <a:tr h="2143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Altitude (m. AGL)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37" marR="282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1300</a:t>
                      </a:r>
                      <a:endParaRPr lang="en-US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37" marR="28237" marT="0" marB="0" anchor="ctr"/>
                </a:tc>
              </a:tr>
              <a:tr h="2143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Approx. Flight Speed (</a:t>
                      </a:r>
                      <a:r>
                        <a:rPr lang="en-US" sz="1500" dirty="0" err="1">
                          <a:effectLst/>
                        </a:rPr>
                        <a:t>kts</a:t>
                      </a:r>
                      <a:r>
                        <a:rPr lang="en-US" sz="1500" dirty="0">
                          <a:effectLst/>
                        </a:rPr>
                        <a:t>)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37" marR="282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160</a:t>
                      </a:r>
                      <a:endParaRPr lang="en-US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37" marR="28237" marT="0" marB="0" anchor="ctr"/>
                </a:tc>
              </a:tr>
              <a:tr h="2418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Scanner Pulse Rate (</a:t>
                      </a:r>
                      <a:r>
                        <a:rPr lang="en-US" sz="1500" dirty="0" err="1">
                          <a:effectLst/>
                        </a:rPr>
                        <a:t>KhZ</a:t>
                      </a:r>
                      <a:r>
                        <a:rPr lang="en-US" sz="1500" dirty="0">
                          <a:effectLst/>
                        </a:rPr>
                        <a:t>)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37" marR="282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2000 True (1333.3 kHz Effective)</a:t>
                      </a:r>
                      <a:endParaRPr lang="en-US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37" marR="28237" marT="0" marB="0" anchor="ctr"/>
                </a:tc>
              </a:tr>
              <a:tr h="2143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Scan Frequency (</a:t>
                      </a:r>
                      <a:r>
                        <a:rPr lang="en-US" sz="1500" dirty="0" err="1">
                          <a:effectLst/>
                        </a:rPr>
                        <a:t>hz</a:t>
                      </a:r>
                      <a:r>
                        <a:rPr lang="en-US" sz="1500" dirty="0">
                          <a:effectLst/>
                        </a:rPr>
                        <a:t>)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37" marR="282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375</a:t>
                      </a:r>
                      <a:endParaRPr lang="en-US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37" marR="28237" marT="0" marB="0" anchor="ctr"/>
                </a:tc>
              </a:tr>
              <a:tr h="2143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Pulse Duration of the Scanner (microseconds)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37" marR="282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3</a:t>
                      </a:r>
                      <a:endParaRPr lang="en-US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37" marR="28237" marT="0" marB="0" anchor="ctr"/>
                </a:tc>
              </a:tr>
              <a:tr h="2143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Pulse Width of the Scanner (m)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37" marR="282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0.9</a:t>
                      </a:r>
                      <a:endParaRPr lang="en-US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37" marR="28237" marT="0" marB="0" anchor="ctr"/>
                </a:tc>
              </a:tr>
              <a:tr h="2143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Swath Width (m)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37" marR="282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1456</a:t>
                      </a:r>
                      <a:endParaRPr lang="en-US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37" marR="28237" marT="0" marB="0" anchor="ctr"/>
                </a:tc>
              </a:tr>
              <a:tr h="2872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Central Wavelength of the Sensor Laser (nanometers)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37" marR="282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1064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37" marR="28237" marT="0" marB="0" anchor="ctr"/>
                </a:tc>
              </a:tr>
              <a:tr h="22696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Will the Sensor Operate with Multiple Pulses in The Air?  (yes/no)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37" marR="282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Yes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37" marR="28237" marT="0" marB="0" anchor="ctr"/>
                </a:tc>
              </a:tr>
              <a:tr h="2143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Laser Beam Divergence (</a:t>
                      </a:r>
                      <a:r>
                        <a:rPr lang="en-US" sz="1500" dirty="0" err="1">
                          <a:effectLst/>
                        </a:rPr>
                        <a:t>milliradians</a:t>
                      </a:r>
                      <a:r>
                        <a:rPr lang="en-US" sz="1500" dirty="0">
                          <a:effectLst/>
                        </a:rPr>
                        <a:t>)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37" marR="282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0.025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37" marR="28237" marT="0" marB="0" anchor="ctr"/>
                </a:tc>
              </a:tr>
              <a:tr h="2143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Nominal Swath Width on the Ground (m)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37" marR="282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1501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37" marR="28237" marT="0" marB="0" anchor="ctr"/>
                </a:tc>
              </a:tr>
              <a:tr h="2143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Swath Overlap (%)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37" marR="282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30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37" marR="28237" marT="0" marB="0" anchor="ctr"/>
                </a:tc>
              </a:tr>
              <a:tr h="2143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Total Sensor Scan Angle (degree)</a:t>
                      </a:r>
                      <a:endParaRPr lang="en-US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37" marR="282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60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37" marR="28237" marT="0" marB="0" anchor="ctr"/>
                </a:tc>
              </a:tr>
              <a:tr h="2143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Computed Along Track Spacing (m)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37" marR="282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0.38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37" marR="28237" marT="0" marB="0" anchor="ctr"/>
                </a:tc>
              </a:tr>
              <a:tr h="2143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Computed Cross Track Spacing (m)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37" marR="282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0.43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37" marR="28237" marT="0" marB="0" anchor="ctr"/>
                </a:tc>
              </a:tr>
              <a:tr h="2143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Nominal Pulse Spacing (single swath), (m)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37" marR="282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0.31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37" marR="28237" marT="0" marB="0" anchor="ctr"/>
                </a:tc>
              </a:tr>
              <a:tr h="2872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Nominal Pulse Density (single swath) (</a:t>
                      </a:r>
                      <a:r>
                        <a:rPr lang="en-US" sz="1500" dirty="0" err="1">
                          <a:effectLst/>
                        </a:rPr>
                        <a:t>ppsm</a:t>
                      </a:r>
                      <a:r>
                        <a:rPr lang="en-US" sz="1500" dirty="0">
                          <a:effectLst/>
                        </a:rPr>
                        <a:t>), (m)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37" marR="282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10.7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37" marR="28237" marT="0" marB="0" anchor="ctr"/>
                </a:tc>
              </a:tr>
              <a:tr h="2143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Maximum Number of Returns per Pulse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37" marR="282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</a:rPr>
                        <a:t>8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8237" marR="28237" marT="0" marB="0" anchor="ctr"/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8</a:t>
            </a:fld>
            <a:r>
              <a:rPr lang="en-US" dirty="0" smtClean="0"/>
              <a:t> | </a:t>
            </a:r>
            <a:r>
              <a:rPr lang="en-US" dirty="0"/>
              <a:t>Producing Lidar Deliverables for Hurricane Supplemental Projects, a Case Study of </a:t>
            </a:r>
            <a:r>
              <a:rPr lang="en-US" dirty="0" smtClean="0"/>
              <a:t>Post-Irma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January 29, 2019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Parameters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578906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371601"/>
            <a:ext cx="5791200" cy="4754563"/>
          </a:xfrm>
        </p:spPr>
        <p:txBody>
          <a:bodyPr>
            <a:normAutofit/>
          </a:bodyPr>
          <a:lstStyle/>
          <a:p>
            <a:r>
              <a:rPr lang="en-US" b="1" dirty="0"/>
              <a:t>Tidally Coordinated</a:t>
            </a:r>
            <a:r>
              <a:rPr lang="en-US" dirty="0"/>
              <a:t>: </a:t>
            </a:r>
            <a:r>
              <a:rPr lang="en-US" b="1" dirty="0"/>
              <a:t>:</a:t>
            </a:r>
            <a:r>
              <a:rPr lang="en-US" dirty="0"/>
              <a:t>  Tidally impacted waters within the AOI are expected to be acquired at Predicted MLW +- 2 hours exclusive of neap tides. It is requested that as a priority, the AOI be collected at the lowest tide possible during the acquisition window defined above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5408662-9780-476F-8D5B-C5C35F6E525C}" type="slidenum">
              <a:rPr lang="en-US" b="1" smtClean="0">
                <a:solidFill>
                  <a:srgbClr val="7D1442"/>
                </a:solidFill>
              </a:rPr>
              <a:pPr/>
              <a:t>9</a:t>
            </a:fld>
            <a:r>
              <a:rPr lang="en-US" dirty="0" smtClean="0"/>
              <a:t> | </a:t>
            </a:r>
            <a:r>
              <a:rPr lang="en-US" dirty="0"/>
              <a:t>Producing Lidar Deliverables for Hurricane Supplemental Projects, a Case Study of </a:t>
            </a:r>
            <a:r>
              <a:rPr lang="en-US" dirty="0" smtClean="0"/>
              <a:t>Post-Irma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January 29, 2019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Tidal Requirement</a:t>
            </a:r>
            <a:endParaRPr lang="en-US" dirty="0"/>
          </a:p>
        </p:txBody>
      </p:sp>
      <p:pic>
        <p:nvPicPr>
          <p:cNvPr id="6" name="Content Placeholder 4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17" t="4000" r="2986" b="30813"/>
          <a:stretch/>
        </p:blipFill>
        <p:spPr bwMode="auto">
          <a:xfrm>
            <a:off x="5867400" y="868362"/>
            <a:ext cx="6274904" cy="53038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42505829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Dewberry">
      <a:dk1>
        <a:srgbClr val="000000"/>
      </a:dk1>
      <a:lt1>
        <a:sysClr val="window" lastClr="FFFFFF"/>
      </a:lt1>
      <a:dk2>
        <a:srgbClr val="7D1442"/>
      </a:dk2>
      <a:lt2>
        <a:srgbClr val="E6E7E8"/>
      </a:lt2>
      <a:accent1>
        <a:srgbClr val="005496"/>
      </a:accent1>
      <a:accent2>
        <a:srgbClr val="64963C"/>
      </a:accent2>
      <a:accent3>
        <a:srgbClr val="F57828"/>
      </a:accent3>
      <a:accent4>
        <a:srgbClr val="8C5A23"/>
      </a:accent4>
      <a:accent5>
        <a:srgbClr val="646464"/>
      </a:accent5>
      <a:accent6>
        <a:srgbClr val="969696"/>
      </a:accent6>
      <a:hlink>
        <a:srgbClr val="646464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D06C5877BF704F9C12052054F15F36" ma:contentTypeVersion="5" ma:contentTypeDescription="Create a new document." ma:contentTypeScope="" ma:versionID="238196141b638a4844d164f5baf7f4c8">
  <xsd:schema xmlns:xsd="http://www.w3.org/2001/XMLSchema" xmlns:xs="http://www.w3.org/2001/XMLSchema" xmlns:p="http://schemas.microsoft.com/office/2006/metadata/properties" xmlns:ns2="c503a7fe-0bef-4184-bdfe-65e91faa836f" targetNamespace="http://schemas.microsoft.com/office/2006/metadata/properties" ma:root="true" ma:fieldsID="36c6da28fd7c5bed919ab12ecc91f669" ns2:_="">
    <xsd:import namespace="c503a7fe-0bef-4184-bdfe-65e91faa836f"/>
    <xsd:element name="properties">
      <xsd:complexType>
        <xsd:sequence>
          <xsd:element name="documentManagement">
            <xsd:complexType>
              <xsd:all>
                <xsd:element ref="ns2:Category" minOccurs="0"/>
                <xsd:element ref="ns2:Software" minOccurs="0"/>
                <xsd:element ref="ns2:Orientation" minOccurs="0"/>
                <xsd:element ref="ns2:Foot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03a7fe-0bef-4184-bdfe-65e91faa836f" elementFormDefault="qualified">
    <xsd:import namespace="http://schemas.microsoft.com/office/2006/documentManagement/types"/>
    <xsd:import namespace="http://schemas.microsoft.com/office/infopath/2007/PartnerControls"/>
    <xsd:element name="Category" ma:index="8" nillable="true" ma:displayName="Category" ma:format="Dropdown" ma:internalName="Category">
      <xsd:simpleType>
        <xsd:restriction base="dms:Choice">
          <xsd:enumeration value="Employee Announcements"/>
          <xsd:enumeration value="Project Announcements"/>
          <xsd:enumeration value="Brochure Temp 2"/>
          <xsd:enumeration value="Brochure Temp 3"/>
          <xsd:enumeration value="Brochure Temp 4"/>
          <xsd:enumeration value="Brochure Temp 5"/>
          <xsd:enumeration value="Logo"/>
          <xsd:enumeration value="Berry Logo"/>
          <xsd:enumeration value="PowerPoint"/>
          <xsd:enumeration value="Leave Behind Placemats"/>
          <xsd:enumeration value="8.5&quot; x 11&quot; Portfolio"/>
          <xsd:enumeration value="11&quot; x 17&quot; Portfolio"/>
          <xsd:enumeration value="Presentation Boards"/>
          <xsd:enumeration value="Table Tents"/>
          <xsd:enumeration value="Conferences"/>
          <xsd:enumeration value="Long Format Proposals"/>
          <xsd:enumeration value="SF330 Proposals"/>
          <xsd:enumeration value="Short Form Contract"/>
          <xsd:enumeration value="Process Graphics"/>
          <xsd:enumeration value="Dewberry Office Map"/>
          <xsd:enumeration value="Custom Covers"/>
          <xsd:enumeration value="CD/DVD Labels"/>
          <xsd:enumeration value="Pre-Printed Covers"/>
          <xsd:enumeration value="Libraries"/>
        </xsd:restriction>
      </xsd:simpleType>
    </xsd:element>
    <xsd:element name="Software" ma:index="9" nillable="true" ma:displayName="Program" ma:format="Dropdown" ma:internalName="Software">
      <xsd:simpleType>
        <xsd:restriction base="dms:Choice">
          <xsd:enumeration value="InDesign"/>
          <xsd:enumeration value="Word"/>
          <xsd:enumeration value="PowerPoint"/>
          <xsd:enumeration value="PDF"/>
          <xsd:enumeration value="Long Format"/>
          <xsd:enumeration value="Process Graphics"/>
          <xsd:enumeration value="JPEG"/>
          <xsd:enumeration value="EPS"/>
          <xsd:enumeration value="PNG"/>
        </xsd:restriction>
      </xsd:simpleType>
    </xsd:element>
    <xsd:element name="Orientation" ma:index="10" nillable="true" ma:displayName="Orientation" ma:format="Dropdown" ma:internalName="Orientation">
      <xsd:simpleType>
        <xsd:restriction base="dms:Choice">
          <xsd:enumeration value="Portrait"/>
          <xsd:enumeration value="Landscape"/>
        </xsd:restriction>
      </xsd:simpleType>
    </xsd:element>
    <xsd:element name="Footer" ma:index="11" nillable="true" ma:displayName="Footer" ma:format="Dropdown" ma:internalName="Footer">
      <xsd:simpleType>
        <xsd:restriction base="dms:Choice">
          <xsd:enumeration value="Single-Sided"/>
          <xsd:enumeration value="Double-Sided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oftware xmlns="c503a7fe-0bef-4184-bdfe-65e91faa836f">PowerPoint</Software>
    <Category xmlns="c503a7fe-0bef-4184-bdfe-65e91faa836f">PowerPoint</Category>
    <Orientation xmlns="c503a7fe-0bef-4184-bdfe-65e91faa836f" xsi:nil="true"/>
    <Footer xmlns="c503a7fe-0bef-4184-bdfe-65e91faa836f" xsi:nil="true"/>
  </documentManagement>
</p:properties>
</file>

<file path=customXml/itemProps1.xml><?xml version="1.0" encoding="utf-8"?>
<ds:datastoreItem xmlns:ds="http://schemas.openxmlformats.org/officeDocument/2006/customXml" ds:itemID="{DE8242A4-8CDB-44F6-8D06-0FBE369B03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03a7fe-0bef-4184-bdfe-65e91faa83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13E39D0-39F1-409E-910B-2EB55CBA7B1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029134B-26C5-4AE7-99D1-A1C178A085E8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c503a7fe-0bef-4184-bdfe-65e91faa836f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Dewberry_PowerPoint_Theme</Template>
  <TotalTime>30498</TotalTime>
  <Words>2707</Words>
  <Application>Microsoft Office PowerPoint</Application>
  <PresentationFormat>Custom</PresentationFormat>
  <Paragraphs>401</Paragraphs>
  <Slides>33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Producing Lidar Deliverables for Hurricane Supplemental Projects - A Case Study of Post-Irma</vt:lpstr>
      <vt:lpstr>Introduction </vt:lpstr>
      <vt:lpstr>Introduction </vt:lpstr>
      <vt:lpstr>Introduction </vt:lpstr>
      <vt:lpstr>USGS - FL Southeast </vt:lpstr>
      <vt:lpstr>Acquisition Parameters</vt:lpstr>
      <vt:lpstr>Riegl 1560i</vt:lpstr>
      <vt:lpstr>Sensor Parameters</vt:lpstr>
      <vt:lpstr>Tidal Requirement</vt:lpstr>
      <vt:lpstr>Tidal Requirement</vt:lpstr>
      <vt:lpstr>Flood Monitoring</vt:lpstr>
      <vt:lpstr>Delivery Specifications</vt:lpstr>
      <vt:lpstr>Delivery Specifications</vt:lpstr>
      <vt:lpstr>Production Process</vt:lpstr>
      <vt:lpstr>Deliverables</vt:lpstr>
      <vt:lpstr>Deliverables</vt:lpstr>
      <vt:lpstr>Deliverables</vt:lpstr>
      <vt:lpstr>Challenge – Water Levels</vt:lpstr>
      <vt:lpstr>Challenge – Water Levels</vt:lpstr>
      <vt:lpstr>Challenge – Water Levels</vt:lpstr>
      <vt:lpstr>Challenge – Airport Restrictions</vt:lpstr>
      <vt:lpstr>Adjacent AOIs</vt:lpstr>
      <vt:lpstr>Dewberry’s existing lidar footprint in Florida</vt:lpstr>
      <vt:lpstr>FDEP Florida Statewide LiDAR Study</vt:lpstr>
      <vt:lpstr>FL Peninsular </vt:lpstr>
      <vt:lpstr>Hurricane Harvey Post Storm Topo-Bathymetry Project </vt:lpstr>
      <vt:lpstr>Hurricane Maria Post Storm Topo-Bathymetry, Imagery, Shoreline Mapping Project </vt:lpstr>
      <vt:lpstr>Geospatial Damage Assessments</vt:lpstr>
      <vt:lpstr>Geospatial Damage Assessments</vt:lpstr>
      <vt:lpstr>Geospatial Damage Assessments</vt:lpstr>
      <vt:lpstr>Geospatial Damage Assessments</vt:lpstr>
      <vt:lpstr>Geospatial Damage Assessments</vt:lpstr>
      <vt:lpstr>Slide 33</vt:lpstr>
    </vt:vector>
  </TitlesOfParts>
  <Company>Dewberry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Widescreen</dc:title>
  <dc:creator>ccreinin</dc:creator>
  <cp:lastModifiedBy>Emily Klipp</cp:lastModifiedBy>
  <cp:revision>293</cp:revision>
  <cp:lastPrinted>2019-01-25T18:58:10Z</cp:lastPrinted>
  <dcterms:created xsi:type="dcterms:W3CDTF">2011-12-20T17:47:15Z</dcterms:created>
  <dcterms:modified xsi:type="dcterms:W3CDTF">2019-01-31T16:35:41Z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0x01010092D06C5877BF704F9C12052054F15F36</vt:lpwstr>
  </property>
</Properties>
</file>