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4" r:id="rId2"/>
    <p:sldId id="267" r:id="rId3"/>
    <p:sldId id="268" r:id="rId4"/>
    <p:sldId id="269" r:id="rId5"/>
    <p:sldId id="270" r:id="rId6"/>
    <p:sldId id="271" r:id="rId7"/>
    <p:sldId id="272" r:id="rId8"/>
    <p:sldId id="273"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02114" name="Rectangle 2"/>
          <p:cNvSpPr>
            <a:spLocks noGrp="1" noChangeArrowheads="1"/>
          </p:cNvSpPr>
          <p:nvPr>
            <p:ph type="ctrTitle"/>
          </p:nvPr>
        </p:nvSpPr>
        <p:spPr>
          <a:xfrm>
            <a:off x="522818" y="1565275"/>
            <a:ext cx="11129433" cy="482600"/>
          </a:xfrm>
        </p:spPr>
        <p:txBody>
          <a:bodyPr/>
          <a:lstStyle>
            <a:lvl1pPr>
              <a:spcBef>
                <a:spcPct val="60000"/>
              </a:spcBef>
              <a:defRPr sz="2400">
                <a:solidFill>
                  <a:schemeClr val="tx1"/>
                </a:solidFill>
              </a:defRPr>
            </a:lvl1pPr>
          </a:lstStyle>
          <a:p>
            <a:r>
              <a:rPr lang="en-GB" altLang="en-GB"/>
              <a:t>Click to edit Master title style 24 Arial Bold External Use</a:t>
            </a:r>
          </a:p>
        </p:txBody>
      </p:sp>
      <p:pic>
        <p:nvPicPr>
          <p:cNvPr id="602115" name="Picture 3" descr="wordmark_col"/>
          <p:cNvPicPr>
            <a:picLocks noChangeAspect="1" noChangeArrowheads="1"/>
          </p:cNvPicPr>
          <p:nvPr/>
        </p:nvPicPr>
        <p:blipFill>
          <a:blip r:embed="rId2" cstate="print"/>
          <a:srcRect/>
          <a:stretch>
            <a:fillRect/>
          </a:stretch>
        </p:blipFill>
        <p:spPr bwMode="auto">
          <a:xfrm>
            <a:off x="9438217" y="376239"/>
            <a:ext cx="2218267" cy="261937"/>
          </a:xfrm>
          <a:prstGeom prst="rect">
            <a:avLst/>
          </a:prstGeom>
          <a:noFill/>
          <a:ln w="9525">
            <a:noFill/>
            <a:miter lim="800000"/>
            <a:headEnd/>
            <a:tailEnd/>
          </a:ln>
        </p:spPr>
      </p:pic>
      <p:sp>
        <p:nvSpPr>
          <p:cNvPr id="602116" name="Rectangle 4"/>
          <p:cNvSpPr>
            <a:spLocks noGrp="1" noChangeArrowheads="1"/>
          </p:cNvSpPr>
          <p:nvPr>
            <p:ph type="subTitle" sz="quarter" idx="1"/>
          </p:nvPr>
        </p:nvSpPr>
        <p:spPr>
          <a:xfrm>
            <a:off x="522818" y="2087563"/>
            <a:ext cx="11129433" cy="1752600"/>
          </a:xfrm>
        </p:spPr>
        <p:txBody>
          <a:bodyPr/>
          <a:lstStyle>
            <a:lvl1pPr marL="0" indent="0">
              <a:buFont typeface="Arial" charset="0"/>
              <a:buNone/>
              <a:defRPr>
                <a:solidFill>
                  <a:schemeClr val="tx1"/>
                </a:solidFill>
              </a:defRPr>
            </a:lvl1pPr>
          </a:lstStyle>
          <a:p>
            <a:r>
              <a:rPr lang="en-US"/>
              <a:t>Click to edit Master subtitle style 18 Arial</a:t>
            </a:r>
          </a:p>
        </p:txBody>
      </p:sp>
      <p:sp>
        <p:nvSpPr>
          <p:cNvPr id="602117" name="Line 5"/>
          <p:cNvSpPr>
            <a:spLocks noChangeShapeType="1"/>
          </p:cNvSpPr>
          <p:nvPr/>
        </p:nvSpPr>
        <p:spPr bwMode="auto">
          <a:xfrm flipV="1">
            <a:off x="1" y="1000125"/>
            <a:ext cx="12187767" cy="0"/>
          </a:xfrm>
          <a:prstGeom prst="line">
            <a:avLst/>
          </a:prstGeom>
          <a:noFill/>
          <a:ln w="4445">
            <a:solidFill>
              <a:srgbClr val="FC0125"/>
            </a:solidFill>
            <a:round/>
            <a:headEnd/>
            <a:tailEnd/>
          </a:ln>
          <a:effectLst/>
        </p:spPr>
        <p:txBody>
          <a:bodyPr anchor="ctr"/>
          <a:lstStyle/>
          <a:p>
            <a:pPr algn="ctr" fontAlgn="base">
              <a:spcBef>
                <a:spcPct val="20000"/>
              </a:spcBef>
              <a:spcAft>
                <a:spcPct val="0"/>
              </a:spcAft>
            </a:pPr>
            <a:endParaRPr lang="en-US" sz="1100">
              <a:solidFill>
                <a:srgbClr val="000000"/>
              </a:solidFill>
            </a:endParaRPr>
          </a:p>
        </p:txBody>
      </p:sp>
      <p:sp>
        <p:nvSpPr>
          <p:cNvPr id="602118" name="Line 6"/>
          <p:cNvSpPr>
            <a:spLocks noChangeShapeType="1"/>
          </p:cNvSpPr>
          <p:nvPr/>
        </p:nvSpPr>
        <p:spPr bwMode="auto">
          <a:xfrm flipV="1">
            <a:off x="0" y="6529388"/>
            <a:ext cx="12192000" cy="0"/>
          </a:xfrm>
          <a:prstGeom prst="line">
            <a:avLst/>
          </a:prstGeom>
          <a:noFill/>
          <a:ln w="4445">
            <a:solidFill>
              <a:srgbClr val="0071B6"/>
            </a:solidFill>
            <a:round/>
            <a:headEnd/>
            <a:tailEnd/>
          </a:ln>
          <a:effectLst/>
        </p:spPr>
        <p:txBody>
          <a:bodyPr anchor="ctr"/>
          <a:lstStyle/>
          <a:p>
            <a:pPr algn="ctr" fontAlgn="base">
              <a:spcBef>
                <a:spcPct val="20000"/>
              </a:spcBef>
              <a:spcAft>
                <a:spcPct val="0"/>
              </a:spcAft>
            </a:pPr>
            <a:endParaRPr lang="en-US" sz="1100">
              <a:solidFill>
                <a:srgbClr val="000000"/>
              </a:solidFill>
            </a:endParaRPr>
          </a:p>
        </p:txBody>
      </p:sp>
      <p:sp>
        <p:nvSpPr>
          <p:cNvPr id="602119" name="Line 7"/>
          <p:cNvSpPr>
            <a:spLocks noChangeShapeType="1"/>
          </p:cNvSpPr>
          <p:nvPr/>
        </p:nvSpPr>
        <p:spPr bwMode="auto">
          <a:xfrm flipV="1">
            <a:off x="0" y="6203950"/>
            <a:ext cx="12192000" cy="0"/>
          </a:xfrm>
          <a:prstGeom prst="line">
            <a:avLst/>
          </a:prstGeom>
          <a:noFill/>
          <a:ln w="4445">
            <a:solidFill>
              <a:srgbClr val="0071B6"/>
            </a:solidFill>
            <a:round/>
            <a:headEnd/>
            <a:tailEnd/>
          </a:ln>
          <a:effectLst/>
        </p:spPr>
        <p:txBody>
          <a:bodyPr anchor="ctr"/>
          <a:lstStyle/>
          <a:p>
            <a:pPr algn="ctr" fontAlgn="base">
              <a:spcBef>
                <a:spcPct val="20000"/>
              </a:spcBef>
              <a:spcAft>
                <a:spcPct val="0"/>
              </a:spcAft>
            </a:pPr>
            <a:endParaRPr lang="en-US" sz="1100">
              <a:solidFill>
                <a:srgbClr val="000000"/>
              </a:solidFill>
            </a:endParaRPr>
          </a:p>
        </p:txBody>
      </p:sp>
      <p:sp>
        <p:nvSpPr>
          <p:cNvPr id="602120" name="Line 8"/>
          <p:cNvSpPr>
            <a:spLocks noChangeShapeType="1"/>
          </p:cNvSpPr>
          <p:nvPr/>
        </p:nvSpPr>
        <p:spPr bwMode="auto">
          <a:xfrm flipV="1">
            <a:off x="0" y="4125913"/>
            <a:ext cx="12192000" cy="0"/>
          </a:xfrm>
          <a:prstGeom prst="line">
            <a:avLst/>
          </a:prstGeom>
          <a:noFill/>
          <a:ln w="4445">
            <a:solidFill>
              <a:srgbClr val="0071B6"/>
            </a:solidFill>
            <a:round/>
            <a:headEnd/>
            <a:tailEnd/>
          </a:ln>
          <a:effectLst/>
        </p:spPr>
        <p:txBody>
          <a:bodyPr anchor="ctr"/>
          <a:lstStyle/>
          <a:p>
            <a:pPr algn="ctr" fontAlgn="base">
              <a:spcBef>
                <a:spcPct val="20000"/>
              </a:spcBef>
              <a:spcAft>
                <a:spcPct val="0"/>
              </a:spcAft>
            </a:pPr>
            <a:endParaRPr lang="en-US" sz="1100">
              <a:solidFill>
                <a:srgbClr val="000000"/>
              </a:solidFill>
            </a:endParaRPr>
          </a:p>
        </p:txBody>
      </p:sp>
      <p:pic>
        <p:nvPicPr>
          <p:cNvPr id="602121" name="Picture 9" descr="maplewood_nj_taxmap"/>
          <p:cNvPicPr>
            <a:picLocks noChangeAspect="1" noChangeArrowheads="1"/>
          </p:cNvPicPr>
          <p:nvPr/>
        </p:nvPicPr>
        <p:blipFill>
          <a:blip r:embed="rId3" cstate="print"/>
          <a:srcRect/>
          <a:stretch>
            <a:fillRect/>
          </a:stretch>
        </p:blipFill>
        <p:spPr bwMode="auto">
          <a:xfrm>
            <a:off x="2326218" y="4749800"/>
            <a:ext cx="2533649" cy="1449388"/>
          </a:xfrm>
          <a:prstGeom prst="rect">
            <a:avLst/>
          </a:prstGeom>
          <a:noFill/>
        </p:spPr>
      </p:pic>
      <p:pic>
        <p:nvPicPr>
          <p:cNvPr id="602122" name="Picture 10" descr="Softplotter Compilation"/>
          <p:cNvPicPr>
            <a:picLocks noChangeAspect="1" noChangeArrowheads="1"/>
          </p:cNvPicPr>
          <p:nvPr/>
        </p:nvPicPr>
        <p:blipFill>
          <a:blip r:embed="rId4" cstate="print"/>
          <a:srcRect/>
          <a:stretch>
            <a:fillRect/>
          </a:stretch>
        </p:blipFill>
        <p:spPr bwMode="auto">
          <a:xfrm>
            <a:off x="6843184" y="4727576"/>
            <a:ext cx="1987549" cy="1471613"/>
          </a:xfrm>
          <a:prstGeom prst="rect">
            <a:avLst/>
          </a:prstGeom>
          <a:noFill/>
        </p:spPr>
      </p:pic>
      <p:pic>
        <p:nvPicPr>
          <p:cNvPr id="602123" name="Picture 11" descr="Data Stack"/>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8798985" y="4130676"/>
            <a:ext cx="2872316" cy="2068513"/>
          </a:xfrm>
          <a:prstGeom prst="rect">
            <a:avLst/>
          </a:prstGeom>
          <a:gradFill rotWithShape="1">
            <a:gsLst>
              <a:gs pos="0">
                <a:srgbClr val="FFFFFF"/>
              </a:gs>
              <a:gs pos="100000">
                <a:srgbClr val="C0C0C0"/>
              </a:gs>
            </a:gsLst>
            <a:path path="shape">
              <a:fillToRect l="50000" t="50000" r="50000" b="50000"/>
            </a:path>
          </a:gradFill>
          <a:ln w="9525">
            <a:noFill/>
            <a:miter lim="800000"/>
            <a:headEnd/>
            <a:tailEnd/>
          </a:ln>
        </p:spPr>
      </p:pic>
      <p:pic>
        <p:nvPicPr>
          <p:cNvPr id="602124" name="Picture 12" descr="Millville-NJ-Airport"/>
          <p:cNvPicPr>
            <a:picLocks noChangeAspect="1" noChangeArrowheads="1"/>
          </p:cNvPicPr>
          <p:nvPr/>
        </p:nvPicPr>
        <p:blipFill>
          <a:blip r:embed="rId6" cstate="print"/>
          <a:srcRect/>
          <a:stretch>
            <a:fillRect/>
          </a:stretch>
        </p:blipFill>
        <p:spPr bwMode="auto">
          <a:xfrm>
            <a:off x="518585" y="4749800"/>
            <a:ext cx="1807633" cy="1454150"/>
          </a:xfrm>
          <a:prstGeom prst="rect">
            <a:avLst/>
          </a:prstGeom>
          <a:noFill/>
        </p:spPr>
      </p:pic>
      <p:pic>
        <p:nvPicPr>
          <p:cNvPr id="602125" name="Picture 13" descr="Roan Cliffs UT, Landsat 7"/>
          <p:cNvPicPr>
            <a:picLocks noChangeAspect="1" noChangeArrowheads="1"/>
          </p:cNvPicPr>
          <p:nvPr/>
        </p:nvPicPr>
        <p:blipFill>
          <a:blip r:embed="rId7" cstate="print"/>
          <a:srcRect/>
          <a:stretch>
            <a:fillRect/>
          </a:stretch>
        </p:blipFill>
        <p:spPr bwMode="auto">
          <a:xfrm>
            <a:off x="4855633" y="4748214"/>
            <a:ext cx="1991784" cy="1449387"/>
          </a:xfrm>
          <a:prstGeom prst="rect">
            <a:avLst/>
          </a:prstGeom>
          <a:noFill/>
        </p:spPr>
      </p:pic>
      <p:pic>
        <p:nvPicPr>
          <p:cNvPr id="602126" name="Picture 14" descr="BAE NA Banner"/>
          <p:cNvPicPr>
            <a:picLocks noChangeAspect="1" noChangeArrowheads="1"/>
          </p:cNvPicPr>
          <p:nvPr/>
        </p:nvPicPr>
        <p:blipFill>
          <a:blip r:embed="rId8" cstate="print"/>
          <a:srcRect/>
          <a:stretch>
            <a:fillRect/>
          </a:stretch>
        </p:blipFill>
        <p:spPr bwMode="auto">
          <a:xfrm>
            <a:off x="518585" y="4129088"/>
            <a:ext cx="8282516" cy="635000"/>
          </a:xfrm>
          <a:prstGeom prst="rect">
            <a:avLst/>
          </a:prstGeom>
          <a:noFill/>
        </p:spPr>
      </p:pic>
      <p:pic>
        <p:nvPicPr>
          <p:cNvPr id="602127" name="Picture 15" descr="CAD-DWG"/>
          <p:cNvPicPr>
            <a:picLocks noChangeAspect="1" noChangeArrowheads="1"/>
          </p:cNvPicPr>
          <p:nvPr/>
        </p:nvPicPr>
        <p:blipFill>
          <a:blip r:embed="rId9" cstate="print"/>
          <a:srcRect/>
          <a:stretch>
            <a:fillRect/>
          </a:stretch>
        </p:blipFill>
        <p:spPr bwMode="auto">
          <a:xfrm>
            <a:off x="4855634" y="5508626"/>
            <a:ext cx="1996017" cy="690563"/>
          </a:xfrm>
          <a:prstGeom prst="rect">
            <a:avLst/>
          </a:prstGeom>
          <a:noFill/>
          <a:ln w="9525">
            <a:noFill/>
            <a:miter lim="800000"/>
            <a:headEnd/>
            <a:tailEnd/>
          </a:ln>
          <a:effectLst/>
        </p:spPr>
      </p:pic>
    </p:spTree>
    <p:extLst>
      <p:ext uri="{BB962C8B-B14F-4D97-AF65-F5344CB8AC3E}">
        <p14:creationId xmlns:p14="http://schemas.microsoft.com/office/powerpoint/2010/main" val="348562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42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7" y="374650"/>
            <a:ext cx="2802467"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1" y="374650"/>
            <a:ext cx="8206316"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742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01651" y="374650"/>
            <a:ext cx="11211983" cy="5397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711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26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46823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1" y="1258888"/>
            <a:ext cx="5503333"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185" y="1258888"/>
            <a:ext cx="5505449" cy="4513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029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690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741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437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4536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609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1090" name="Rectangle 2"/>
          <p:cNvSpPr>
            <a:spLocks noGrp="1" noChangeArrowheads="1"/>
          </p:cNvSpPr>
          <p:nvPr>
            <p:ph type="body" idx="1"/>
          </p:nvPr>
        </p:nvSpPr>
        <p:spPr bwMode="auto">
          <a:xfrm>
            <a:off x="501651" y="1258888"/>
            <a:ext cx="11211983" cy="45132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en-GB"/>
              <a:t>Click to edit Master text styles 18 Arial</a:t>
            </a:r>
          </a:p>
          <a:p>
            <a:pPr lvl="1"/>
            <a:r>
              <a:rPr lang="en-GB" altLang="en-GB"/>
              <a:t>Second level 18 Arial</a:t>
            </a:r>
          </a:p>
          <a:p>
            <a:pPr lvl="2"/>
            <a:r>
              <a:rPr lang="en-GB" altLang="en-GB"/>
              <a:t>Third level 16 Arial</a:t>
            </a:r>
          </a:p>
          <a:p>
            <a:pPr lvl="3"/>
            <a:r>
              <a:rPr lang="en-GB" altLang="en-GB"/>
              <a:t>Fourth level 16 Arial</a:t>
            </a:r>
          </a:p>
          <a:p>
            <a:pPr lvl="4"/>
            <a:r>
              <a:rPr lang="en-GB" altLang="en-GB"/>
              <a:t>Fifth level 16 Arial</a:t>
            </a:r>
          </a:p>
        </p:txBody>
      </p:sp>
      <p:sp>
        <p:nvSpPr>
          <p:cNvPr id="601091" name="Rectangle 3"/>
          <p:cNvSpPr>
            <a:spLocks noGrp="1" noChangeArrowheads="1"/>
          </p:cNvSpPr>
          <p:nvPr>
            <p:ph type="title"/>
          </p:nvPr>
        </p:nvSpPr>
        <p:spPr bwMode="auto">
          <a:xfrm>
            <a:off x="501651" y="374650"/>
            <a:ext cx="8600016" cy="3825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en-GB"/>
              <a:t>Click to edit Master title style – 18 Arial Bold</a:t>
            </a:r>
          </a:p>
        </p:txBody>
      </p:sp>
      <p:sp>
        <p:nvSpPr>
          <p:cNvPr id="601092" name="Line 4"/>
          <p:cNvSpPr>
            <a:spLocks noChangeShapeType="1"/>
          </p:cNvSpPr>
          <p:nvPr/>
        </p:nvSpPr>
        <p:spPr bwMode="auto">
          <a:xfrm flipV="1">
            <a:off x="1" y="1000125"/>
            <a:ext cx="12187767" cy="0"/>
          </a:xfrm>
          <a:prstGeom prst="line">
            <a:avLst/>
          </a:prstGeom>
          <a:noFill/>
          <a:ln w="4445">
            <a:solidFill>
              <a:srgbClr val="FC0125"/>
            </a:solidFill>
            <a:round/>
            <a:headEnd/>
            <a:tailEnd/>
          </a:ln>
          <a:effectLst/>
        </p:spPr>
        <p:txBody>
          <a:bodyPr anchor="ctr"/>
          <a:lstStyle/>
          <a:p>
            <a:pPr algn="ctr" fontAlgn="base">
              <a:spcBef>
                <a:spcPct val="20000"/>
              </a:spcBef>
              <a:spcAft>
                <a:spcPct val="0"/>
              </a:spcAft>
            </a:pPr>
            <a:endParaRPr lang="en-US" sz="1100">
              <a:solidFill>
                <a:srgbClr val="000000"/>
              </a:solidFill>
            </a:endParaRPr>
          </a:p>
        </p:txBody>
      </p:sp>
      <p:pic>
        <p:nvPicPr>
          <p:cNvPr id="601093" name="Picture 5" descr="wordmark_col"/>
          <p:cNvPicPr>
            <a:picLocks noChangeAspect="1" noChangeArrowheads="1"/>
          </p:cNvPicPr>
          <p:nvPr/>
        </p:nvPicPr>
        <p:blipFill>
          <a:blip r:embed="rId14" cstate="print"/>
          <a:srcRect/>
          <a:stretch>
            <a:fillRect/>
          </a:stretch>
        </p:blipFill>
        <p:spPr bwMode="auto">
          <a:xfrm>
            <a:off x="9438217" y="376239"/>
            <a:ext cx="2218267" cy="261937"/>
          </a:xfrm>
          <a:prstGeom prst="rect">
            <a:avLst/>
          </a:prstGeom>
          <a:noFill/>
          <a:ln w="9525">
            <a:noFill/>
            <a:miter lim="800000"/>
            <a:headEnd/>
            <a:tailEnd/>
          </a:ln>
        </p:spPr>
      </p:pic>
      <p:sp>
        <p:nvSpPr>
          <p:cNvPr id="601094" name="Line 6"/>
          <p:cNvSpPr>
            <a:spLocks noChangeShapeType="1"/>
          </p:cNvSpPr>
          <p:nvPr/>
        </p:nvSpPr>
        <p:spPr bwMode="auto">
          <a:xfrm flipV="1">
            <a:off x="0" y="6529388"/>
            <a:ext cx="12192000" cy="0"/>
          </a:xfrm>
          <a:prstGeom prst="line">
            <a:avLst/>
          </a:prstGeom>
          <a:noFill/>
          <a:ln w="4445">
            <a:solidFill>
              <a:srgbClr val="0071B6"/>
            </a:solidFill>
            <a:round/>
            <a:headEnd/>
            <a:tailEnd/>
          </a:ln>
          <a:effectLst/>
        </p:spPr>
        <p:txBody>
          <a:bodyPr anchor="ctr"/>
          <a:lstStyle/>
          <a:p>
            <a:pPr algn="ctr" fontAlgn="base">
              <a:spcBef>
                <a:spcPct val="20000"/>
              </a:spcBef>
              <a:spcAft>
                <a:spcPct val="0"/>
              </a:spcAft>
            </a:pPr>
            <a:endParaRPr lang="en-US" sz="1100">
              <a:solidFill>
                <a:srgbClr val="000000"/>
              </a:solidFill>
            </a:endParaRPr>
          </a:p>
        </p:txBody>
      </p:sp>
      <p:sp>
        <p:nvSpPr>
          <p:cNvPr id="601095" name="Text Box 7"/>
          <p:cNvSpPr txBox="1">
            <a:spLocks noChangeArrowheads="1"/>
          </p:cNvSpPr>
          <p:nvPr/>
        </p:nvSpPr>
        <p:spPr bwMode="auto">
          <a:xfrm>
            <a:off x="9709151" y="6591301"/>
            <a:ext cx="1951567" cy="92075"/>
          </a:xfrm>
          <a:prstGeom prst="rect">
            <a:avLst/>
          </a:prstGeom>
          <a:noFill/>
          <a:ln w="9525">
            <a:noFill/>
            <a:miter lim="800000"/>
            <a:headEnd type="none" w="sm" len="sm"/>
            <a:tailEnd type="none" w="sm" len="sm"/>
          </a:ln>
          <a:effectLst/>
        </p:spPr>
        <p:txBody>
          <a:bodyPr lIns="0" tIns="0" rIns="0" bIns="0">
            <a:spAutoFit/>
          </a:bodyPr>
          <a:lstStyle/>
          <a:p>
            <a:pPr algn="r" fontAlgn="base">
              <a:spcBef>
                <a:spcPct val="50000"/>
              </a:spcBef>
              <a:spcAft>
                <a:spcPct val="0"/>
              </a:spcAft>
            </a:pPr>
            <a:fld id="{208C4BFA-7458-4386-83FF-338DB61BEE7A}" type="slidenum">
              <a:rPr lang="en-US" sz="600">
                <a:solidFill>
                  <a:srgbClr val="000000"/>
                </a:solidFill>
              </a:rPr>
              <a:pPr algn="r" fontAlgn="base">
                <a:spcBef>
                  <a:spcPct val="50000"/>
                </a:spcBef>
                <a:spcAft>
                  <a:spcPct val="0"/>
                </a:spcAft>
              </a:pPr>
              <a:t>‹#›</a:t>
            </a:fld>
            <a:endParaRPr lang="en-US" sz="600">
              <a:solidFill>
                <a:srgbClr val="000000"/>
              </a:solidFill>
            </a:endParaRPr>
          </a:p>
        </p:txBody>
      </p:sp>
    </p:spTree>
    <p:extLst>
      <p:ext uri="{BB962C8B-B14F-4D97-AF65-F5344CB8AC3E}">
        <p14:creationId xmlns:p14="http://schemas.microsoft.com/office/powerpoint/2010/main" val="861582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fontAlgn="base">
        <a:spcBef>
          <a:spcPct val="0"/>
        </a:spcBef>
        <a:spcAft>
          <a:spcPct val="0"/>
        </a:spcAft>
        <a:defRPr b="1">
          <a:solidFill>
            <a:schemeClr val="bg2"/>
          </a:solidFill>
          <a:latin typeface="+mj-lt"/>
          <a:ea typeface="+mj-ea"/>
          <a:cs typeface="+mj-cs"/>
        </a:defRPr>
      </a:lvl1pPr>
      <a:lvl2pPr algn="l" rtl="0" fontAlgn="base">
        <a:spcBef>
          <a:spcPct val="0"/>
        </a:spcBef>
        <a:spcAft>
          <a:spcPct val="0"/>
        </a:spcAft>
        <a:defRPr b="1">
          <a:solidFill>
            <a:schemeClr val="bg2"/>
          </a:solidFill>
          <a:latin typeface="Arial" charset="0"/>
        </a:defRPr>
      </a:lvl2pPr>
      <a:lvl3pPr algn="l" rtl="0" fontAlgn="base">
        <a:spcBef>
          <a:spcPct val="0"/>
        </a:spcBef>
        <a:spcAft>
          <a:spcPct val="0"/>
        </a:spcAft>
        <a:defRPr b="1">
          <a:solidFill>
            <a:schemeClr val="bg2"/>
          </a:solidFill>
          <a:latin typeface="Arial" charset="0"/>
        </a:defRPr>
      </a:lvl3pPr>
      <a:lvl4pPr algn="l" rtl="0" fontAlgn="base">
        <a:spcBef>
          <a:spcPct val="0"/>
        </a:spcBef>
        <a:spcAft>
          <a:spcPct val="0"/>
        </a:spcAft>
        <a:defRPr b="1">
          <a:solidFill>
            <a:schemeClr val="bg2"/>
          </a:solidFill>
          <a:latin typeface="Arial" charset="0"/>
        </a:defRPr>
      </a:lvl4pPr>
      <a:lvl5pPr algn="l" rtl="0" fontAlgn="base">
        <a:spcBef>
          <a:spcPct val="0"/>
        </a:spcBef>
        <a:spcAft>
          <a:spcPct val="0"/>
        </a:spcAft>
        <a:defRPr b="1">
          <a:solidFill>
            <a:schemeClr val="bg2"/>
          </a:solidFill>
          <a:latin typeface="Arial" charset="0"/>
        </a:defRPr>
      </a:lvl5pPr>
      <a:lvl6pPr marL="457200" algn="l" rtl="0" fontAlgn="base">
        <a:spcBef>
          <a:spcPct val="0"/>
        </a:spcBef>
        <a:spcAft>
          <a:spcPct val="0"/>
        </a:spcAft>
        <a:defRPr b="1">
          <a:solidFill>
            <a:schemeClr val="bg2"/>
          </a:solidFill>
          <a:latin typeface="Arial" charset="0"/>
        </a:defRPr>
      </a:lvl6pPr>
      <a:lvl7pPr marL="914400" algn="l" rtl="0" fontAlgn="base">
        <a:spcBef>
          <a:spcPct val="0"/>
        </a:spcBef>
        <a:spcAft>
          <a:spcPct val="0"/>
        </a:spcAft>
        <a:defRPr b="1">
          <a:solidFill>
            <a:schemeClr val="bg2"/>
          </a:solidFill>
          <a:latin typeface="Arial" charset="0"/>
        </a:defRPr>
      </a:lvl7pPr>
      <a:lvl8pPr marL="1371600" algn="l" rtl="0" fontAlgn="base">
        <a:spcBef>
          <a:spcPct val="0"/>
        </a:spcBef>
        <a:spcAft>
          <a:spcPct val="0"/>
        </a:spcAft>
        <a:defRPr b="1">
          <a:solidFill>
            <a:schemeClr val="bg2"/>
          </a:solidFill>
          <a:latin typeface="Arial" charset="0"/>
        </a:defRPr>
      </a:lvl8pPr>
      <a:lvl9pPr marL="1828800" algn="l" rtl="0" fontAlgn="base">
        <a:spcBef>
          <a:spcPct val="0"/>
        </a:spcBef>
        <a:spcAft>
          <a:spcPct val="0"/>
        </a:spcAft>
        <a:defRPr b="1">
          <a:solidFill>
            <a:schemeClr val="bg2"/>
          </a:solidFill>
          <a:latin typeface="Arial" charset="0"/>
        </a:defRPr>
      </a:lvl9pPr>
    </p:titleStyle>
    <p:bodyStyle>
      <a:lvl1pPr marL="169863" indent="-169863" algn="l" defTabSz="555625" rtl="0" fontAlgn="base">
        <a:lnSpc>
          <a:spcPct val="95000"/>
        </a:lnSpc>
        <a:spcBef>
          <a:spcPct val="20000"/>
        </a:spcBef>
        <a:spcAft>
          <a:spcPct val="0"/>
        </a:spcAft>
        <a:buFont typeface="Arial" charset="0"/>
        <a:buChar char="–"/>
        <a:defRPr>
          <a:solidFill>
            <a:schemeClr val="bg2"/>
          </a:solidFill>
          <a:latin typeface="+mn-lt"/>
          <a:ea typeface="+mn-ea"/>
          <a:cs typeface="+mn-cs"/>
        </a:defRPr>
      </a:lvl1pPr>
      <a:lvl2pPr marL="509588" indent="-169863" algn="l" defTabSz="555625" rtl="0" fontAlgn="base">
        <a:lnSpc>
          <a:spcPct val="95000"/>
        </a:lnSpc>
        <a:spcBef>
          <a:spcPct val="20000"/>
        </a:spcBef>
        <a:spcAft>
          <a:spcPct val="0"/>
        </a:spcAft>
        <a:buFont typeface="Arial" charset="0"/>
        <a:buChar char="–"/>
        <a:defRPr>
          <a:solidFill>
            <a:schemeClr val="bg2"/>
          </a:solidFill>
          <a:latin typeface="+mn-lt"/>
        </a:defRPr>
      </a:lvl2pPr>
      <a:lvl3pPr marL="727075" indent="-103188" algn="l" defTabSz="555625" rtl="0" fontAlgn="base">
        <a:lnSpc>
          <a:spcPct val="95000"/>
        </a:lnSpc>
        <a:spcBef>
          <a:spcPct val="20000"/>
        </a:spcBef>
        <a:spcAft>
          <a:spcPct val="0"/>
        </a:spcAft>
        <a:buFont typeface="Arial" charset="0"/>
        <a:buChar char="-"/>
        <a:defRPr sz="1600">
          <a:solidFill>
            <a:schemeClr val="bg2"/>
          </a:solidFill>
          <a:latin typeface="+mn-lt"/>
        </a:defRPr>
      </a:lvl3pPr>
      <a:lvl4pPr marL="969963" indent="-128588" algn="l" defTabSz="555625" rtl="0" fontAlgn="base">
        <a:lnSpc>
          <a:spcPct val="95000"/>
        </a:lnSpc>
        <a:spcBef>
          <a:spcPct val="20000"/>
        </a:spcBef>
        <a:spcAft>
          <a:spcPct val="0"/>
        </a:spcAft>
        <a:buChar char="-"/>
        <a:defRPr sz="1600">
          <a:solidFill>
            <a:schemeClr val="bg2"/>
          </a:solidFill>
          <a:latin typeface="+mn-lt"/>
        </a:defRPr>
      </a:lvl4pPr>
      <a:lvl5pPr marL="1198563" indent="-114300" algn="l" defTabSz="555625" rtl="0" fontAlgn="base">
        <a:lnSpc>
          <a:spcPct val="95000"/>
        </a:lnSpc>
        <a:spcBef>
          <a:spcPct val="20000"/>
        </a:spcBef>
        <a:spcAft>
          <a:spcPct val="0"/>
        </a:spcAft>
        <a:buChar char="-"/>
        <a:defRPr sz="1600">
          <a:solidFill>
            <a:schemeClr val="bg2"/>
          </a:solidFill>
          <a:latin typeface="+mn-lt"/>
        </a:defRPr>
      </a:lvl5pPr>
      <a:lvl6pPr marL="1655763" indent="-114300" algn="l" defTabSz="555625" rtl="0" fontAlgn="base">
        <a:lnSpc>
          <a:spcPct val="95000"/>
        </a:lnSpc>
        <a:spcBef>
          <a:spcPct val="20000"/>
        </a:spcBef>
        <a:spcAft>
          <a:spcPct val="0"/>
        </a:spcAft>
        <a:buChar char="-"/>
        <a:defRPr sz="1600">
          <a:solidFill>
            <a:schemeClr val="bg2"/>
          </a:solidFill>
          <a:latin typeface="+mn-lt"/>
        </a:defRPr>
      </a:lvl6pPr>
      <a:lvl7pPr marL="2112963" indent="-114300" algn="l" defTabSz="555625" rtl="0" fontAlgn="base">
        <a:lnSpc>
          <a:spcPct val="95000"/>
        </a:lnSpc>
        <a:spcBef>
          <a:spcPct val="20000"/>
        </a:spcBef>
        <a:spcAft>
          <a:spcPct val="0"/>
        </a:spcAft>
        <a:buChar char="-"/>
        <a:defRPr sz="1600">
          <a:solidFill>
            <a:schemeClr val="bg2"/>
          </a:solidFill>
          <a:latin typeface="+mn-lt"/>
        </a:defRPr>
      </a:lvl7pPr>
      <a:lvl8pPr marL="2570163" indent="-114300" algn="l" defTabSz="555625" rtl="0" fontAlgn="base">
        <a:lnSpc>
          <a:spcPct val="95000"/>
        </a:lnSpc>
        <a:spcBef>
          <a:spcPct val="20000"/>
        </a:spcBef>
        <a:spcAft>
          <a:spcPct val="0"/>
        </a:spcAft>
        <a:buChar char="-"/>
        <a:defRPr sz="1600">
          <a:solidFill>
            <a:schemeClr val="bg2"/>
          </a:solidFill>
          <a:latin typeface="+mn-lt"/>
        </a:defRPr>
      </a:lvl8pPr>
      <a:lvl9pPr marL="3027363" indent="-114300" algn="l" defTabSz="555625" rtl="0" fontAlgn="base">
        <a:lnSpc>
          <a:spcPct val="95000"/>
        </a:lnSpc>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3" name="Picture 2" descr="KASlogoSMALL.jpg"/>
          <p:cNvPicPr>
            <a:picLocks noChangeAspect="1"/>
          </p:cNvPicPr>
          <p:nvPr/>
        </p:nvPicPr>
        <p:blipFill>
          <a:blip r:embed="rId2" cstate="print"/>
          <a:stretch>
            <a:fillRect/>
          </a:stretch>
        </p:blipFill>
        <p:spPr>
          <a:xfrm>
            <a:off x="304856" y="132962"/>
            <a:ext cx="1611258" cy="730437"/>
          </a:xfrm>
          <a:prstGeom prst="rect">
            <a:avLst/>
          </a:prstGeom>
        </p:spPr>
      </p:pic>
      <p:sp>
        <p:nvSpPr>
          <p:cNvPr id="4" name="Title 5"/>
          <p:cNvSpPr txBox="1">
            <a:spLocks/>
          </p:cNvSpPr>
          <p:nvPr/>
        </p:nvSpPr>
        <p:spPr>
          <a:xfrm>
            <a:off x="701675" y="1271588"/>
            <a:ext cx="10675938" cy="1077218"/>
          </a:xfrm>
          <a:prstGeom prst="rect">
            <a:avLst/>
          </a:prstGeom>
        </p:spPr>
        <p:txBody>
          <a:bodyPr wrap="square">
            <a:spAutoFit/>
          </a:bodyPr>
          <a:lstStyle>
            <a:lvl1pPr algn="l" rtl="0" fontAlgn="base">
              <a:spcBef>
                <a:spcPct val="0"/>
              </a:spcBef>
              <a:spcAft>
                <a:spcPct val="0"/>
              </a:spcAft>
              <a:defRPr b="1">
                <a:solidFill>
                  <a:schemeClr val="bg2"/>
                </a:solidFill>
                <a:latin typeface="+mj-lt"/>
                <a:ea typeface="+mj-ea"/>
                <a:cs typeface="+mj-cs"/>
              </a:defRPr>
            </a:lvl1pPr>
            <a:lvl2pPr algn="l" rtl="0" fontAlgn="base">
              <a:spcBef>
                <a:spcPct val="0"/>
              </a:spcBef>
              <a:spcAft>
                <a:spcPct val="0"/>
              </a:spcAft>
              <a:defRPr b="1">
                <a:solidFill>
                  <a:schemeClr val="bg2"/>
                </a:solidFill>
                <a:latin typeface="Arial" charset="0"/>
              </a:defRPr>
            </a:lvl2pPr>
            <a:lvl3pPr algn="l" rtl="0" fontAlgn="base">
              <a:spcBef>
                <a:spcPct val="0"/>
              </a:spcBef>
              <a:spcAft>
                <a:spcPct val="0"/>
              </a:spcAft>
              <a:defRPr b="1">
                <a:solidFill>
                  <a:schemeClr val="bg2"/>
                </a:solidFill>
                <a:latin typeface="Arial" charset="0"/>
              </a:defRPr>
            </a:lvl3pPr>
            <a:lvl4pPr algn="l" rtl="0" fontAlgn="base">
              <a:spcBef>
                <a:spcPct val="0"/>
              </a:spcBef>
              <a:spcAft>
                <a:spcPct val="0"/>
              </a:spcAft>
              <a:defRPr b="1">
                <a:solidFill>
                  <a:schemeClr val="bg2"/>
                </a:solidFill>
                <a:latin typeface="Arial" charset="0"/>
              </a:defRPr>
            </a:lvl4pPr>
            <a:lvl5pPr algn="l" rtl="0" fontAlgn="base">
              <a:spcBef>
                <a:spcPct val="0"/>
              </a:spcBef>
              <a:spcAft>
                <a:spcPct val="0"/>
              </a:spcAft>
              <a:defRPr b="1">
                <a:solidFill>
                  <a:schemeClr val="bg2"/>
                </a:solidFill>
                <a:latin typeface="Arial" charset="0"/>
              </a:defRPr>
            </a:lvl5pPr>
            <a:lvl6pPr marL="457200" algn="l" rtl="0" fontAlgn="base">
              <a:spcBef>
                <a:spcPct val="0"/>
              </a:spcBef>
              <a:spcAft>
                <a:spcPct val="0"/>
              </a:spcAft>
              <a:defRPr b="1">
                <a:solidFill>
                  <a:schemeClr val="bg2"/>
                </a:solidFill>
                <a:latin typeface="Arial" charset="0"/>
              </a:defRPr>
            </a:lvl6pPr>
            <a:lvl7pPr marL="914400" algn="l" rtl="0" fontAlgn="base">
              <a:spcBef>
                <a:spcPct val="0"/>
              </a:spcBef>
              <a:spcAft>
                <a:spcPct val="0"/>
              </a:spcAft>
              <a:defRPr b="1">
                <a:solidFill>
                  <a:schemeClr val="bg2"/>
                </a:solidFill>
                <a:latin typeface="Arial" charset="0"/>
              </a:defRPr>
            </a:lvl7pPr>
            <a:lvl8pPr marL="1371600" algn="l" rtl="0" fontAlgn="base">
              <a:spcBef>
                <a:spcPct val="0"/>
              </a:spcBef>
              <a:spcAft>
                <a:spcPct val="0"/>
              </a:spcAft>
              <a:defRPr b="1">
                <a:solidFill>
                  <a:schemeClr val="bg2"/>
                </a:solidFill>
                <a:latin typeface="Arial" charset="0"/>
              </a:defRPr>
            </a:lvl8pPr>
            <a:lvl9pPr marL="1828800" algn="l" rtl="0" fontAlgn="base">
              <a:spcBef>
                <a:spcPct val="0"/>
              </a:spcBef>
              <a:spcAft>
                <a:spcPct val="0"/>
              </a:spcAft>
              <a:defRPr b="1">
                <a:solidFill>
                  <a:schemeClr val="bg2"/>
                </a:solidFill>
                <a:latin typeface="Arial" charset="0"/>
              </a:defRPr>
            </a:lvl9pPr>
          </a:lstStyle>
          <a:p>
            <a:pPr algn="ctr"/>
            <a:r>
              <a:rPr lang="en-US" sz="3200" kern="0" dirty="0"/>
              <a:t>Photogrammetric Calibration of the Phase One iXU-RS1900 Camera System</a:t>
            </a:r>
          </a:p>
        </p:txBody>
      </p:sp>
      <p:sp>
        <p:nvSpPr>
          <p:cNvPr id="5" name="Rectangle 3"/>
          <p:cNvSpPr txBox="1">
            <a:spLocks noChangeArrowheads="1"/>
          </p:cNvSpPr>
          <p:nvPr/>
        </p:nvSpPr>
        <p:spPr>
          <a:xfrm>
            <a:off x="964081" y="2756995"/>
            <a:ext cx="10936223" cy="1281628"/>
          </a:xfrm>
          <a:prstGeom prst="rect">
            <a:avLst/>
          </a:prstGeom>
        </p:spPr>
        <p:txBody>
          <a:bodyPr/>
          <a:lstStyle>
            <a:lvl1pPr marL="169863" indent="-169863" algn="l" defTabSz="555625" rtl="0" fontAlgn="base">
              <a:lnSpc>
                <a:spcPct val="95000"/>
              </a:lnSpc>
              <a:spcBef>
                <a:spcPct val="20000"/>
              </a:spcBef>
              <a:spcAft>
                <a:spcPct val="0"/>
              </a:spcAft>
              <a:buFont typeface="Arial" charset="0"/>
              <a:buChar char="–"/>
              <a:defRPr>
                <a:solidFill>
                  <a:schemeClr val="bg2"/>
                </a:solidFill>
                <a:latin typeface="+mn-lt"/>
                <a:ea typeface="+mn-ea"/>
                <a:cs typeface="+mn-cs"/>
              </a:defRPr>
            </a:lvl1pPr>
            <a:lvl2pPr marL="509588" indent="-169863" algn="l" defTabSz="555625" rtl="0" fontAlgn="base">
              <a:lnSpc>
                <a:spcPct val="95000"/>
              </a:lnSpc>
              <a:spcBef>
                <a:spcPct val="20000"/>
              </a:spcBef>
              <a:spcAft>
                <a:spcPct val="0"/>
              </a:spcAft>
              <a:buFont typeface="Arial" charset="0"/>
              <a:buChar char="–"/>
              <a:defRPr>
                <a:solidFill>
                  <a:schemeClr val="bg2"/>
                </a:solidFill>
                <a:latin typeface="+mn-lt"/>
              </a:defRPr>
            </a:lvl2pPr>
            <a:lvl3pPr marL="727075" indent="-103188" algn="l" defTabSz="555625" rtl="0" fontAlgn="base">
              <a:lnSpc>
                <a:spcPct val="95000"/>
              </a:lnSpc>
              <a:spcBef>
                <a:spcPct val="20000"/>
              </a:spcBef>
              <a:spcAft>
                <a:spcPct val="0"/>
              </a:spcAft>
              <a:buFont typeface="Arial" charset="0"/>
              <a:buChar char="-"/>
              <a:defRPr sz="1600">
                <a:solidFill>
                  <a:schemeClr val="bg2"/>
                </a:solidFill>
                <a:latin typeface="+mn-lt"/>
              </a:defRPr>
            </a:lvl3pPr>
            <a:lvl4pPr marL="969963" indent="-128588" algn="l" defTabSz="555625" rtl="0" fontAlgn="base">
              <a:lnSpc>
                <a:spcPct val="95000"/>
              </a:lnSpc>
              <a:spcBef>
                <a:spcPct val="20000"/>
              </a:spcBef>
              <a:spcAft>
                <a:spcPct val="0"/>
              </a:spcAft>
              <a:buChar char="-"/>
              <a:defRPr sz="1600">
                <a:solidFill>
                  <a:schemeClr val="bg2"/>
                </a:solidFill>
                <a:latin typeface="+mn-lt"/>
              </a:defRPr>
            </a:lvl4pPr>
            <a:lvl5pPr marL="1198563" indent="-114300" algn="l" defTabSz="555625" rtl="0" fontAlgn="base">
              <a:lnSpc>
                <a:spcPct val="95000"/>
              </a:lnSpc>
              <a:spcBef>
                <a:spcPct val="20000"/>
              </a:spcBef>
              <a:spcAft>
                <a:spcPct val="0"/>
              </a:spcAft>
              <a:buChar char="-"/>
              <a:defRPr sz="1600">
                <a:solidFill>
                  <a:schemeClr val="bg2"/>
                </a:solidFill>
                <a:latin typeface="+mn-lt"/>
              </a:defRPr>
            </a:lvl5pPr>
            <a:lvl6pPr marL="1655763" indent="-114300" algn="l" defTabSz="555625" rtl="0" fontAlgn="base">
              <a:lnSpc>
                <a:spcPct val="95000"/>
              </a:lnSpc>
              <a:spcBef>
                <a:spcPct val="20000"/>
              </a:spcBef>
              <a:spcAft>
                <a:spcPct val="0"/>
              </a:spcAft>
              <a:buChar char="-"/>
              <a:defRPr sz="1600">
                <a:solidFill>
                  <a:schemeClr val="bg2"/>
                </a:solidFill>
                <a:latin typeface="+mn-lt"/>
              </a:defRPr>
            </a:lvl6pPr>
            <a:lvl7pPr marL="2112963" indent="-114300" algn="l" defTabSz="555625" rtl="0" fontAlgn="base">
              <a:lnSpc>
                <a:spcPct val="95000"/>
              </a:lnSpc>
              <a:spcBef>
                <a:spcPct val="20000"/>
              </a:spcBef>
              <a:spcAft>
                <a:spcPct val="0"/>
              </a:spcAft>
              <a:buChar char="-"/>
              <a:defRPr sz="1600">
                <a:solidFill>
                  <a:schemeClr val="bg2"/>
                </a:solidFill>
                <a:latin typeface="+mn-lt"/>
              </a:defRPr>
            </a:lvl7pPr>
            <a:lvl8pPr marL="2570163" indent="-114300" algn="l" defTabSz="555625" rtl="0" fontAlgn="base">
              <a:lnSpc>
                <a:spcPct val="95000"/>
              </a:lnSpc>
              <a:spcBef>
                <a:spcPct val="20000"/>
              </a:spcBef>
              <a:spcAft>
                <a:spcPct val="0"/>
              </a:spcAft>
              <a:buChar char="-"/>
              <a:defRPr sz="1600">
                <a:solidFill>
                  <a:schemeClr val="bg2"/>
                </a:solidFill>
                <a:latin typeface="+mn-lt"/>
              </a:defRPr>
            </a:lvl8pPr>
            <a:lvl9pPr marL="3027363" indent="-114300" algn="l" defTabSz="555625" rtl="0" fontAlgn="base">
              <a:lnSpc>
                <a:spcPct val="95000"/>
              </a:lnSpc>
              <a:spcBef>
                <a:spcPct val="20000"/>
              </a:spcBef>
              <a:spcAft>
                <a:spcPct val="0"/>
              </a:spcAft>
              <a:buChar char="-"/>
              <a:defRPr sz="1600">
                <a:solidFill>
                  <a:schemeClr val="bg2"/>
                </a:solidFill>
                <a:latin typeface="+mn-lt"/>
              </a:defRPr>
            </a:lvl9pPr>
          </a:lstStyle>
          <a:p>
            <a:pPr marL="0" indent="0">
              <a:buNone/>
            </a:pPr>
            <a:r>
              <a:rPr lang="en-US" sz="2400" b="1" kern="0" dirty="0"/>
              <a:t>Ricardo Passini (CP, CMS, ASPRS)		David Day (CP – ASPRS, GISP)</a:t>
            </a:r>
          </a:p>
          <a:p>
            <a:pPr marL="0" indent="0">
              <a:buNone/>
            </a:pPr>
            <a:r>
              <a:rPr lang="en-US" sz="2400" b="1" kern="0" dirty="0"/>
              <a:t>                                    					       </a:t>
            </a:r>
            <a:r>
              <a:rPr lang="en-US" sz="2400" b="1" kern="0" dirty="0">
                <a:solidFill>
                  <a:srgbClr val="000000"/>
                </a:solidFill>
              </a:rPr>
              <a:t>Wesley Weaver</a:t>
            </a:r>
            <a:endParaRPr lang="en-US" sz="2400" b="1" kern="0" dirty="0"/>
          </a:p>
          <a:p>
            <a:pPr marL="0" indent="0">
              <a:buNone/>
            </a:pPr>
            <a:r>
              <a:rPr lang="en-US" sz="2400" b="1" kern="0" dirty="0"/>
              <a:t>									              Keystone Aerial Surveys</a:t>
            </a:r>
          </a:p>
          <a:p>
            <a:pPr marL="0" indent="0">
              <a:buNone/>
            </a:pPr>
            <a:endParaRPr lang="en-US" sz="2400" b="1" kern="0" dirty="0"/>
          </a:p>
          <a:p>
            <a:pPr marL="0" indent="0" algn="ctr">
              <a:buNone/>
            </a:pPr>
            <a:endParaRPr lang="en-US" sz="2400" b="1" kern="0" dirty="0"/>
          </a:p>
          <a:p>
            <a:pPr marL="0" indent="0" algn="ctr">
              <a:buNone/>
            </a:pPr>
            <a:r>
              <a:rPr lang="en-US" sz="2400" b="1" kern="0" dirty="0"/>
              <a:t>ILMF – ASPRS</a:t>
            </a:r>
          </a:p>
          <a:p>
            <a:pPr marL="0" indent="0" algn="ctr">
              <a:buNone/>
            </a:pPr>
            <a:r>
              <a:rPr lang="en-US" sz="2400" b="1" kern="0" dirty="0"/>
              <a:t>Annual Conference. Denver, CO. January 27 – 31, 2019</a:t>
            </a:r>
          </a:p>
        </p:txBody>
      </p:sp>
    </p:spTree>
    <p:extLst>
      <p:ext uri="{BB962C8B-B14F-4D97-AF65-F5344CB8AC3E}">
        <p14:creationId xmlns:p14="http://schemas.microsoft.com/office/powerpoint/2010/main" val="316807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SlogoSMALL.jpg"/>
          <p:cNvPicPr>
            <a:picLocks noChangeAspect="1"/>
          </p:cNvPicPr>
          <p:nvPr/>
        </p:nvPicPr>
        <p:blipFill>
          <a:blip r:embed="rId2" cstate="print"/>
          <a:stretch>
            <a:fillRect/>
          </a:stretch>
        </p:blipFill>
        <p:spPr>
          <a:xfrm>
            <a:off x="304856" y="132962"/>
            <a:ext cx="1611258" cy="73043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33855"/>
            <a:ext cx="1974048" cy="99518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4048" y="1044074"/>
            <a:ext cx="2529790" cy="1790566"/>
          </a:xfrm>
          <a:prstGeom prst="rect">
            <a:avLst/>
          </a:prstGeom>
        </p:spPr>
      </p:pic>
      <p:sp>
        <p:nvSpPr>
          <p:cNvPr id="5" name="Rectangle 4"/>
          <p:cNvSpPr/>
          <p:nvPr/>
        </p:nvSpPr>
        <p:spPr>
          <a:xfrm>
            <a:off x="4575048" y="1133855"/>
            <a:ext cx="7616952" cy="646331"/>
          </a:xfrm>
          <a:prstGeom prst="rect">
            <a:avLst/>
          </a:prstGeom>
        </p:spPr>
        <p:txBody>
          <a:bodyPr wrap="square">
            <a:spAutoFit/>
          </a:bodyPr>
          <a:lstStyle/>
          <a:p>
            <a:r>
              <a:rPr lang="en-US" sz="1200" dirty="0"/>
              <a:t>The iXU-RS1900 dual lens aerial camera is a medium format advanced camera system, with technology designed specifically for the demands of aerial imaging projects. It is equipped with an Applanix POS AV system that enables direct geo-referencing of aerial images. The camera main characteristics are:</a:t>
            </a:r>
          </a:p>
        </p:txBody>
      </p:sp>
      <p:graphicFrame>
        <p:nvGraphicFramePr>
          <p:cNvPr id="7" name="Table 6"/>
          <p:cNvGraphicFramePr>
            <a:graphicFrameLocks noGrp="1"/>
          </p:cNvGraphicFramePr>
          <p:nvPr>
            <p:extLst>
              <p:ext uri="{D42A27DB-BD31-4B8C-83A1-F6EECF244321}">
                <p14:modId xmlns:p14="http://schemas.microsoft.com/office/powerpoint/2010/main" val="3682536708"/>
              </p:ext>
            </p:extLst>
          </p:nvPr>
        </p:nvGraphicFramePr>
        <p:xfrm>
          <a:off x="4693921" y="1939357"/>
          <a:ext cx="5986271" cy="873760"/>
        </p:xfrm>
        <a:graphic>
          <a:graphicData uri="http://schemas.openxmlformats.org/drawingml/2006/table">
            <a:tbl>
              <a:tblPr firstRow="1" bandRow="1">
                <a:tableStyleId>{5940675A-B579-460E-94D1-54222C63F5DA}</a:tableStyleId>
              </a:tblPr>
              <a:tblGrid>
                <a:gridCol w="810767">
                  <a:extLst>
                    <a:ext uri="{9D8B030D-6E8A-4147-A177-3AD203B41FA5}">
                      <a16:colId xmlns:a16="http://schemas.microsoft.com/office/drawing/2014/main" val="4248657226"/>
                    </a:ext>
                  </a:extLst>
                </a:gridCol>
                <a:gridCol w="688795">
                  <a:extLst>
                    <a:ext uri="{9D8B030D-6E8A-4147-A177-3AD203B41FA5}">
                      <a16:colId xmlns:a16="http://schemas.microsoft.com/office/drawing/2014/main" val="1836263853"/>
                    </a:ext>
                  </a:extLst>
                </a:gridCol>
                <a:gridCol w="754572">
                  <a:extLst>
                    <a:ext uri="{9D8B030D-6E8A-4147-A177-3AD203B41FA5}">
                      <a16:colId xmlns:a16="http://schemas.microsoft.com/office/drawing/2014/main" val="3097821197"/>
                    </a:ext>
                  </a:extLst>
                </a:gridCol>
                <a:gridCol w="888353">
                  <a:extLst>
                    <a:ext uri="{9D8B030D-6E8A-4147-A177-3AD203B41FA5}">
                      <a16:colId xmlns:a16="http://schemas.microsoft.com/office/drawing/2014/main" val="2721308987"/>
                    </a:ext>
                  </a:extLst>
                </a:gridCol>
                <a:gridCol w="832104">
                  <a:extLst>
                    <a:ext uri="{9D8B030D-6E8A-4147-A177-3AD203B41FA5}">
                      <a16:colId xmlns:a16="http://schemas.microsoft.com/office/drawing/2014/main" val="3847270622"/>
                    </a:ext>
                  </a:extLst>
                </a:gridCol>
                <a:gridCol w="667512">
                  <a:extLst>
                    <a:ext uri="{9D8B030D-6E8A-4147-A177-3AD203B41FA5}">
                      <a16:colId xmlns:a16="http://schemas.microsoft.com/office/drawing/2014/main" val="1400675733"/>
                    </a:ext>
                  </a:extLst>
                </a:gridCol>
                <a:gridCol w="1344168">
                  <a:extLst>
                    <a:ext uri="{9D8B030D-6E8A-4147-A177-3AD203B41FA5}">
                      <a16:colId xmlns:a16="http://schemas.microsoft.com/office/drawing/2014/main" val="1570342707"/>
                    </a:ext>
                  </a:extLst>
                </a:gridCol>
              </a:tblGrid>
              <a:tr h="370840">
                <a:tc>
                  <a:txBody>
                    <a:bodyPr/>
                    <a:lstStyle/>
                    <a:p>
                      <a:pPr algn="ctr"/>
                      <a:r>
                        <a:rPr lang="en-US" sz="900" dirty="0"/>
                        <a:t>Lenses</a:t>
                      </a:r>
                    </a:p>
                  </a:txBody>
                  <a:tcPr anchor="ctr"/>
                </a:tc>
                <a:tc>
                  <a:txBody>
                    <a:bodyPr/>
                    <a:lstStyle/>
                    <a:p>
                      <a:pPr algn="ctr"/>
                      <a:r>
                        <a:rPr lang="en-US" sz="900" dirty="0"/>
                        <a:t>Maximum Shutter</a:t>
                      </a:r>
                    </a:p>
                  </a:txBody>
                  <a:tcPr anchor="ctr"/>
                </a:tc>
                <a:tc>
                  <a:txBody>
                    <a:bodyPr/>
                    <a:lstStyle/>
                    <a:p>
                      <a:pPr algn="ctr"/>
                      <a:r>
                        <a:rPr lang="en-US" sz="900" dirty="0"/>
                        <a:t>Opening Angle</a:t>
                      </a:r>
                    </a:p>
                    <a:p>
                      <a:pPr algn="ctr"/>
                      <a:r>
                        <a:rPr lang="en-US" sz="900" dirty="0"/>
                        <a:t>(long side)</a:t>
                      </a:r>
                    </a:p>
                  </a:txBody>
                  <a:tcPr anchor="ctr"/>
                </a:tc>
                <a:tc>
                  <a:txBody>
                    <a:bodyPr/>
                    <a:lstStyle/>
                    <a:p>
                      <a:pPr algn="ctr"/>
                      <a:r>
                        <a:rPr lang="en-US" sz="900" dirty="0"/>
                        <a:t>Opening Angle</a:t>
                      </a:r>
                    </a:p>
                    <a:p>
                      <a:pPr algn="ctr"/>
                      <a:r>
                        <a:rPr lang="en-US" sz="900" dirty="0"/>
                        <a:t>(short side)</a:t>
                      </a:r>
                    </a:p>
                  </a:txBody>
                  <a:tcPr anchor="ctr"/>
                </a:tc>
                <a:tc>
                  <a:txBody>
                    <a:bodyPr/>
                    <a:lstStyle/>
                    <a:p>
                      <a:pPr algn="ctr"/>
                      <a:r>
                        <a:rPr lang="en-US" sz="900" dirty="0"/>
                        <a:t>Lens Type</a:t>
                      </a:r>
                    </a:p>
                  </a:txBody>
                  <a:tcPr anchor="ctr"/>
                </a:tc>
                <a:tc>
                  <a:txBody>
                    <a:bodyPr/>
                    <a:lstStyle/>
                    <a:p>
                      <a:pPr algn="ctr"/>
                      <a:r>
                        <a:rPr lang="en-US" sz="900" dirty="0"/>
                        <a:t>Weight</a:t>
                      </a:r>
                    </a:p>
                  </a:txBody>
                  <a:tcPr anchor="ctr"/>
                </a:tc>
                <a:tc>
                  <a:txBody>
                    <a:bodyPr/>
                    <a:lstStyle/>
                    <a:p>
                      <a:pPr algn="ctr"/>
                      <a:r>
                        <a:rPr lang="en-US" sz="900" dirty="0"/>
                        <a:t>Dimensions</a:t>
                      </a:r>
                    </a:p>
                  </a:txBody>
                  <a:tcPr anchor="ctr"/>
                </a:tc>
                <a:extLst>
                  <a:ext uri="{0D108BD9-81ED-4DB2-BD59-A6C34878D82A}">
                    <a16:rowId xmlns:a16="http://schemas.microsoft.com/office/drawing/2014/main" val="3394828755"/>
                  </a:ext>
                </a:extLst>
              </a:tr>
              <a:tr h="370840">
                <a:tc>
                  <a:txBody>
                    <a:bodyPr/>
                    <a:lstStyle/>
                    <a:p>
                      <a:pPr algn="ctr"/>
                      <a:r>
                        <a:rPr lang="en-US" sz="900" dirty="0"/>
                        <a:t>90 mm</a:t>
                      </a:r>
                      <a:r>
                        <a:rPr lang="en-US" sz="900" baseline="0" dirty="0"/>
                        <a:t> f/5.6</a:t>
                      </a:r>
                      <a:endParaRPr lang="en-US" sz="900" dirty="0"/>
                    </a:p>
                  </a:txBody>
                  <a:tcPr anchor="ctr"/>
                </a:tc>
                <a:tc>
                  <a:txBody>
                    <a:bodyPr/>
                    <a:lstStyle/>
                    <a:p>
                      <a:pPr algn="ctr"/>
                      <a:r>
                        <a:rPr lang="en-US" sz="900" dirty="0"/>
                        <a:t>1/2000</a:t>
                      </a:r>
                    </a:p>
                  </a:txBody>
                  <a:tcPr anchor="ctr"/>
                </a:tc>
                <a:tc>
                  <a:txBody>
                    <a:bodyPr/>
                    <a:lstStyle/>
                    <a:p>
                      <a:pPr algn="ctr"/>
                      <a:r>
                        <a:rPr lang="en-US" sz="900" dirty="0"/>
                        <a:t>33°</a:t>
                      </a:r>
                    </a:p>
                  </a:txBody>
                  <a:tcPr anchor="ctr"/>
                </a:tc>
                <a:tc>
                  <a:txBody>
                    <a:bodyPr/>
                    <a:lstStyle/>
                    <a:p>
                      <a:pPr algn="ctr"/>
                      <a:r>
                        <a:rPr lang="en-US" sz="900" dirty="0"/>
                        <a:t>25.1°</a:t>
                      </a:r>
                    </a:p>
                  </a:txBody>
                  <a:tcPr anchor="ctr"/>
                </a:tc>
                <a:tc>
                  <a:txBody>
                    <a:bodyPr/>
                    <a:lstStyle/>
                    <a:p>
                      <a:pPr algn="ctr"/>
                      <a:r>
                        <a:rPr lang="en-US" sz="900" dirty="0" err="1"/>
                        <a:t>Rodenstock</a:t>
                      </a:r>
                      <a:endParaRPr lang="en-US" sz="900" dirty="0"/>
                    </a:p>
                  </a:txBody>
                  <a:tcPr anchor="ctr"/>
                </a:tc>
                <a:tc>
                  <a:txBody>
                    <a:bodyPr/>
                    <a:lstStyle/>
                    <a:p>
                      <a:pPr algn="ctr"/>
                      <a:r>
                        <a:rPr lang="en-US" sz="900" dirty="0"/>
                        <a:t>1150 g</a:t>
                      </a:r>
                    </a:p>
                  </a:txBody>
                  <a:tcPr anchor="ctr"/>
                </a:tc>
                <a:tc>
                  <a:txBody>
                    <a:bodyPr/>
                    <a:lstStyle/>
                    <a:p>
                      <a:pPr algn="ctr"/>
                      <a:r>
                        <a:rPr lang="en-US" sz="900" dirty="0"/>
                        <a:t>97.4 x 93 x 218 mm</a:t>
                      </a:r>
                    </a:p>
                  </a:txBody>
                  <a:tcPr anchor="ctr"/>
                </a:tc>
                <a:extLst>
                  <a:ext uri="{0D108BD9-81ED-4DB2-BD59-A6C34878D82A}">
                    <a16:rowId xmlns:a16="http://schemas.microsoft.com/office/drawing/2014/main" val="1986560341"/>
                  </a:ext>
                </a:extLst>
              </a:tr>
            </a:tbl>
          </a:graphicData>
        </a:graphic>
      </p:graphicFrame>
      <p:sp>
        <p:nvSpPr>
          <p:cNvPr id="8" name="TextBox 7"/>
          <p:cNvSpPr txBox="1"/>
          <p:nvPr/>
        </p:nvSpPr>
        <p:spPr>
          <a:xfrm>
            <a:off x="73152" y="2971800"/>
            <a:ext cx="12118848" cy="738664"/>
          </a:xfrm>
          <a:prstGeom prst="rect">
            <a:avLst/>
          </a:prstGeom>
          <a:noFill/>
        </p:spPr>
        <p:txBody>
          <a:bodyPr wrap="square" rtlCol="0">
            <a:spAutoFit/>
          </a:bodyPr>
          <a:lstStyle/>
          <a:p>
            <a:r>
              <a:rPr lang="en-US" sz="1400" dirty="0"/>
              <a:t>Like any other sensor needs to be calibrated. Two methods: (1) Lab Calibration; (2) Photogrammetric System Calibration</a:t>
            </a:r>
          </a:p>
          <a:p>
            <a:r>
              <a:rPr lang="en-US" sz="1400" dirty="0"/>
              <a:t>(1) Carried out under constant temperature, humidity, air pressure, etc.</a:t>
            </a:r>
          </a:p>
          <a:p>
            <a:r>
              <a:rPr lang="en-US" sz="1400" dirty="0"/>
              <a:t>(2) Carried out under working conditions.</a:t>
            </a:r>
          </a:p>
        </p:txBody>
      </p:sp>
      <p:graphicFrame>
        <p:nvGraphicFramePr>
          <p:cNvPr id="9" name="Table 8"/>
          <p:cNvGraphicFramePr>
            <a:graphicFrameLocks noGrp="1"/>
          </p:cNvGraphicFramePr>
          <p:nvPr>
            <p:extLst>
              <p:ext uri="{D42A27DB-BD31-4B8C-83A1-F6EECF244321}">
                <p14:modId xmlns:p14="http://schemas.microsoft.com/office/powerpoint/2010/main" val="92976221"/>
              </p:ext>
            </p:extLst>
          </p:nvPr>
        </p:nvGraphicFramePr>
        <p:xfrm>
          <a:off x="73152" y="3829821"/>
          <a:ext cx="5852161" cy="822960"/>
        </p:xfrm>
        <a:graphic>
          <a:graphicData uri="http://schemas.openxmlformats.org/drawingml/2006/table">
            <a:tbl>
              <a:tblPr firstRow="1" firstCol="1" bandRow="1"/>
              <a:tblGrid>
                <a:gridCol w="835186">
                  <a:extLst>
                    <a:ext uri="{9D8B030D-6E8A-4147-A177-3AD203B41FA5}">
                      <a16:colId xmlns:a16="http://schemas.microsoft.com/office/drawing/2014/main" val="3180383309"/>
                    </a:ext>
                  </a:extLst>
                </a:gridCol>
                <a:gridCol w="835186">
                  <a:extLst>
                    <a:ext uri="{9D8B030D-6E8A-4147-A177-3AD203B41FA5}">
                      <a16:colId xmlns:a16="http://schemas.microsoft.com/office/drawing/2014/main" val="3677857315"/>
                    </a:ext>
                  </a:extLst>
                </a:gridCol>
                <a:gridCol w="835837">
                  <a:extLst>
                    <a:ext uri="{9D8B030D-6E8A-4147-A177-3AD203B41FA5}">
                      <a16:colId xmlns:a16="http://schemas.microsoft.com/office/drawing/2014/main" val="399724704"/>
                    </a:ext>
                  </a:extLst>
                </a:gridCol>
                <a:gridCol w="836488">
                  <a:extLst>
                    <a:ext uri="{9D8B030D-6E8A-4147-A177-3AD203B41FA5}">
                      <a16:colId xmlns:a16="http://schemas.microsoft.com/office/drawing/2014/main" val="450064393"/>
                    </a:ext>
                  </a:extLst>
                </a:gridCol>
                <a:gridCol w="836488">
                  <a:extLst>
                    <a:ext uri="{9D8B030D-6E8A-4147-A177-3AD203B41FA5}">
                      <a16:colId xmlns:a16="http://schemas.microsoft.com/office/drawing/2014/main" val="654133782"/>
                    </a:ext>
                  </a:extLst>
                </a:gridCol>
                <a:gridCol w="836488">
                  <a:extLst>
                    <a:ext uri="{9D8B030D-6E8A-4147-A177-3AD203B41FA5}">
                      <a16:colId xmlns:a16="http://schemas.microsoft.com/office/drawing/2014/main" val="3879752465"/>
                    </a:ext>
                  </a:extLst>
                </a:gridCol>
                <a:gridCol w="836488">
                  <a:extLst>
                    <a:ext uri="{9D8B030D-6E8A-4147-A177-3AD203B41FA5}">
                      <a16:colId xmlns:a16="http://schemas.microsoft.com/office/drawing/2014/main" val="920987407"/>
                    </a:ext>
                  </a:extLst>
                </a:gridCol>
              </a:tblGrid>
              <a:tr h="0">
                <a:tc>
                  <a:txBody>
                    <a:bodyPr/>
                    <a:lstStyle/>
                    <a:p>
                      <a:pPr marL="0" marR="0" algn="just">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Pressurized cabin, cover glass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Lens in free atmosphere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Lens in free atmosphere t like air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14697124"/>
                  </a:ext>
                </a:extLst>
              </a:tr>
              <a:tr h="0">
                <a:tc>
                  <a:txBody>
                    <a:bodyPr/>
                    <a:lstStyle/>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Flying Height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 Km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 Km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900">
                          <a:effectLst/>
                          <a:latin typeface="Calibri" panose="020F0502020204030204" pitchFamily="34" charset="0"/>
                          <a:ea typeface="Times New Roman" panose="02020603050405020304" pitchFamily="18" charset="0"/>
                          <a:cs typeface="Times New Roman" panose="02020603050405020304" pitchFamily="18" charset="0"/>
                        </a:rPr>
                        <a:t>6 Km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900">
                          <a:effectLst/>
                          <a:latin typeface="Calibri" panose="020F0502020204030204" pitchFamily="34" charset="0"/>
                          <a:ea typeface="Times New Roman" panose="02020603050405020304" pitchFamily="18" charset="0"/>
                          <a:cs typeface="Times New Roman" panose="02020603050405020304" pitchFamily="18" charset="0"/>
                        </a:rPr>
                        <a:t>14 Km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900">
                          <a:effectLst/>
                          <a:latin typeface="Calibri" panose="020F0502020204030204" pitchFamily="34" charset="0"/>
                          <a:ea typeface="Times New Roman" panose="02020603050405020304" pitchFamily="18" charset="0"/>
                          <a:cs typeface="Times New Roman" panose="02020603050405020304" pitchFamily="18" charset="0"/>
                        </a:rPr>
                        <a:t>6 Km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it-IT" sz="900">
                          <a:effectLst/>
                          <a:latin typeface="Calibri" panose="020F0502020204030204" pitchFamily="34" charset="0"/>
                          <a:ea typeface="Times New Roman" panose="02020603050405020304" pitchFamily="18" charset="0"/>
                          <a:cs typeface="Times New Roman" panose="02020603050405020304" pitchFamily="18" charset="0"/>
                        </a:rPr>
                        <a:t>14 Km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713967"/>
                  </a:ext>
                </a:extLst>
              </a:tr>
              <a:tr h="0">
                <a:tc>
                  <a:txBody>
                    <a:bodyPr/>
                    <a:lstStyle/>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Wide Angle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f=153 mm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-20 </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-38</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-36</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-58</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-47</a:t>
                      </a:r>
                      <a:r>
                        <a:rPr lang="en-US" sz="900" dirty="0">
                          <a:effectLst/>
                          <a:latin typeface="Calibri" panose="020F0502020204030204" pitchFamily="34" charset="0"/>
                          <a:ea typeface="Times New Roman" panose="02020603050405020304" pitchFamily="18" charset="0"/>
                          <a:cs typeface="Calibri" panose="020F0502020204030204" pitchFamily="34" charset="0"/>
                        </a:rPr>
                        <a:t>µ</a:t>
                      </a:r>
                      <a:r>
                        <a:rPr lang="en-US" sz="900" dirty="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-80</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9666635"/>
                  </a:ext>
                </a:extLst>
              </a:tr>
              <a:tr h="0">
                <a:tc>
                  <a:txBody>
                    <a:bodyPr/>
                    <a:lstStyle/>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Normal Angle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f=305 mm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-17</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-33</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-28</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-110</a:t>
                      </a:r>
                      <a:r>
                        <a:rPr lang="en-US" sz="900">
                          <a:effectLst/>
                          <a:latin typeface="Calibri" panose="020F0502020204030204" pitchFamily="34" charset="0"/>
                          <a:ea typeface="Times New Roman" panose="02020603050405020304" pitchFamily="18" charset="0"/>
                          <a:cs typeface="Calibri" panose="020F0502020204030204" pitchFamily="34" charset="0"/>
                        </a:rPr>
                        <a:t>µ</a:t>
                      </a:r>
                      <a:r>
                        <a:rPr lang="en-US" sz="90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-172</a:t>
                      </a:r>
                      <a:r>
                        <a:rPr lang="en-US" sz="900" dirty="0">
                          <a:effectLst/>
                          <a:latin typeface="Calibri" panose="020F0502020204030204" pitchFamily="34" charset="0"/>
                          <a:ea typeface="Times New Roman" panose="02020603050405020304" pitchFamily="18" charset="0"/>
                          <a:cs typeface="Calibri" panose="020F0502020204030204" pitchFamily="34" charset="0"/>
                        </a:rPr>
                        <a:t>µ</a:t>
                      </a:r>
                      <a:r>
                        <a:rPr lang="en-US" sz="900" dirty="0">
                          <a:effectLst/>
                          <a:latin typeface="Calibri" panose="020F0502020204030204" pitchFamily="34" charset="0"/>
                          <a:ea typeface="Times New Roman" panose="02020603050405020304" pitchFamily="18" charset="0"/>
                          <a:cs typeface="Times New Roman" panose="02020603050405020304" pitchFamily="18" charset="0"/>
                        </a:rPr>
                        <a:t>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183998"/>
                  </a:ext>
                </a:extLst>
              </a:tr>
            </a:tbl>
          </a:graphicData>
        </a:graphic>
      </p:graphicFrame>
      <p:sp>
        <p:nvSpPr>
          <p:cNvPr id="10" name="TextBox 9"/>
          <p:cNvSpPr txBox="1"/>
          <p:nvPr/>
        </p:nvSpPr>
        <p:spPr>
          <a:xfrm>
            <a:off x="5925313" y="3799175"/>
            <a:ext cx="5888736" cy="954107"/>
          </a:xfrm>
          <a:prstGeom prst="rect">
            <a:avLst/>
          </a:prstGeom>
          <a:noFill/>
        </p:spPr>
        <p:txBody>
          <a:bodyPr wrap="square" rtlCol="0">
            <a:spAutoFit/>
          </a:bodyPr>
          <a:lstStyle/>
          <a:p>
            <a:pPr algn="just"/>
            <a:r>
              <a:rPr lang="en-US" sz="1400" dirty="0"/>
              <a:t>A research carried out by Prof. Dr. H. Mayer (1987) demonstrates that there are differences in the shape of the camera cone when working under different environments. There are noticeable variations in the length of the calibrated focal length.</a:t>
            </a:r>
          </a:p>
        </p:txBody>
      </p:sp>
      <p:sp>
        <p:nvSpPr>
          <p:cNvPr id="11" name="TextBox 10"/>
          <p:cNvSpPr txBox="1"/>
          <p:nvPr/>
        </p:nvSpPr>
        <p:spPr>
          <a:xfrm>
            <a:off x="0" y="2129036"/>
            <a:ext cx="1974048" cy="276999"/>
          </a:xfrm>
          <a:prstGeom prst="rect">
            <a:avLst/>
          </a:prstGeom>
          <a:noFill/>
        </p:spPr>
        <p:txBody>
          <a:bodyPr wrap="square" rtlCol="0">
            <a:spAutoFit/>
          </a:bodyPr>
          <a:lstStyle/>
          <a:p>
            <a:r>
              <a:rPr lang="en-US" sz="1200" dirty="0"/>
              <a:t>Phase One iXU-RS1900</a:t>
            </a:r>
          </a:p>
        </p:txBody>
      </p:sp>
      <p:sp>
        <p:nvSpPr>
          <p:cNvPr id="12" name="TextBox 11"/>
          <p:cNvSpPr txBox="1"/>
          <p:nvPr/>
        </p:nvSpPr>
        <p:spPr>
          <a:xfrm>
            <a:off x="73152" y="4754880"/>
            <a:ext cx="12024360" cy="1600438"/>
          </a:xfrm>
          <a:prstGeom prst="rect">
            <a:avLst/>
          </a:prstGeom>
          <a:noFill/>
        </p:spPr>
        <p:txBody>
          <a:bodyPr wrap="square" rtlCol="0">
            <a:spAutoFit/>
          </a:bodyPr>
          <a:lstStyle/>
          <a:p>
            <a:r>
              <a:rPr lang="en-US" sz="1400" dirty="0"/>
              <a:t>The change in the lab-calibrated focal length, used under working conditions, produces an affine distortion in height. For df~15</a:t>
            </a:r>
            <a:r>
              <a:rPr lang="el-GR" sz="1400" dirty="0"/>
              <a:t>μ</a:t>
            </a:r>
            <a:r>
              <a:rPr lang="en-US" sz="1400" dirty="0"/>
              <a:t>m with Photo Scale 1:6,500, and orientation using GCPs, height deformation (dh) will be about 10 cm. If GCPs are not used it can be proven that (dh) could be much bigger</a:t>
            </a:r>
          </a:p>
          <a:p>
            <a:endParaRPr lang="en-US" sz="1400" dirty="0"/>
          </a:p>
          <a:p>
            <a:r>
              <a:rPr lang="en-US" sz="1400" dirty="0"/>
              <a:t>The changes in the position of the principal point of the camera produce horizontal (π</a:t>
            </a:r>
            <a:r>
              <a:rPr lang="en-US" sz="1400" baseline="-25000" dirty="0"/>
              <a:t>x</a:t>
            </a:r>
            <a:r>
              <a:rPr lang="en-US" sz="1400" dirty="0"/>
              <a:t>) and vertical (π</a:t>
            </a:r>
            <a:r>
              <a:rPr lang="en-US" sz="1400" baseline="-25000" dirty="0"/>
              <a:t>y</a:t>
            </a:r>
            <a:r>
              <a:rPr lang="en-US" sz="1400" dirty="0"/>
              <a:t>) parallax. The first gives rise to erroneous height values of the reconstructed terrain, and the second can easily be bigger than the fixed stereoscopic vertical parallax for the purpose at hand. Hence, we can easily conclude that for direct sensor orientation </a:t>
            </a:r>
            <a:r>
              <a:rPr lang="en-US" sz="1400" b="1" i="1" dirty="0"/>
              <a:t>laboratory calibration is not enough</a:t>
            </a:r>
            <a:r>
              <a:rPr lang="en-US" sz="1400" dirty="0"/>
              <a:t>.</a:t>
            </a:r>
          </a:p>
        </p:txBody>
      </p:sp>
      <p:sp>
        <p:nvSpPr>
          <p:cNvPr id="13" name="Rectangle 12"/>
          <p:cNvSpPr/>
          <p:nvPr/>
        </p:nvSpPr>
        <p:spPr>
          <a:xfrm>
            <a:off x="2075688" y="132962"/>
            <a:ext cx="7104888" cy="646331"/>
          </a:xfrm>
          <a:prstGeom prst="rect">
            <a:avLst/>
          </a:prstGeom>
        </p:spPr>
        <p:txBody>
          <a:bodyPr wrap="square">
            <a:spAutoFit/>
          </a:bodyPr>
          <a:lstStyle/>
          <a:p>
            <a:pPr algn="ctr"/>
            <a:r>
              <a:rPr lang="en-US" b="1" dirty="0"/>
              <a:t>Photogrammetric Calibration of the Phase One iXU-RS1900 Camera System</a:t>
            </a:r>
          </a:p>
        </p:txBody>
      </p:sp>
      <p:sp>
        <p:nvSpPr>
          <p:cNvPr id="14" name="Rectangle 13"/>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9336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SlogoSMALL.jpg"/>
          <p:cNvPicPr>
            <a:picLocks noChangeAspect="1"/>
          </p:cNvPicPr>
          <p:nvPr/>
        </p:nvPicPr>
        <p:blipFill>
          <a:blip r:embed="rId2" cstate="print"/>
          <a:stretch>
            <a:fillRect/>
          </a:stretch>
        </p:blipFill>
        <p:spPr>
          <a:xfrm>
            <a:off x="304856" y="132962"/>
            <a:ext cx="1611258" cy="730437"/>
          </a:xfrm>
          <a:prstGeom prst="rect">
            <a:avLst/>
          </a:prstGeom>
        </p:spPr>
      </p:pic>
      <p:sp>
        <p:nvSpPr>
          <p:cNvPr id="3" name="Rectangle 2"/>
          <p:cNvSpPr/>
          <p:nvPr/>
        </p:nvSpPr>
        <p:spPr>
          <a:xfrm>
            <a:off x="2075688" y="132962"/>
            <a:ext cx="7104888" cy="646331"/>
          </a:xfrm>
          <a:prstGeom prst="rect">
            <a:avLst/>
          </a:prstGeom>
        </p:spPr>
        <p:txBody>
          <a:bodyPr wrap="square">
            <a:spAutoFit/>
          </a:bodyPr>
          <a:lstStyle/>
          <a:p>
            <a:pPr algn="ctr"/>
            <a:r>
              <a:rPr lang="en-US" b="1" dirty="0"/>
              <a:t>Photogrammetric Calibration of the Phase One iXU-RS1900 Camera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2232"/>
            <a:ext cx="3285330" cy="1984491"/>
          </a:xfrm>
          <a:prstGeom prst="rect">
            <a:avLst/>
          </a:prstGeom>
          <a:ln w="19050">
            <a:solidFill>
              <a:schemeClr val="tx1"/>
            </a:solidFill>
          </a:ln>
        </p:spPr>
      </p:pic>
      <p:sp>
        <p:nvSpPr>
          <p:cNvPr id="5" name="TextBox 4"/>
          <p:cNvSpPr txBox="1"/>
          <p:nvPr/>
        </p:nvSpPr>
        <p:spPr>
          <a:xfrm>
            <a:off x="3374136" y="1022232"/>
            <a:ext cx="8817864" cy="954107"/>
          </a:xfrm>
          <a:prstGeom prst="rect">
            <a:avLst/>
          </a:prstGeom>
          <a:noFill/>
        </p:spPr>
        <p:txBody>
          <a:bodyPr wrap="square" rtlCol="0">
            <a:spAutoFit/>
          </a:bodyPr>
          <a:lstStyle/>
          <a:p>
            <a:r>
              <a:rPr lang="en-US" sz="1400" dirty="0"/>
              <a:t>Other calibration parameters are:</a:t>
            </a:r>
          </a:p>
          <a:p>
            <a:pPr marL="342900" indent="-342900">
              <a:buAutoNum type="alphaLcPeriod"/>
            </a:pPr>
            <a:r>
              <a:rPr lang="en-US" sz="1400" dirty="0"/>
              <a:t>Misalignment angles between the camera axis and the IMU axis</a:t>
            </a:r>
          </a:p>
          <a:p>
            <a:pPr marL="342900" indent="-342900">
              <a:buAutoNum type="alphaLcPeriod"/>
            </a:pPr>
            <a:r>
              <a:rPr lang="en-US" sz="1400" dirty="0"/>
              <a:t>GPS shifts that are introduced into lever arm corrections Distance between the center of the KF and the projection center of the camera</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4607" y="1943520"/>
            <a:ext cx="5469282" cy="2143452"/>
          </a:xfrm>
          <a:prstGeom prst="rect">
            <a:avLst/>
          </a:prstGeom>
          <a:noFill/>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18" y="3015246"/>
            <a:ext cx="4947130" cy="3094705"/>
          </a:xfrm>
          <a:prstGeom prst="rect">
            <a:avLst/>
          </a:prstGeom>
        </p:spPr>
      </p:pic>
      <p:sp>
        <p:nvSpPr>
          <p:cNvPr id="8" name="TextBox 7"/>
          <p:cNvSpPr txBox="1"/>
          <p:nvPr/>
        </p:nvSpPr>
        <p:spPr>
          <a:xfrm>
            <a:off x="8540992" y="3063749"/>
            <a:ext cx="2244522" cy="369332"/>
          </a:xfrm>
          <a:prstGeom prst="rect">
            <a:avLst/>
          </a:prstGeom>
          <a:noFill/>
        </p:spPr>
        <p:txBody>
          <a:bodyPr wrap="square" rtlCol="0">
            <a:spAutoFit/>
          </a:bodyPr>
          <a:lstStyle/>
          <a:p>
            <a:r>
              <a:rPr lang="el-GR" dirty="0"/>
              <a:t>ε</a:t>
            </a:r>
            <a:r>
              <a:rPr lang="en-US" dirty="0"/>
              <a:t> = </a:t>
            </a:r>
            <a:r>
              <a:rPr lang="el-GR" dirty="0"/>
              <a:t>Ψ</a:t>
            </a:r>
            <a:r>
              <a:rPr lang="en-US" dirty="0"/>
              <a:t> – (90° – K)</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3166" y="3433081"/>
            <a:ext cx="4000000" cy="3076190"/>
          </a:xfrm>
          <a:prstGeom prst="rect">
            <a:avLst/>
          </a:prstGeom>
          <a:noFill/>
          <a:ln>
            <a:no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1435" y="4406236"/>
            <a:ext cx="2792736" cy="1829311"/>
          </a:xfrm>
          <a:prstGeom prst="rect">
            <a:avLst/>
          </a:prstGeom>
          <a:noFill/>
        </p:spPr>
      </p:pic>
      <p:sp>
        <p:nvSpPr>
          <p:cNvPr id="11" name="Rectangle 10"/>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27940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SlogoSMALL.jpg"/>
          <p:cNvPicPr>
            <a:picLocks noChangeAspect="1"/>
          </p:cNvPicPr>
          <p:nvPr/>
        </p:nvPicPr>
        <p:blipFill>
          <a:blip r:embed="rId2" cstate="print"/>
          <a:stretch>
            <a:fillRect/>
          </a:stretch>
        </p:blipFill>
        <p:spPr>
          <a:xfrm>
            <a:off x="304856" y="132962"/>
            <a:ext cx="1611258" cy="730437"/>
          </a:xfrm>
          <a:prstGeom prst="rect">
            <a:avLst/>
          </a:prstGeom>
        </p:spPr>
      </p:pic>
      <p:sp>
        <p:nvSpPr>
          <p:cNvPr id="3" name="Rectangle 2"/>
          <p:cNvSpPr/>
          <p:nvPr/>
        </p:nvSpPr>
        <p:spPr>
          <a:xfrm>
            <a:off x="2295144" y="217068"/>
            <a:ext cx="6858000" cy="646331"/>
          </a:xfrm>
          <a:prstGeom prst="rect">
            <a:avLst/>
          </a:prstGeom>
        </p:spPr>
        <p:txBody>
          <a:bodyPr wrap="square">
            <a:spAutoFit/>
          </a:bodyPr>
          <a:lstStyle/>
          <a:p>
            <a:pPr algn="ctr"/>
            <a:r>
              <a:rPr lang="en-US" b="1" dirty="0"/>
              <a:t>Photogrammetric Calibration of the Phase One iXU-RS1900 Camera System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7007"/>
            <a:ext cx="6727155" cy="5326357"/>
          </a:xfrm>
          <a:prstGeom prst="rect">
            <a:avLst/>
          </a:prstGeom>
        </p:spPr>
      </p:pic>
      <p:sp>
        <p:nvSpPr>
          <p:cNvPr id="5" name="TextBox 4"/>
          <p:cNvSpPr txBox="1"/>
          <p:nvPr/>
        </p:nvSpPr>
        <p:spPr>
          <a:xfrm>
            <a:off x="6461063" y="1777304"/>
            <a:ext cx="5577840" cy="4185761"/>
          </a:xfrm>
          <a:prstGeom prst="rect">
            <a:avLst/>
          </a:prstGeom>
          <a:noFill/>
        </p:spPr>
        <p:txBody>
          <a:bodyPr wrap="square" rtlCol="0">
            <a:spAutoFit/>
          </a:bodyPr>
          <a:lstStyle/>
          <a:p>
            <a:pPr marL="171450" indent="-171450">
              <a:buFontTx/>
              <a:buChar char="-"/>
            </a:pPr>
            <a:r>
              <a:rPr lang="en-US" sz="1400" dirty="0"/>
              <a:t>Approx. 7 sq. miles</a:t>
            </a:r>
          </a:p>
          <a:p>
            <a:pPr marL="171450" indent="-171450">
              <a:buFontTx/>
              <a:buChar char="-"/>
            </a:pPr>
            <a:r>
              <a:rPr lang="en-US" sz="1400" dirty="0"/>
              <a:t>60% Long and 40% Lat overlaps</a:t>
            </a:r>
          </a:p>
          <a:p>
            <a:pPr marL="171450" indent="-171450">
              <a:buFontTx/>
              <a:buChar char="-"/>
            </a:pPr>
            <a:r>
              <a:rPr lang="en-US" sz="1400" dirty="0"/>
              <a:t>25 GCPs ± 1 cm accuracy or better</a:t>
            </a:r>
          </a:p>
          <a:p>
            <a:pPr marL="171450" indent="-171450">
              <a:buFontTx/>
              <a:buChar char="-"/>
            </a:pPr>
            <a:r>
              <a:rPr lang="en-US" sz="1400" dirty="0"/>
              <a:t>Two GSD: 5 and 10 cm (Two flying altitudes) for a reliable determination of the focal length. To separate the computation of the calibrated focal length from the GPS Z-shift</a:t>
            </a:r>
          </a:p>
          <a:p>
            <a:pPr marL="171450" indent="-171450">
              <a:buFontTx/>
              <a:buChar char="-"/>
            </a:pPr>
            <a:r>
              <a:rPr lang="en-US" sz="1400" dirty="0"/>
              <a:t>Each strip flown in opposite direction. To eliminate the effects of the GPS shifts (X, Y) over the determination of the principal point. Further, the principal point in image x-direction is highly correlated to time errors of the recording of the instant of exposure.</a:t>
            </a:r>
          </a:p>
          <a:p>
            <a:pPr marL="171450" indent="-171450">
              <a:buFontTx/>
              <a:buChar char="-"/>
            </a:pPr>
            <a:r>
              <a:rPr lang="en-US" sz="1400" dirty="0"/>
              <a:t>High altitude 4 Lines 89 images. Low Altitude 9 Lines 405 images</a:t>
            </a:r>
          </a:p>
          <a:p>
            <a:pPr marL="171450" indent="-171450">
              <a:buFontTx/>
              <a:buChar char="-"/>
            </a:pPr>
            <a:r>
              <a:rPr lang="en-US" sz="1400" dirty="0"/>
              <a:t>Both flights transversal to each other to eliminate or minimize the cross-correlation between linear and angular orientation parameters</a:t>
            </a:r>
          </a:p>
          <a:p>
            <a:pPr marL="171450" indent="-171450">
              <a:buFontTx/>
              <a:buChar char="-"/>
            </a:pPr>
            <a:r>
              <a:rPr lang="en-US" sz="1400" dirty="0"/>
              <a:t>For the calibration, regarding stereo-pairs of the perimeter, only those with GCPs appearing in at least 3 consecutive images in the same strips were used. Meaning a great number of images in the periphery of the block were not used. This was done to obtain reliable boresight parameters</a:t>
            </a:r>
          </a:p>
        </p:txBody>
      </p:sp>
      <p:sp>
        <p:nvSpPr>
          <p:cNvPr id="6" name="TextBox 5"/>
          <p:cNvSpPr txBox="1"/>
          <p:nvPr/>
        </p:nvSpPr>
        <p:spPr>
          <a:xfrm>
            <a:off x="6727155" y="1207007"/>
            <a:ext cx="5311748" cy="369332"/>
          </a:xfrm>
          <a:prstGeom prst="rect">
            <a:avLst/>
          </a:prstGeom>
          <a:noFill/>
        </p:spPr>
        <p:txBody>
          <a:bodyPr wrap="square" rtlCol="0">
            <a:spAutoFit/>
          </a:bodyPr>
          <a:lstStyle/>
          <a:p>
            <a:r>
              <a:rPr lang="en-US" b="1" dirty="0"/>
              <a:t>THE CALIBRATION BLOCK</a:t>
            </a:r>
          </a:p>
        </p:txBody>
      </p:sp>
      <p:sp>
        <p:nvSpPr>
          <p:cNvPr id="7" name="Rectangle 6"/>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053110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SlogoSMALL.jpg"/>
          <p:cNvPicPr>
            <a:picLocks noChangeAspect="1"/>
          </p:cNvPicPr>
          <p:nvPr/>
        </p:nvPicPr>
        <p:blipFill>
          <a:blip r:embed="rId2" cstate="print"/>
          <a:stretch>
            <a:fillRect/>
          </a:stretch>
        </p:blipFill>
        <p:spPr>
          <a:xfrm>
            <a:off x="304856" y="132962"/>
            <a:ext cx="1611258" cy="730437"/>
          </a:xfrm>
          <a:prstGeom prst="rect">
            <a:avLst/>
          </a:prstGeom>
        </p:spPr>
      </p:pic>
      <p:sp>
        <p:nvSpPr>
          <p:cNvPr id="3" name="Rectangle 2"/>
          <p:cNvSpPr/>
          <p:nvPr/>
        </p:nvSpPr>
        <p:spPr>
          <a:xfrm>
            <a:off x="2295144" y="217068"/>
            <a:ext cx="6858000" cy="646331"/>
          </a:xfrm>
          <a:prstGeom prst="rect">
            <a:avLst/>
          </a:prstGeom>
        </p:spPr>
        <p:txBody>
          <a:bodyPr wrap="square">
            <a:spAutoFit/>
          </a:bodyPr>
          <a:lstStyle/>
          <a:p>
            <a:pPr algn="ctr"/>
            <a:r>
              <a:rPr lang="en-US" b="1" dirty="0"/>
              <a:t>Photogrammetric Calibration of the Phase One iXU-RS1900 Camera System</a:t>
            </a:r>
          </a:p>
        </p:txBody>
      </p:sp>
      <mc:AlternateContent xmlns:mc="http://schemas.openxmlformats.org/markup-compatibility/2006" xmlns:a14="http://schemas.microsoft.com/office/drawing/2010/main">
        <mc:Choice Requires="a14">
          <p:sp>
            <p:nvSpPr>
              <p:cNvPr id="4" name="TextBox 3"/>
              <p:cNvSpPr txBox="1"/>
              <p:nvPr/>
            </p:nvSpPr>
            <p:spPr>
              <a:xfrm>
                <a:off x="88135" y="1046602"/>
                <a:ext cx="12019402" cy="5763629"/>
              </a:xfrm>
              <a:prstGeom prst="rect">
                <a:avLst/>
              </a:prstGeom>
              <a:noFill/>
            </p:spPr>
            <p:txBody>
              <a:bodyPr wrap="square" rtlCol="0">
                <a:spAutoFit/>
              </a:bodyPr>
              <a:lstStyle/>
              <a:p>
                <a:r>
                  <a:rPr lang="en-US" sz="1600" b="1" dirty="0"/>
                  <a:t>1</a:t>
                </a:r>
                <a:r>
                  <a:rPr lang="en-US" sz="1600" b="1" baseline="30000" dirty="0"/>
                  <a:t>ST</a:t>
                </a:r>
                <a:r>
                  <a:rPr lang="en-US" sz="1600" b="1" dirty="0"/>
                  <a:t> STEP IN THE CALIBRATION COMPUTATIONS: </a:t>
                </a:r>
                <a:r>
                  <a:rPr lang="en-US" sz="1600" dirty="0"/>
                  <a:t>Bundle Block Adjustment with ABGPS and self-calibration (13 – 15) with only: </a:t>
                </a:r>
              </a:p>
              <a:p>
                <a:r>
                  <a:rPr lang="en-US" sz="1600" dirty="0"/>
                  <a:t>13   x’ = x + x *P13			y’ = y + y * P13			= focal length	or GPS shift Z</a:t>
                </a:r>
              </a:p>
              <a:p>
                <a:r>
                  <a:rPr lang="en-US" sz="1600" dirty="0"/>
                  <a:t>14   x’ = x + P14			y’ = y				= principal point x	or GPS shift x’</a:t>
                </a:r>
              </a:p>
              <a:p>
                <a:r>
                  <a:rPr lang="en-US" sz="1600" dirty="0"/>
                  <a:t>15   x’ = x				y’ = y + P15			= principal point y	or GPS shift y’</a:t>
                </a:r>
              </a:p>
              <a:p>
                <a:r>
                  <a:rPr lang="en-US" sz="1600" dirty="0"/>
                  <a:t>Resulting in:</a:t>
                </a:r>
              </a:p>
              <a:p>
                <a:r>
                  <a:rPr lang="en-US" sz="1600" dirty="0">
                    <a:solidFill>
                      <a:srgbClr val="FF0000"/>
                    </a:solidFill>
                  </a:rPr>
                  <a:t>CHANGE OF FOCAL LENGTH                     	-.020 = CORR. FOR F -&gt;   89.980 mm</a:t>
                </a:r>
              </a:p>
              <a:p>
                <a:r>
                  <a:rPr lang="en-US" sz="1600" dirty="0">
                    <a:solidFill>
                      <a:srgbClr val="FF0000"/>
                    </a:solidFill>
                  </a:rPr>
                  <a:t>SHIFT OF PRINCIPAL POINT X:   -.031 mm	SHIFT OF PRINCIPAL POINT Y:   -.002 mm</a:t>
                </a:r>
                <a:endParaRPr lang="en-US" sz="1600" dirty="0"/>
              </a:p>
              <a:p>
                <a:r>
                  <a:rPr lang="en-US" sz="1600" b="1" dirty="0"/>
                  <a:t>2</a:t>
                </a:r>
                <a:r>
                  <a:rPr lang="en-US" sz="1600" b="1" baseline="30000" dirty="0"/>
                  <a:t>nd</a:t>
                </a:r>
                <a:r>
                  <a:rPr lang="en-US" sz="1600" b="1" dirty="0"/>
                  <a:t> STEP IN THE CALIBRATION COMPUTATIONS:</a:t>
                </a:r>
                <a:r>
                  <a:rPr lang="en-US" sz="1600" dirty="0"/>
                  <a:t> Corrections of the observed image points due to the shifts of the calibrated principal point of the camera (Program BLPRE of BLUH package). With these, the new calibrated focal length (no ABGPS/IMU data), to carry out a simultaneous Bundle Block Adjustment. Results are shown below:</a:t>
                </a:r>
              </a:p>
              <a:p>
                <a:endParaRPr lang="en-US" sz="1600" dirty="0"/>
              </a:p>
              <a:p>
                <a:endParaRPr lang="en-US" sz="1600" dirty="0"/>
              </a:p>
              <a:p>
                <a:endParaRPr lang="en-US" sz="1600" dirty="0"/>
              </a:p>
              <a:p>
                <a:endParaRPr lang="en-US" sz="1600" b="1" dirty="0"/>
              </a:p>
              <a:p>
                <a:endParaRPr lang="en-US" sz="1600" b="1" dirty="0"/>
              </a:p>
              <a:p>
                <a:r>
                  <a:rPr lang="en-US" sz="1200" b="1" dirty="0"/>
                  <a:t>The systematic difference in Z  </a:t>
                </a:r>
                <a:r>
                  <a:rPr lang="en-US" sz="1200" b="1" dirty="0">
                    <a:solidFill>
                      <a:srgbClr val="FF0000"/>
                    </a:solidFill>
                  </a:rPr>
                  <a:t>(SYS-Z)</a:t>
                </a:r>
                <a:r>
                  <a:rPr lang="en-US" sz="1200" b="1" dirty="0"/>
                  <a:t>  is almost </a:t>
                </a:r>
                <a:r>
                  <a:rPr lang="en-US" sz="1200" b="1" dirty="0">
                    <a:solidFill>
                      <a:srgbClr val="FF0000"/>
                    </a:solidFill>
                  </a:rPr>
                  <a:t>20 times </a:t>
                </a:r>
                <a:r>
                  <a:rPr lang="en-US" sz="1200" b="1" dirty="0"/>
                  <a:t>bigger than the combined planimetric [ </a:t>
                </a:r>
                <a14:m>
                  <m:oMath xmlns:m="http://schemas.openxmlformats.org/officeDocument/2006/math">
                    <m:rad>
                      <m:radPr>
                        <m:degHide m:val="on"/>
                        <m:ctrlPr>
                          <a:rPr lang="en-US" sz="1200" b="1" i="1" smtClean="0">
                            <a:latin typeface="Cambria Math" panose="02040503050406030204" pitchFamily="18" charset="0"/>
                          </a:rPr>
                        </m:ctrlPr>
                      </m:radPr>
                      <m:deg/>
                      <m:e>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m:t>
                            </m:r>
                            <m:r>
                              <a:rPr lang="en-US" sz="1200" b="1" i="1" smtClean="0">
                                <a:latin typeface="Cambria Math" panose="02040503050406030204" pitchFamily="18" charset="0"/>
                              </a:rPr>
                              <m:t>𝑺𝒀𝑺</m:t>
                            </m:r>
                            <m:r>
                              <a:rPr lang="en-US" sz="1200" b="1" i="1" smtClean="0">
                                <a:latin typeface="Cambria Math" panose="02040503050406030204" pitchFamily="18" charset="0"/>
                              </a:rPr>
                              <m:t>−</m:t>
                            </m:r>
                            <m:r>
                              <a:rPr lang="en-US" sz="1200" b="1" i="1" smtClean="0">
                                <a:latin typeface="Cambria Math" panose="02040503050406030204" pitchFamily="18" charset="0"/>
                              </a:rPr>
                              <m:t>𝑿</m:t>
                            </m:r>
                            <m:r>
                              <a:rPr lang="en-US" sz="1200" b="1" i="1" smtClean="0">
                                <a:latin typeface="Cambria Math" panose="02040503050406030204" pitchFamily="18" charset="0"/>
                              </a:rPr>
                              <m:t>)</m:t>
                            </m:r>
                          </m:e>
                          <m:sup>
                            <m:r>
                              <a:rPr lang="en-US" sz="1200" b="1" i="1" smtClean="0">
                                <a:latin typeface="Cambria Math" panose="02040503050406030204" pitchFamily="18" charset="0"/>
                              </a:rPr>
                              <m:t>𝟐</m:t>
                            </m:r>
                          </m:sup>
                        </m:sSup>
                        <m:r>
                          <a:rPr lang="en-US" sz="1200" b="1" i="1" smtClean="0">
                            <a:latin typeface="Cambria Math" panose="02040503050406030204" pitchFamily="18" charset="0"/>
                          </a:rPr>
                          <m:t>+</m:t>
                        </m:r>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m:t>
                            </m:r>
                            <m:r>
                              <a:rPr lang="en-US" sz="1200" b="1" i="1" smtClean="0">
                                <a:latin typeface="Cambria Math" panose="02040503050406030204" pitchFamily="18" charset="0"/>
                              </a:rPr>
                              <m:t>𝑺𝒀𝑺</m:t>
                            </m:r>
                            <m:r>
                              <a:rPr lang="en-US" sz="1200" b="1" i="1" smtClean="0">
                                <a:latin typeface="Cambria Math" panose="02040503050406030204" pitchFamily="18" charset="0"/>
                              </a:rPr>
                              <m:t>−</m:t>
                            </m:r>
                            <m:r>
                              <a:rPr lang="en-US" sz="1200" b="1" i="1" smtClean="0">
                                <a:latin typeface="Cambria Math" panose="02040503050406030204" pitchFamily="18" charset="0"/>
                              </a:rPr>
                              <m:t>𝒀</m:t>
                            </m:r>
                            <m:r>
                              <a:rPr lang="en-US" sz="1200" b="1" i="1" smtClean="0">
                                <a:latin typeface="Cambria Math" panose="02040503050406030204" pitchFamily="18" charset="0"/>
                              </a:rPr>
                              <m:t>)</m:t>
                            </m:r>
                          </m:e>
                          <m:sup>
                            <m:r>
                              <a:rPr lang="en-US" sz="1200" b="1" i="1" smtClean="0">
                                <a:latin typeface="Cambria Math" panose="02040503050406030204" pitchFamily="18" charset="0"/>
                              </a:rPr>
                              <m:t>𝟐</m:t>
                            </m:r>
                          </m:sup>
                        </m:sSup>
                      </m:e>
                    </m:rad>
                    <m:r>
                      <a:rPr lang="en-US" sz="1200" b="0" i="1" smtClean="0">
                        <a:latin typeface="Cambria Math" panose="02040503050406030204" pitchFamily="18" charset="0"/>
                      </a:rPr>
                      <m:t> ]</m:t>
                    </m:r>
                  </m:oMath>
                </a14:m>
                <a:r>
                  <a:rPr lang="en-US" sz="1200" dirty="0">
                    <a:solidFill>
                      <a:srgbClr val="FF0000"/>
                    </a:solidFill>
                  </a:rPr>
                  <a:t>. </a:t>
                </a:r>
                <a:r>
                  <a:rPr lang="en-US" sz="1400" b="1" i="1" dirty="0">
                    <a:solidFill>
                      <a:srgbClr val="FF0000"/>
                    </a:solidFill>
                  </a:rPr>
                  <a:t>Systematic errors</a:t>
                </a:r>
              </a:p>
              <a:p>
                <a:r>
                  <a:rPr lang="en-US" sz="1600" b="1" dirty="0"/>
                  <a:t>3</a:t>
                </a:r>
                <a:r>
                  <a:rPr lang="en-US" sz="1600" b="1" baseline="30000" dirty="0"/>
                  <a:t>RD</a:t>
                </a:r>
                <a:r>
                  <a:rPr lang="en-US" sz="1600" b="1" dirty="0"/>
                  <a:t> STEP IN THE SYSTEM CALIBRATION</a:t>
                </a:r>
                <a:r>
                  <a:rPr lang="en-US" sz="1400" b="1" dirty="0"/>
                  <a:t>:</a:t>
                </a:r>
                <a:r>
                  <a:rPr lang="en-US" sz="1400" dirty="0"/>
                  <a:t> Computation of the misalignment and shifts using program GPSPL of BLUH package.  Results:</a:t>
                </a:r>
              </a:p>
              <a:p>
                <a:r>
                  <a:rPr lang="en-US" sz="1400" dirty="0"/>
                  <a:t>                                                                                                                         </a:t>
                </a:r>
              </a:p>
              <a:p>
                <a:r>
                  <a:rPr lang="en-US" sz="1400" dirty="0"/>
                  <a:t>                                                                                                                         These parameters can in turn be used to correct the orientations provided                                      </a:t>
                </a:r>
              </a:p>
              <a:p>
                <a:r>
                  <a:rPr lang="en-US" sz="1400" dirty="0"/>
                  <a:t>                                                                                                                          by the ABGPS/IMU at each instant of exposure. Then, </a:t>
                </a:r>
                <a:r>
                  <a:rPr lang="en-US" sz="1400" i="1" dirty="0"/>
                  <a:t>theoretically</a:t>
                </a:r>
              </a:p>
              <a:p>
                <a:r>
                  <a:rPr lang="en-US" sz="1400" dirty="0"/>
                  <a:t>                                                                                                                          </a:t>
                </a:r>
                <a:r>
                  <a:rPr lang="en-US" sz="1400" i="1" dirty="0"/>
                  <a:t>speaking</a:t>
                </a:r>
                <a:r>
                  <a:rPr lang="en-US" sz="1400" dirty="0"/>
                  <a:t>, operations like Direct Sensor Orientation can be carried out</a:t>
                </a:r>
              </a:p>
              <a:p>
                <a:r>
                  <a:rPr lang="en-US" sz="1400" dirty="0"/>
                  <a:t>                                                                                                                          with very good results. The next Table shows the results of such operation</a:t>
                </a:r>
              </a:p>
              <a:p>
                <a:endParaRPr lang="en-US" sz="1400" dirty="0"/>
              </a:p>
            </p:txBody>
          </p:sp>
        </mc:Choice>
        <mc:Fallback xmlns="">
          <p:sp>
            <p:nvSpPr>
              <p:cNvPr id="4" name="TextBox 3"/>
              <p:cNvSpPr txBox="1">
                <a:spLocks noRot="1" noChangeAspect="1" noMove="1" noResize="1" noEditPoints="1" noAdjustHandles="1" noChangeArrowheads="1" noChangeShapeType="1" noTextEdit="1"/>
              </p:cNvSpPr>
              <p:nvPr/>
            </p:nvSpPr>
            <p:spPr>
              <a:xfrm>
                <a:off x="88135" y="1046602"/>
                <a:ext cx="12019402" cy="5763629"/>
              </a:xfrm>
              <a:prstGeom prst="rect">
                <a:avLst/>
              </a:prstGeom>
              <a:blipFill>
                <a:blip r:embed="rId3"/>
                <a:stretch>
                  <a:fillRect l="-254" t="-317" r="-14706"/>
                </a:stretch>
              </a:blipFill>
            </p:spPr>
            <p:txBody>
              <a:bodyPr/>
              <a:lstStyle/>
              <a:p>
                <a:r>
                  <a:rPr lang="en-US">
                    <a:noFill/>
                  </a:rPr>
                  <a:t> </a:t>
                </a:r>
              </a:p>
            </p:txBody>
          </p:sp>
        </mc:Fallback>
      </mc:AlternateContent>
      <p:graphicFrame>
        <p:nvGraphicFramePr>
          <p:cNvPr id="6" name="Table 5"/>
          <p:cNvGraphicFramePr>
            <a:graphicFrameLocks noGrp="1"/>
          </p:cNvGraphicFramePr>
          <p:nvPr>
            <p:extLst>
              <p:ext uri="{D42A27DB-BD31-4B8C-83A1-F6EECF244321}">
                <p14:modId xmlns:p14="http://schemas.microsoft.com/office/powerpoint/2010/main" val="312637176"/>
              </p:ext>
            </p:extLst>
          </p:nvPr>
        </p:nvGraphicFramePr>
        <p:xfrm>
          <a:off x="-1" y="3547337"/>
          <a:ext cx="5860973" cy="1112520"/>
        </p:xfrm>
        <a:graphic>
          <a:graphicData uri="http://schemas.openxmlformats.org/drawingml/2006/table">
            <a:tbl>
              <a:tblPr firstRow="1" bandRow="1">
                <a:tableStyleId>{5940675A-B579-460E-94D1-54222C63F5DA}</a:tableStyleId>
              </a:tblPr>
              <a:tblGrid>
                <a:gridCol w="409561">
                  <a:extLst>
                    <a:ext uri="{9D8B030D-6E8A-4147-A177-3AD203B41FA5}">
                      <a16:colId xmlns:a16="http://schemas.microsoft.com/office/drawing/2014/main" val="4012847345"/>
                    </a:ext>
                  </a:extLst>
                </a:gridCol>
                <a:gridCol w="802295">
                  <a:extLst>
                    <a:ext uri="{9D8B030D-6E8A-4147-A177-3AD203B41FA5}">
                      <a16:colId xmlns:a16="http://schemas.microsoft.com/office/drawing/2014/main" val="1969005970"/>
                    </a:ext>
                  </a:extLst>
                </a:gridCol>
                <a:gridCol w="638979">
                  <a:extLst>
                    <a:ext uri="{9D8B030D-6E8A-4147-A177-3AD203B41FA5}">
                      <a16:colId xmlns:a16="http://schemas.microsoft.com/office/drawing/2014/main" val="1842589663"/>
                    </a:ext>
                  </a:extLst>
                </a:gridCol>
                <a:gridCol w="738130">
                  <a:extLst>
                    <a:ext uri="{9D8B030D-6E8A-4147-A177-3AD203B41FA5}">
                      <a16:colId xmlns:a16="http://schemas.microsoft.com/office/drawing/2014/main" val="2886000230"/>
                    </a:ext>
                  </a:extLst>
                </a:gridCol>
                <a:gridCol w="760164">
                  <a:extLst>
                    <a:ext uri="{9D8B030D-6E8A-4147-A177-3AD203B41FA5}">
                      <a16:colId xmlns:a16="http://schemas.microsoft.com/office/drawing/2014/main" val="1930033034"/>
                    </a:ext>
                  </a:extLst>
                </a:gridCol>
                <a:gridCol w="804231">
                  <a:extLst>
                    <a:ext uri="{9D8B030D-6E8A-4147-A177-3AD203B41FA5}">
                      <a16:colId xmlns:a16="http://schemas.microsoft.com/office/drawing/2014/main" val="2955354581"/>
                    </a:ext>
                  </a:extLst>
                </a:gridCol>
                <a:gridCol w="848299">
                  <a:extLst>
                    <a:ext uri="{9D8B030D-6E8A-4147-A177-3AD203B41FA5}">
                      <a16:colId xmlns:a16="http://schemas.microsoft.com/office/drawing/2014/main" val="204057202"/>
                    </a:ext>
                  </a:extLst>
                </a:gridCol>
                <a:gridCol w="859314">
                  <a:extLst>
                    <a:ext uri="{9D8B030D-6E8A-4147-A177-3AD203B41FA5}">
                      <a16:colId xmlns:a16="http://schemas.microsoft.com/office/drawing/2014/main" val="1305398975"/>
                    </a:ext>
                  </a:extLst>
                </a:gridCol>
              </a:tblGrid>
              <a:tr h="370840">
                <a:tc gridSpan="8">
                  <a:txBody>
                    <a:bodyPr/>
                    <a:lstStyle/>
                    <a:p>
                      <a:pPr algn="ctr"/>
                      <a:r>
                        <a:rPr lang="en-US" b="1" baseline="-25000" dirty="0"/>
                        <a:t>Bundle Block Adjustment with Calibrated Camera Parameters (ft)</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688998133"/>
                  </a:ext>
                </a:extLst>
              </a:tr>
              <a:tr h="370840">
                <a:tc>
                  <a:txBody>
                    <a:bodyPr/>
                    <a:lstStyle/>
                    <a:p>
                      <a:pPr algn="ctr"/>
                      <a:r>
                        <a:rPr lang="el-GR" sz="1200" b="1" dirty="0"/>
                        <a:t>σ</a:t>
                      </a:r>
                      <a:r>
                        <a:rPr lang="en-US" sz="1200" b="1" baseline="-40000" dirty="0"/>
                        <a:t>°</a:t>
                      </a:r>
                    </a:p>
                  </a:txBody>
                  <a:tcPr anchor="ctr"/>
                </a:tc>
                <a:tc>
                  <a:txBody>
                    <a:bodyPr/>
                    <a:lstStyle/>
                    <a:p>
                      <a:pPr algn="ctr"/>
                      <a:r>
                        <a:rPr lang="en-US" sz="1200" b="1" dirty="0"/>
                        <a:t>#GCPs</a:t>
                      </a:r>
                    </a:p>
                  </a:txBody>
                  <a:tcPr anchor="ctr"/>
                </a:tc>
                <a:tc>
                  <a:txBody>
                    <a:bodyPr/>
                    <a:lstStyle/>
                    <a:p>
                      <a:pPr algn="ctr"/>
                      <a:r>
                        <a:rPr lang="en-US" sz="1200" b="1" dirty="0"/>
                        <a:t>RMSX</a:t>
                      </a:r>
                    </a:p>
                  </a:txBody>
                  <a:tcPr anchor="ctr"/>
                </a:tc>
                <a:tc>
                  <a:txBody>
                    <a:bodyPr/>
                    <a:lstStyle/>
                    <a:p>
                      <a:pPr algn="ctr"/>
                      <a:r>
                        <a:rPr lang="en-US" sz="1200" b="1" dirty="0"/>
                        <a:t>RMSY</a:t>
                      </a:r>
                    </a:p>
                  </a:txBody>
                  <a:tcPr anchor="ctr"/>
                </a:tc>
                <a:tc>
                  <a:txBody>
                    <a:bodyPr/>
                    <a:lstStyle/>
                    <a:p>
                      <a:pPr algn="ctr"/>
                      <a:r>
                        <a:rPr lang="en-US" sz="1200" b="1" dirty="0"/>
                        <a:t>RMSZ</a:t>
                      </a:r>
                    </a:p>
                  </a:txBody>
                  <a:tcPr anchor="ctr"/>
                </a:tc>
                <a:tc>
                  <a:txBody>
                    <a:bodyPr/>
                    <a:lstStyle/>
                    <a:p>
                      <a:pPr algn="ctr"/>
                      <a:r>
                        <a:rPr lang="en-US" sz="1200" b="1" dirty="0"/>
                        <a:t>Max DX</a:t>
                      </a:r>
                    </a:p>
                  </a:txBody>
                  <a:tcPr anchor="ctr"/>
                </a:tc>
                <a:tc>
                  <a:txBody>
                    <a:bodyPr/>
                    <a:lstStyle/>
                    <a:p>
                      <a:pPr algn="ctr"/>
                      <a:r>
                        <a:rPr lang="en-US" sz="1200" b="1" dirty="0"/>
                        <a:t>Max DY</a:t>
                      </a:r>
                    </a:p>
                  </a:txBody>
                  <a:tcPr anchor="ctr"/>
                </a:tc>
                <a:tc>
                  <a:txBody>
                    <a:bodyPr/>
                    <a:lstStyle/>
                    <a:p>
                      <a:pPr algn="ctr"/>
                      <a:r>
                        <a:rPr lang="en-US" sz="1200" b="1" dirty="0"/>
                        <a:t>Max DZ</a:t>
                      </a:r>
                    </a:p>
                  </a:txBody>
                  <a:tcPr anchor="ctr"/>
                </a:tc>
                <a:extLst>
                  <a:ext uri="{0D108BD9-81ED-4DB2-BD59-A6C34878D82A}">
                    <a16:rowId xmlns:a16="http://schemas.microsoft.com/office/drawing/2014/main" val="2451619412"/>
                  </a:ext>
                </a:extLst>
              </a:tr>
              <a:tr h="370840">
                <a:tc>
                  <a:txBody>
                    <a:bodyPr/>
                    <a:lstStyle/>
                    <a:p>
                      <a:pPr algn="ctr"/>
                      <a:r>
                        <a:rPr lang="en-US" sz="1200" b="1" dirty="0"/>
                        <a:t>2.9</a:t>
                      </a:r>
                    </a:p>
                  </a:txBody>
                  <a:tcPr anchor="ctr"/>
                </a:tc>
                <a:tc>
                  <a:txBody>
                    <a:bodyPr/>
                    <a:lstStyle/>
                    <a:p>
                      <a:pPr algn="ctr"/>
                      <a:r>
                        <a:rPr lang="en-US" sz="1200" b="1" dirty="0"/>
                        <a:t>25</a:t>
                      </a:r>
                    </a:p>
                  </a:txBody>
                  <a:tcPr anchor="ctr"/>
                </a:tc>
                <a:tc>
                  <a:txBody>
                    <a:bodyPr/>
                    <a:lstStyle/>
                    <a:p>
                      <a:pPr algn="ctr"/>
                      <a:r>
                        <a:rPr lang="en-US" sz="1200" b="1" dirty="0"/>
                        <a:t>0.095</a:t>
                      </a:r>
                    </a:p>
                  </a:txBody>
                  <a:tcPr anchor="ctr"/>
                </a:tc>
                <a:tc>
                  <a:txBody>
                    <a:bodyPr/>
                    <a:lstStyle/>
                    <a:p>
                      <a:pPr algn="ctr"/>
                      <a:r>
                        <a:rPr lang="en-US" sz="1200" b="1" dirty="0"/>
                        <a:t>0.079</a:t>
                      </a:r>
                    </a:p>
                  </a:txBody>
                  <a:tcPr anchor="ctr"/>
                </a:tc>
                <a:tc>
                  <a:txBody>
                    <a:bodyPr/>
                    <a:lstStyle/>
                    <a:p>
                      <a:pPr algn="ctr"/>
                      <a:r>
                        <a:rPr lang="en-US" sz="1200" b="1" dirty="0">
                          <a:solidFill>
                            <a:srgbClr val="FF0000"/>
                          </a:solidFill>
                        </a:rPr>
                        <a:t>.763</a:t>
                      </a:r>
                    </a:p>
                  </a:txBody>
                  <a:tcPr anchor="ctr"/>
                </a:tc>
                <a:tc>
                  <a:txBody>
                    <a:bodyPr/>
                    <a:lstStyle/>
                    <a:p>
                      <a:pPr algn="ctr"/>
                      <a:r>
                        <a:rPr lang="en-US" sz="1200" b="1" dirty="0"/>
                        <a:t>.243</a:t>
                      </a:r>
                    </a:p>
                  </a:txBody>
                  <a:tcPr anchor="ctr"/>
                </a:tc>
                <a:tc>
                  <a:txBody>
                    <a:bodyPr/>
                    <a:lstStyle/>
                    <a:p>
                      <a:pPr algn="ctr"/>
                      <a:r>
                        <a:rPr lang="en-US" sz="1200" b="1" dirty="0"/>
                        <a:t>-0.144</a:t>
                      </a:r>
                    </a:p>
                  </a:txBody>
                  <a:tcPr anchor="ctr"/>
                </a:tc>
                <a:tc>
                  <a:txBody>
                    <a:bodyPr/>
                    <a:lstStyle/>
                    <a:p>
                      <a:pPr algn="ctr"/>
                      <a:r>
                        <a:rPr lang="en-US" sz="1200" b="1" dirty="0">
                          <a:solidFill>
                            <a:srgbClr val="FF0000"/>
                          </a:solidFill>
                        </a:rPr>
                        <a:t>2.278</a:t>
                      </a:r>
                    </a:p>
                  </a:txBody>
                  <a:tcPr anchor="ctr"/>
                </a:tc>
                <a:extLst>
                  <a:ext uri="{0D108BD9-81ED-4DB2-BD59-A6C34878D82A}">
                    <a16:rowId xmlns:a16="http://schemas.microsoft.com/office/drawing/2014/main" val="11241822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65797368"/>
              </p:ext>
            </p:extLst>
          </p:nvPr>
        </p:nvGraphicFramePr>
        <p:xfrm>
          <a:off x="5949108" y="3547337"/>
          <a:ext cx="5947236" cy="1112520"/>
        </p:xfrm>
        <a:graphic>
          <a:graphicData uri="http://schemas.openxmlformats.org/drawingml/2006/table">
            <a:tbl>
              <a:tblPr firstRow="1" bandRow="1">
                <a:tableStyleId>{5940675A-B579-460E-94D1-54222C63F5DA}</a:tableStyleId>
              </a:tblPr>
              <a:tblGrid>
                <a:gridCol w="991206">
                  <a:extLst>
                    <a:ext uri="{9D8B030D-6E8A-4147-A177-3AD203B41FA5}">
                      <a16:colId xmlns:a16="http://schemas.microsoft.com/office/drawing/2014/main" val="3158145428"/>
                    </a:ext>
                  </a:extLst>
                </a:gridCol>
                <a:gridCol w="991206">
                  <a:extLst>
                    <a:ext uri="{9D8B030D-6E8A-4147-A177-3AD203B41FA5}">
                      <a16:colId xmlns:a16="http://schemas.microsoft.com/office/drawing/2014/main" val="190039844"/>
                    </a:ext>
                  </a:extLst>
                </a:gridCol>
                <a:gridCol w="991206">
                  <a:extLst>
                    <a:ext uri="{9D8B030D-6E8A-4147-A177-3AD203B41FA5}">
                      <a16:colId xmlns:a16="http://schemas.microsoft.com/office/drawing/2014/main" val="1392559374"/>
                    </a:ext>
                  </a:extLst>
                </a:gridCol>
                <a:gridCol w="991206">
                  <a:extLst>
                    <a:ext uri="{9D8B030D-6E8A-4147-A177-3AD203B41FA5}">
                      <a16:colId xmlns:a16="http://schemas.microsoft.com/office/drawing/2014/main" val="174154605"/>
                    </a:ext>
                  </a:extLst>
                </a:gridCol>
                <a:gridCol w="991206">
                  <a:extLst>
                    <a:ext uri="{9D8B030D-6E8A-4147-A177-3AD203B41FA5}">
                      <a16:colId xmlns:a16="http://schemas.microsoft.com/office/drawing/2014/main" val="964780694"/>
                    </a:ext>
                  </a:extLst>
                </a:gridCol>
                <a:gridCol w="991206">
                  <a:extLst>
                    <a:ext uri="{9D8B030D-6E8A-4147-A177-3AD203B41FA5}">
                      <a16:colId xmlns:a16="http://schemas.microsoft.com/office/drawing/2014/main" val="4227940495"/>
                    </a:ext>
                  </a:extLst>
                </a:gridCol>
              </a:tblGrid>
              <a:tr h="370840">
                <a:tc gridSpan="6">
                  <a:txBody>
                    <a:bodyPr/>
                    <a:lstStyle/>
                    <a:p>
                      <a:pPr algn="ctr"/>
                      <a:r>
                        <a:rPr lang="en-US" sz="1200" b="1" dirty="0"/>
                        <a:t>Syst. Differences and RMSE over GCPs without Syst. Differences (ft)</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437470353"/>
                  </a:ext>
                </a:extLst>
              </a:tr>
              <a:tr h="370840">
                <a:tc>
                  <a:txBody>
                    <a:bodyPr/>
                    <a:lstStyle/>
                    <a:p>
                      <a:pPr algn="ctr"/>
                      <a:r>
                        <a:rPr lang="en-US" sz="1200" b="1" dirty="0"/>
                        <a:t>SYS-X</a:t>
                      </a:r>
                    </a:p>
                  </a:txBody>
                  <a:tcPr anchor="ctr"/>
                </a:tc>
                <a:tc>
                  <a:txBody>
                    <a:bodyPr/>
                    <a:lstStyle/>
                    <a:p>
                      <a:pPr algn="ctr"/>
                      <a:r>
                        <a:rPr lang="en-US" sz="1200" b="1" dirty="0"/>
                        <a:t>SYS-Y</a:t>
                      </a:r>
                    </a:p>
                  </a:txBody>
                  <a:tcPr anchor="ctr"/>
                </a:tc>
                <a:tc>
                  <a:txBody>
                    <a:bodyPr/>
                    <a:lstStyle/>
                    <a:p>
                      <a:pPr algn="ctr"/>
                      <a:r>
                        <a:rPr lang="en-US" sz="1200" b="1" dirty="0"/>
                        <a:t>SYS-Z</a:t>
                      </a:r>
                    </a:p>
                  </a:txBody>
                  <a:tcPr anchor="ctr"/>
                </a:tc>
                <a:tc>
                  <a:txBody>
                    <a:bodyPr/>
                    <a:lstStyle/>
                    <a:p>
                      <a:pPr algn="ctr"/>
                      <a:r>
                        <a:rPr lang="en-US" sz="1200" b="1" dirty="0"/>
                        <a:t>RMSX</a:t>
                      </a:r>
                    </a:p>
                  </a:txBody>
                  <a:tcPr anchor="ctr"/>
                </a:tc>
                <a:tc>
                  <a:txBody>
                    <a:bodyPr/>
                    <a:lstStyle/>
                    <a:p>
                      <a:pPr algn="ctr"/>
                      <a:r>
                        <a:rPr lang="en-US" sz="1200" b="1" dirty="0"/>
                        <a:t>RMSY</a:t>
                      </a:r>
                    </a:p>
                  </a:txBody>
                  <a:tcPr anchor="ctr"/>
                </a:tc>
                <a:tc>
                  <a:txBody>
                    <a:bodyPr/>
                    <a:lstStyle/>
                    <a:p>
                      <a:pPr algn="ctr"/>
                      <a:r>
                        <a:rPr lang="en-US" sz="1200" b="1" dirty="0"/>
                        <a:t>RMSZ</a:t>
                      </a:r>
                    </a:p>
                  </a:txBody>
                  <a:tcPr anchor="ctr"/>
                </a:tc>
                <a:extLst>
                  <a:ext uri="{0D108BD9-81ED-4DB2-BD59-A6C34878D82A}">
                    <a16:rowId xmlns:a16="http://schemas.microsoft.com/office/drawing/2014/main" val="2386801258"/>
                  </a:ext>
                </a:extLst>
              </a:tr>
              <a:tr h="370840">
                <a:tc>
                  <a:txBody>
                    <a:bodyPr/>
                    <a:lstStyle/>
                    <a:p>
                      <a:pPr algn="ctr"/>
                      <a:r>
                        <a:rPr lang="en-US" sz="1200" b="1" dirty="0"/>
                        <a:t>.0014</a:t>
                      </a:r>
                    </a:p>
                  </a:txBody>
                  <a:tcPr anchor="ctr"/>
                </a:tc>
                <a:tc>
                  <a:txBody>
                    <a:bodyPr/>
                    <a:lstStyle/>
                    <a:p>
                      <a:pPr algn="ctr"/>
                      <a:r>
                        <a:rPr lang="en-US" sz="1200" b="1" dirty="0"/>
                        <a:t>.0034</a:t>
                      </a:r>
                    </a:p>
                  </a:txBody>
                  <a:tcPr anchor="ctr"/>
                </a:tc>
                <a:tc>
                  <a:txBody>
                    <a:bodyPr/>
                    <a:lstStyle/>
                    <a:p>
                      <a:pPr algn="ctr"/>
                      <a:r>
                        <a:rPr lang="en-US" sz="1200" b="1" dirty="0">
                          <a:solidFill>
                            <a:srgbClr val="FF0000"/>
                          </a:solidFill>
                        </a:rPr>
                        <a:t>.0702</a:t>
                      </a:r>
                    </a:p>
                  </a:txBody>
                  <a:tcPr anchor="ctr"/>
                </a:tc>
                <a:tc>
                  <a:txBody>
                    <a:bodyPr/>
                    <a:lstStyle/>
                    <a:p>
                      <a:pPr algn="ctr"/>
                      <a:r>
                        <a:rPr lang="en-US" sz="1200" b="1" dirty="0"/>
                        <a:t>0.095</a:t>
                      </a:r>
                    </a:p>
                  </a:txBody>
                  <a:tcPr anchor="ctr"/>
                </a:tc>
                <a:tc>
                  <a:txBody>
                    <a:bodyPr/>
                    <a:lstStyle/>
                    <a:p>
                      <a:pPr algn="ctr"/>
                      <a:r>
                        <a:rPr lang="en-US" sz="1200" b="1" dirty="0"/>
                        <a:t>0.079</a:t>
                      </a:r>
                    </a:p>
                  </a:txBody>
                  <a:tcPr anchor="ctr"/>
                </a:tc>
                <a:tc>
                  <a:txBody>
                    <a:bodyPr/>
                    <a:lstStyle/>
                    <a:p>
                      <a:pPr algn="ctr"/>
                      <a:r>
                        <a:rPr lang="en-US" sz="1200" b="1" dirty="0">
                          <a:solidFill>
                            <a:srgbClr val="FF0000"/>
                          </a:solidFill>
                        </a:rPr>
                        <a:t>0.760</a:t>
                      </a:r>
                    </a:p>
                  </a:txBody>
                  <a:tcPr anchor="ctr"/>
                </a:tc>
                <a:extLst>
                  <a:ext uri="{0D108BD9-81ED-4DB2-BD59-A6C34878D82A}">
                    <a16:rowId xmlns:a16="http://schemas.microsoft.com/office/drawing/2014/main" val="199576134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26651300"/>
              </p:ext>
            </p:extLst>
          </p:nvPr>
        </p:nvGraphicFramePr>
        <p:xfrm>
          <a:off x="0" y="5302682"/>
          <a:ext cx="6026226" cy="1198880"/>
        </p:xfrm>
        <a:graphic>
          <a:graphicData uri="http://schemas.openxmlformats.org/drawingml/2006/table">
            <a:tbl>
              <a:tblPr firstRow="1" bandRow="1">
                <a:tableStyleId>{5940675A-B579-460E-94D1-54222C63F5DA}</a:tableStyleId>
              </a:tblPr>
              <a:tblGrid>
                <a:gridCol w="1167788">
                  <a:extLst>
                    <a:ext uri="{9D8B030D-6E8A-4147-A177-3AD203B41FA5}">
                      <a16:colId xmlns:a16="http://schemas.microsoft.com/office/drawing/2014/main" val="1842880663"/>
                    </a:ext>
                  </a:extLst>
                </a:gridCol>
                <a:gridCol w="1046602">
                  <a:extLst>
                    <a:ext uri="{9D8B030D-6E8A-4147-A177-3AD203B41FA5}">
                      <a16:colId xmlns:a16="http://schemas.microsoft.com/office/drawing/2014/main" val="1366431195"/>
                    </a:ext>
                  </a:extLst>
                </a:gridCol>
                <a:gridCol w="1002535">
                  <a:extLst>
                    <a:ext uri="{9D8B030D-6E8A-4147-A177-3AD203B41FA5}">
                      <a16:colId xmlns:a16="http://schemas.microsoft.com/office/drawing/2014/main" val="1620597459"/>
                    </a:ext>
                  </a:extLst>
                </a:gridCol>
                <a:gridCol w="969485">
                  <a:extLst>
                    <a:ext uri="{9D8B030D-6E8A-4147-A177-3AD203B41FA5}">
                      <a16:colId xmlns:a16="http://schemas.microsoft.com/office/drawing/2014/main" val="725294859"/>
                    </a:ext>
                  </a:extLst>
                </a:gridCol>
                <a:gridCol w="870332">
                  <a:extLst>
                    <a:ext uri="{9D8B030D-6E8A-4147-A177-3AD203B41FA5}">
                      <a16:colId xmlns:a16="http://schemas.microsoft.com/office/drawing/2014/main" val="633275191"/>
                    </a:ext>
                  </a:extLst>
                </a:gridCol>
                <a:gridCol w="969484">
                  <a:extLst>
                    <a:ext uri="{9D8B030D-6E8A-4147-A177-3AD203B41FA5}">
                      <a16:colId xmlns:a16="http://schemas.microsoft.com/office/drawing/2014/main" val="2201553009"/>
                    </a:ext>
                  </a:extLst>
                </a:gridCol>
              </a:tblGrid>
              <a:tr h="370840">
                <a:tc gridSpan="6">
                  <a:txBody>
                    <a:bodyPr/>
                    <a:lstStyle/>
                    <a:p>
                      <a:pPr algn="ctr"/>
                      <a:r>
                        <a:rPr lang="en-US" sz="1400" b="1" dirty="0"/>
                        <a:t>Misalignment and shifts computed by GPSPL</a:t>
                      </a:r>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423425175"/>
                  </a:ext>
                </a:extLst>
              </a:tr>
              <a:tr h="370840">
                <a:tc>
                  <a:txBody>
                    <a:bodyPr/>
                    <a:lstStyle/>
                    <a:p>
                      <a:pPr algn="ctr"/>
                      <a:r>
                        <a:rPr lang="en-US" sz="1200" b="1" dirty="0"/>
                        <a:t>C-PITCH [GONS]</a:t>
                      </a:r>
                    </a:p>
                  </a:txBody>
                  <a:tcPr anchor="ctr"/>
                </a:tc>
                <a:tc>
                  <a:txBody>
                    <a:bodyPr/>
                    <a:lstStyle/>
                    <a:p>
                      <a:pPr algn="ctr"/>
                      <a:r>
                        <a:rPr lang="en-US" sz="1200" b="1" dirty="0"/>
                        <a:t>C-ROLL</a:t>
                      </a:r>
                    </a:p>
                    <a:p>
                      <a:pPr algn="ctr"/>
                      <a:r>
                        <a:rPr lang="en-US" sz="1200" b="1" dirty="0"/>
                        <a:t>[GONS]</a:t>
                      </a:r>
                    </a:p>
                  </a:txBody>
                  <a:tcPr anchor="ctr"/>
                </a:tc>
                <a:tc>
                  <a:txBody>
                    <a:bodyPr/>
                    <a:lstStyle/>
                    <a:p>
                      <a:pPr algn="ctr"/>
                      <a:r>
                        <a:rPr lang="en-US" sz="1200" b="1" dirty="0"/>
                        <a:t>C-YAW</a:t>
                      </a:r>
                    </a:p>
                    <a:p>
                      <a:pPr algn="ctr"/>
                      <a:r>
                        <a:rPr lang="en-US" sz="1200" b="1" dirty="0"/>
                        <a:t>[GONS]</a:t>
                      </a:r>
                    </a:p>
                  </a:txBody>
                  <a:tcPr anchor="ctr"/>
                </a:tc>
                <a:tc>
                  <a:txBody>
                    <a:bodyPr/>
                    <a:lstStyle/>
                    <a:p>
                      <a:pPr algn="ctr"/>
                      <a:r>
                        <a:rPr lang="en-US" sz="1200" b="1" dirty="0"/>
                        <a:t>CX</a:t>
                      </a:r>
                    </a:p>
                    <a:p>
                      <a:pPr algn="ctr"/>
                      <a:r>
                        <a:rPr lang="en-US" sz="1200" b="1" dirty="0"/>
                        <a:t>[FEET]</a:t>
                      </a:r>
                    </a:p>
                  </a:txBody>
                  <a:tcPr anchor="ctr"/>
                </a:tc>
                <a:tc>
                  <a:txBody>
                    <a:bodyPr/>
                    <a:lstStyle/>
                    <a:p>
                      <a:pPr algn="ctr"/>
                      <a:r>
                        <a:rPr lang="en-US" sz="1200" b="1" dirty="0"/>
                        <a:t>CY</a:t>
                      </a:r>
                    </a:p>
                    <a:p>
                      <a:pPr algn="ctr"/>
                      <a:r>
                        <a:rPr lang="en-US" sz="1200" b="1" dirty="0"/>
                        <a:t>[FEET]</a:t>
                      </a:r>
                    </a:p>
                  </a:txBody>
                  <a:tcPr anchor="ctr"/>
                </a:tc>
                <a:tc>
                  <a:txBody>
                    <a:bodyPr/>
                    <a:lstStyle/>
                    <a:p>
                      <a:pPr algn="ctr"/>
                      <a:r>
                        <a:rPr lang="en-US" sz="1200" b="1" dirty="0"/>
                        <a:t>CZ</a:t>
                      </a:r>
                    </a:p>
                    <a:p>
                      <a:pPr algn="ctr"/>
                      <a:r>
                        <a:rPr lang="en-US" sz="1200" b="1" dirty="0"/>
                        <a:t>[FEET]</a:t>
                      </a:r>
                    </a:p>
                  </a:txBody>
                  <a:tcPr anchor="ctr"/>
                </a:tc>
                <a:extLst>
                  <a:ext uri="{0D108BD9-81ED-4DB2-BD59-A6C34878D82A}">
                    <a16:rowId xmlns:a16="http://schemas.microsoft.com/office/drawing/2014/main" val="2556179094"/>
                  </a:ext>
                </a:extLst>
              </a:tr>
              <a:tr h="370840">
                <a:tc>
                  <a:txBody>
                    <a:bodyPr/>
                    <a:lstStyle/>
                    <a:p>
                      <a:pPr algn="ctr"/>
                      <a:r>
                        <a:rPr lang="en-US" sz="1200" b="1" dirty="0"/>
                        <a:t>-0.00797</a:t>
                      </a:r>
                    </a:p>
                  </a:txBody>
                  <a:tcPr anchor="ctr"/>
                </a:tc>
                <a:tc>
                  <a:txBody>
                    <a:bodyPr/>
                    <a:lstStyle/>
                    <a:p>
                      <a:pPr algn="ctr"/>
                      <a:r>
                        <a:rPr lang="en-US" sz="1200" b="1" dirty="0"/>
                        <a:t>-0.00119</a:t>
                      </a:r>
                    </a:p>
                  </a:txBody>
                  <a:tcPr anchor="ctr"/>
                </a:tc>
                <a:tc>
                  <a:txBody>
                    <a:bodyPr/>
                    <a:lstStyle/>
                    <a:p>
                      <a:pPr algn="ctr"/>
                      <a:r>
                        <a:rPr lang="en-US" sz="1200" b="1" dirty="0"/>
                        <a:t>0.00053</a:t>
                      </a:r>
                    </a:p>
                  </a:txBody>
                  <a:tcPr anchor="ctr"/>
                </a:tc>
                <a:tc>
                  <a:txBody>
                    <a:bodyPr/>
                    <a:lstStyle/>
                    <a:p>
                      <a:pPr algn="ctr"/>
                      <a:r>
                        <a:rPr lang="en-US" sz="1200" b="1" dirty="0"/>
                        <a:t>0.221</a:t>
                      </a:r>
                    </a:p>
                  </a:txBody>
                  <a:tcPr anchor="ctr"/>
                </a:tc>
                <a:tc>
                  <a:txBody>
                    <a:bodyPr/>
                    <a:lstStyle/>
                    <a:p>
                      <a:pPr algn="ctr"/>
                      <a:r>
                        <a:rPr lang="en-US" sz="1200" b="1" dirty="0"/>
                        <a:t>-.150</a:t>
                      </a:r>
                    </a:p>
                  </a:txBody>
                  <a:tcPr anchor="ctr"/>
                </a:tc>
                <a:tc>
                  <a:txBody>
                    <a:bodyPr/>
                    <a:lstStyle/>
                    <a:p>
                      <a:pPr algn="ctr"/>
                      <a:r>
                        <a:rPr lang="en-US" sz="1200" b="1" dirty="0"/>
                        <a:t>0.241</a:t>
                      </a:r>
                    </a:p>
                  </a:txBody>
                  <a:tcPr anchor="ctr"/>
                </a:tc>
                <a:extLst>
                  <a:ext uri="{0D108BD9-81ED-4DB2-BD59-A6C34878D82A}">
                    <a16:rowId xmlns:a16="http://schemas.microsoft.com/office/drawing/2014/main" val="2218889954"/>
                  </a:ext>
                </a:extLst>
              </a:tr>
            </a:tbl>
          </a:graphicData>
        </a:graphic>
      </p:graphicFrame>
      <p:sp>
        <p:nvSpPr>
          <p:cNvPr id="9" name="Rectangle 8"/>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629691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SlogoSMALL.jpg"/>
          <p:cNvPicPr>
            <a:picLocks noChangeAspect="1"/>
          </p:cNvPicPr>
          <p:nvPr/>
        </p:nvPicPr>
        <p:blipFill>
          <a:blip r:embed="rId2" cstate="print"/>
          <a:stretch>
            <a:fillRect/>
          </a:stretch>
        </p:blipFill>
        <p:spPr>
          <a:xfrm>
            <a:off x="304856" y="132962"/>
            <a:ext cx="1611258" cy="730437"/>
          </a:xfrm>
          <a:prstGeom prst="rect">
            <a:avLst/>
          </a:prstGeom>
        </p:spPr>
      </p:pic>
      <p:sp>
        <p:nvSpPr>
          <p:cNvPr id="3" name="Rectangle 2"/>
          <p:cNvSpPr/>
          <p:nvPr/>
        </p:nvSpPr>
        <p:spPr>
          <a:xfrm>
            <a:off x="2295144" y="217068"/>
            <a:ext cx="6858000" cy="646331"/>
          </a:xfrm>
          <a:prstGeom prst="rect">
            <a:avLst/>
          </a:prstGeom>
          <a:noFill/>
        </p:spPr>
        <p:txBody>
          <a:bodyPr wrap="square">
            <a:spAutoFit/>
          </a:bodyPr>
          <a:lstStyle/>
          <a:p>
            <a:pPr algn="ctr"/>
            <a:r>
              <a:rPr lang="en-US" b="1" dirty="0"/>
              <a:t>Photogrammetric Calibration of the Phase One iXU-RS1900 Camera System</a:t>
            </a:r>
          </a:p>
        </p:txBody>
      </p:sp>
      <p:graphicFrame>
        <p:nvGraphicFramePr>
          <p:cNvPr id="5" name="Table 4"/>
          <p:cNvGraphicFramePr>
            <a:graphicFrameLocks noGrp="1"/>
          </p:cNvGraphicFramePr>
          <p:nvPr>
            <p:extLst>
              <p:ext uri="{D42A27DB-BD31-4B8C-83A1-F6EECF244321}">
                <p14:modId xmlns:p14="http://schemas.microsoft.com/office/powerpoint/2010/main" val="213822088"/>
              </p:ext>
            </p:extLst>
          </p:nvPr>
        </p:nvGraphicFramePr>
        <p:xfrm>
          <a:off x="31608" y="1073985"/>
          <a:ext cx="7987230" cy="741680"/>
        </p:xfrm>
        <a:graphic>
          <a:graphicData uri="http://schemas.openxmlformats.org/drawingml/2006/table">
            <a:tbl>
              <a:tblPr firstRow="1" bandRow="1">
                <a:tableStyleId>{5940675A-B579-460E-94D1-54222C63F5DA}</a:tableStyleId>
              </a:tblPr>
              <a:tblGrid>
                <a:gridCol w="898563">
                  <a:extLst>
                    <a:ext uri="{9D8B030D-6E8A-4147-A177-3AD203B41FA5}">
                      <a16:colId xmlns:a16="http://schemas.microsoft.com/office/drawing/2014/main" val="3878998315"/>
                    </a:ext>
                  </a:extLst>
                </a:gridCol>
                <a:gridCol w="985172">
                  <a:extLst>
                    <a:ext uri="{9D8B030D-6E8A-4147-A177-3AD203B41FA5}">
                      <a16:colId xmlns:a16="http://schemas.microsoft.com/office/drawing/2014/main" val="988638327"/>
                    </a:ext>
                  </a:extLst>
                </a:gridCol>
                <a:gridCol w="931042">
                  <a:extLst>
                    <a:ext uri="{9D8B030D-6E8A-4147-A177-3AD203B41FA5}">
                      <a16:colId xmlns:a16="http://schemas.microsoft.com/office/drawing/2014/main" val="3714739068"/>
                    </a:ext>
                  </a:extLst>
                </a:gridCol>
                <a:gridCol w="974346">
                  <a:extLst>
                    <a:ext uri="{9D8B030D-6E8A-4147-A177-3AD203B41FA5}">
                      <a16:colId xmlns:a16="http://schemas.microsoft.com/office/drawing/2014/main" val="2187819031"/>
                    </a:ext>
                  </a:extLst>
                </a:gridCol>
                <a:gridCol w="985172">
                  <a:extLst>
                    <a:ext uri="{9D8B030D-6E8A-4147-A177-3AD203B41FA5}">
                      <a16:colId xmlns:a16="http://schemas.microsoft.com/office/drawing/2014/main" val="1917819554"/>
                    </a:ext>
                  </a:extLst>
                </a:gridCol>
                <a:gridCol w="1039302">
                  <a:extLst>
                    <a:ext uri="{9D8B030D-6E8A-4147-A177-3AD203B41FA5}">
                      <a16:colId xmlns:a16="http://schemas.microsoft.com/office/drawing/2014/main" val="4014223850"/>
                    </a:ext>
                  </a:extLst>
                </a:gridCol>
                <a:gridCol w="1028476">
                  <a:extLst>
                    <a:ext uri="{9D8B030D-6E8A-4147-A177-3AD203B41FA5}">
                      <a16:colId xmlns:a16="http://schemas.microsoft.com/office/drawing/2014/main" val="2635466795"/>
                    </a:ext>
                  </a:extLst>
                </a:gridCol>
                <a:gridCol w="1145157">
                  <a:extLst>
                    <a:ext uri="{9D8B030D-6E8A-4147-A177-3AD203B41FA5}">
                      <a16:colId xmlns:a16="http://schemas.microsoft.com/office/drawing/2014/main" val="4128048849"/>
                    </a:ext>
                  </a:extLst>
                </a:gridCol>
              </a:tblGrid>
              <a:tr h="370840">
                <a:tc>
                  <a:txBody>
                    <a:bodyPr/>
                    <a:lstStyle/>
                    <a:p>
                      <a:pPr algn="ctr"/>
                      <a:r>
                        <a:rPr lang="el-GR" sz="1600" b="1" dirty="0"/>
                        <a:t>σ</a:t>
                      </a:r>
                      <a:r>
                        <a:rPr lang="en-US" sz="1600" b="1" baseline="-36000" dirty="0"/>
                        <a:t>°</a:t>
                      </a:r>
                      <a:r>
                        <a:rPr lang="en-US" sz="1600" b="1" baseline="0" dirty="0"/>
                        <a:t> (</a:t>
                      </a:r>
                      <a:r>
                        <a:rPr lang="el-GR" sz="1600" b="1" baseline="0" dirty="0"/>
                        <a:t>μ</a:t>
                      </a:r>
                      <a:r>
                        <a:rPr lang="en-US" sz="1600" b="1" baseline="0" dirty="0"/>
                        <a:t>m)</a:t>
                      </a:r>
                      <a:endParaRPr lang="en-US" sz="1600" b="1" baseline="-36000" dirty="0"/>
                    </a:p>
                  </a:txBody>
                  <a:tcPr/>
                </a:tc>
                <a:tc>
                  <a:txBody>
                    <a:bodyPr/>
                    <a:lstStyle/>
                    <a:p>
                      <a:pPr algn="ctr"/>
                      <a:r>
                        <a:rPr lang="en-US" sz="1400" b="1" dirty="0"/>
                        <a:t>#</a:t>
                      </a:r>
                      <a:r>
                        <a:rPr lang="en-US" sz="1400" b="1" dirty="0" err="1"/>
                        <a:t>Chk</a:t>
                      </a:r>
                      <a:r>
                        <a:rPr lang="en-US" sz="1400" b="1" dirty="0"/>
                        <a:t> Pts</a:t>
                      </a:r>
                    </a:p>
                  </a:txBody>
                  <a:tcPr/>
                </a:tc>
                <a:tc>
                  <a:txBody>
                    <a:bodyPr/>
                    <a:lstStyle/>
                    <a:p>
                      <a:pPr algn="ctr"/>
                      <a:r>
                        <a:rPr lang="en-US" sz="1600" b="1" dirty="0"/>
                        <a:t>RMSX</a:t>
                      </a:r>
                    </a:p>
                  </a:txBody>
                  <a:tcPr/>
                </a:tc>
                <a:tc>
                  <a:txBody>
                    <a:bodyPr/>
                    <a:lstStyle/>
                    <a:p>
                      <a:pPr algn="ctr"/>
                      <a:r>
                        <a:rPr lang="en-US" sz="1600" b="1" dirty="0"/>
                        <a:t>RMSY</a:t>
                      </a:r>
                    </a:p>
                  </a:txBody>
                  <a:tcPr/>
                </a:tc>
                <a:tc>
                  <a:txBody>
                    <a:bodyPr/>
                    <a:lstStyle/>
                    <a:p>
                      <a:pPr algn="ctr"/>
                      <a:r>
                        <a:rPr lang="en-US" sz="1600" b="1" dirty="0"/>
                        <a:t>RMSZ</a:t>
                      </a:r>
                    </a:p>
                  </a:txBody>
                  <a:tcPr/>
                </a:tc>
                <a:tc>
                  <a:txBody>
                    <a:bodyPr/>
                    <a:lstStyle/>
                    <a:p>
                      <a:pPr algn="ctr"/>
                      <a:r>
                        <a:rPr lang="en-US" sz="1600" b="1" dirty="0"/>
                        <a:t>Max-DX</a:t>
                      </a:r>
                    </a:p>
                  </a:txBody>
                  <a:tcPr/>
                </a:tc>
                <a:tc>
                  <a:txBody>
                    <a:bodyPr/>
                    <a:lstStyle/>
                    <a:p>
                      <a:pPr algn="ctr"/>
                      <a:r>
                        <a:rPr lang="en-US" sz="1600" b="1" dirty="0"/>
                        <a:t>Max-DY</a:t>
                      </a:r>
                    </a:p>
                  </a:txBody>
                  <a:tcPr/>
                </a:tc>
                <a:tc>
                  <a:txBody>
                    <a:bodyPr/>
                    <a:lstStyle/>
                    <a:p>
                      <a:pPr algn="ctr"/>
                      <a:r>
                        <a:rPr lang="en-US" sz="1600" b="1" dirty="0"/>
                        <a:t>Max-DZ</a:t>
                      </a:r>
                    </a:p>
                  </a:txBody>
                  <a:tcPr/>
                </a:tc>
                <a:extLst>
                  <a:ext uri="{0D108BD9-81ED-4DB2-BD59-A6C34878D82A}">
                    <a16:rowId xmlns:a16="http://schemas.microsoft.com/office/drawing/2014/main" val="2182915298"/>
                  </a:ext>
                </a:extLst>
              </a:tr>
              <a:tr h="370840">
                <a:tc>
                  <a:txBody>
                    <a:bodyPr/>
                    <a:lstStyle/>
                    <a:p>
                      <a:pPr algn="ctr"/>
                      <a:r>
                        <a:rPr lang="en-US" sz="1400" b="1" dirty="0"/>
                        <a:t>3.8</a:t>
                      </a:r>
                    </a:p>
                  </a:txBody>
                  <a:tcPr/>
                </a:tc>
                <a:tc>
                  <a:txBody>
                    <a:bodyPr/>
                    <a:lstStyle/>
                    <a:p>
                      <a:pPr algn="ctr"/>
                      <a:r>
                        <a:rPr lang="en-US" sz="1400" b="1" dirty="0"/>
                        <a:t>25</a:t>
                      </a:r>
                    </a:p>
                  </a:txBody>
                  <a:tcPr/>
                </a:tc>
                <a:tc>
                  <a:txBody>
                    <a:bodyPr/>
                    <a:lstStyle/>
                    <a:p>
                      <a:pPr algn="ctr"/>
                      <a:r>
                        <a:rPr lang="en-US" sz="1400" b="1" dirty="0"/>
                        <a:t>0.210</a:t>
                      </a:r>
                    </a:p>
                  </a:txBody>
                  <a:tcPr/>
                </a:tc>
                <a:tc>
                  <a:txBody>
                    <a:bodyPr/>
                    <a:lstStyle/>
                    <a:p>
                      <a:pPr algn="ctr"/>
                      <a:r>
                        <a:rPr lang="en-US" sz="1400" b="1" dirty="0"/>
                        <a:t>0.125</a:t>
                      </a:r>
                    </a:p>
                  </a:txBody>
                  <a:tcPr/>
                </a:tc>
                <a:tc>
                  <a:txBody>
                    <a:bodyPr/>
                    <a:lstStyle/>
                    <a:p>
                      <a:pPr algn="ctr"/>
                      <a:r>
                        <a:rPr lang="en-US" sz="1400" b="1" dirty="0">
                          <a:solidFill>
                            <a:srgbClr val="FF0000"/>
                          </a:solidFill>
                        </a:rPr>
                        <a:t>0.884</a:t>
                      </a:r>
                    </a:p>
                  </a:txBody>
                  <a:tcPr/>
                </a:tc>
                <a:tc>
                  <a:txBody>
                    <a:bodyPr/>
                    <a:lstStyle/>
                    <a:p>
                      <a:pPr algn="ctr"/>
                      <a:r>
                        <a:rPr lang="en-US" sz="1400" b="1" dirty="0"/>
                        <a:t>0.548</a:t>
                      </a:r>
                    </a:p>
                  </a:txBody>
                  <a:tcPr/>
                </a:tc>
                <a:tc>
                  <a:txBody>
                    <a:bodyPr/>
                    <a:lstStyle/>
                    <a:p>
                      <a:pPr algn="ctr"/>
                      <a:r>
                        <a:rPr lang="en-US" sz="1400" b="1" dirty="0"/>
                        <a:t>-.379</a:t>
                      </a:r>
                    </a:p>
                  </a:txBody>
                  <a:tcPr/>
                </a:tc>
                <a:tc>
                  <a:txBody>
                    <a:bodyPr/>
                    <a:lstStyle/>
                    <a:p>
                      <a:pPr algn="ctr"/>
                      <a:r>
                        <a:rPr lang="en-US" sz="1400" b="1" dirty="0">
                          <a:solidFill>
                            <a:srgbClr val="FF0000"/>
                          </a:solidFill>
                        </a:rPr>
                        <a:t>2.798</a:t>
                      </a:r>
                    </a:p>
                  </a:txBody>
                  <a:tcPr/>
                </a:tc>
                <a:extLst>
                  <a:ext uri="{0D108BD9-81ED-4DB2-BD59-A6C34878D82A}">
                    <a16:rowId xmlns:a16="http://schemas.microsoft.com/office/drawing/2014/main" val="2039643666"/>
                  </a:ext>
                </a:extLst>
              </a:tr>
            </a:tbl>
          </a:graphicData>
        </a:graphic>
      </p:graphicFrame>
      <p:sp>
        <p:nvSpPr>
          <p:cNvPr id="6" name="TextBox 5"/>
          <p:cNvSpPr txBox="1"/>
          <p:nvPr/>
        </p:nvSpPr>
        <p:spPr>
          <a:xfrm>
            <a:off x="8086381" y="1028138"/>
            <a:ext cx="4021156" cy="1169551"/>
          </a:xfrm>
          <a:prstGeom prst="rect">
            <a:avLst/>
          </a:prstGeom>
          <a:noFill/>
        </p:spPr>
        <p:txBody>
          <a:bodyPr wrap="square" rtlCol="0">
            <a:spAutoFit/>
          </a:bodyPr>
          <a:lstStyle/>
          <a:p>
            <a:r>
              <a:rPr lang="en-US" sz="1400" dirty="0"/>
              <a:t>The Table shows somewhat acceptable results for a Direct Sensor Orientation. Nevertheless, it shows large discrepancies at the RMSE-Z and Max-DZ that can be attributed to the remaining systematic image errors.</a:t>
            </a:r>
          </a:p>
        </p:txBody>
      </p:sp>
      <p:sp>
        <p:nvSpPr>
          <p:cNvPr id="8" name="TextBox 7"/>
          <p:cNvSpPr txBox="1"/>
          <p:nvPr/>
        </p:nvSpPr>
        <p:spPr>
          <a:xfrm>
            <a:off x="0" y="2239090"/>
            <a:ext cx="12107537" cy="584775"/>
          </a:xfrm>
          <a:prstGeom prst="rect">
            <a:avLst/>
          </a:prstGeom>
          <a:noFill/>
        </p:spPr>
        <p:txBody>
          <a:bodyPr wrap="square" rtlCol="0">
            <a:spAutoFit/>
          </a:bodyPr>
          <a:lstStyle/>
          <a:p>
            <a:r>
              <a:rPr lang="en-US" sz="1600" b="1" dirty="0"/>
              <a:t>4</a:t>
            </a:r>
            <a:r>
              <a:rPr lang="en-US" sz="1600" b="1" baseline="30000" dirty="0"/>
              <a:t>th</a:t>
            </a:r>
            <a:r>
              <a:rPr lang="en-US" sz="1600" b="1" dirty="0"/>
              <a:t> STEP. DETERMINATION OF THE SYSTEMATIC IMAGE ERRORS AND THEIR EFFECT</a:t>
            </a:r>
            <a:r>
              <a:rPr lang="en-US" sz="1600" dirty="0"/>
              <a:t>. With this purpose SBB Adjustment using self-calibration with combination of Additional Parameters have been carried out. Results are shown in the next Table</a:t>
            </a:r>
            <a:endParaRPr lang="en-US" sz="1600" b="1" dirty="0"/>
          </a:p>
        </p:txBody>
      </p:sp>
      <p:graphicFrame>
        <p:nvGraphicFramePr>
          <p:cNvPr id="10" name="Table 9"/>
          <p:cNvGraphicFramePr>
            <a:graphicFrameLocks noGrp="1"/>
          </p:cNvGraphicFramePr>
          <p:nvPr>
            <p:extLst>
              <p:ext uri="{D42A27DB-BD31-4B8C-83A1-F6EECF244321}">
                <p14:modId xmlns:p14="http://schemas.microsoft.com/office/powerpoint/2010/main" val="2676321030"/>
              </p:ext>
            </p:extLst>
          </p:nvPr>
        </p:nvGraphicFramePr>
        <p:xfrm>
          <a:off x="0" y="2865267"/>
          <a:ext cx="8494776" cy="1112520"/>
        </p:xfrm>
        <a:graphic>
          <a:graphicData uri="http://schemas.openxmlformats.org/drawingml/2006/table">
            <a:tbl>
              <a:tblPr firstRow="1" bandRow="1">
                <a:tableStyleId>{5940675A-B579-460E-94D1-54222C63F5DA}</a:tableStyleId>
              </a:tblPr>
              <a:tblGrid>
                <a:gridCol w="707898">
                  <a:extLst>
                    <a:ext uri="{9D8B030D-6E8A-4147-A177-3AD203B41FA5}">
                      <a16:colId xmlns:a16="http://schemas.microsoft.com/office/drawing/2014/main" val="3685875170"/>
                    </a:ext>
                  </a:extLst>
                </a:gridCol>
                <a:gridCol w="707898">
                  <a:extLst>
                    <a:ext uri="{9D8B030D-6E8A-4147-A177-3AD203B41FA5}">
                      <a16:colId xmlns:a16="http://schemas.microsoft.com/office/drawing/2014/main" val="2583865184"/>
                    </a:ext>
                  </a:extLst>
                </a:gridCol>
                <a:gridCol w="707898">
                  <a:extLst>
                    <a:ext uri="{9D8B030D-6E8A-4147-A177-3AD203B41FA5}">
                      <a16:colId xmlns:a16="http://schemas.microsoft.com/office/drawing/2014/main" val="3674978484"/>
                    </a:ext>
                  </a:extLst>
                </a:gridCol>
                <a:gridCol w="707898">
                  <a:extLst>
                    <a:ext uri="{9D8B030D-6E8A-4147-A177-3AD203B41FA5}">
                      <a16:colId xmlns:a16="http://schemas.microsoft.com/office/drawing/2014/main" val="3344084339"/>
                    </a:ext>
                  </a:extLst>
                </a:gridCol>
                <a:gridCol w="707898">
                  <a:extLst>
                    <a:ext uri="{9D8B030D-6E8A-4147-A177-3AD203B41FA5}">
                      <a16:colId xmlns:a16="http://schemas.microsoft.com/office/drawing/2014/main" val="1833762489"/>
                    </a:ext>
                  </a:extLst>
                </a:gridCol>
                <a:gridCol w="707898">
                  <a:extLst>
                    <a:ext uri="{9D8B030D-6E8A-4147-A177-3AD203B41FA5}">
                      <a16:colId xmlns:a16="http://schemas.microsoft.com/office/drawing/2014/main" val="3090170136"/>
                    </a:ext>
                  </a:extLst>
                </a:gridCol>
                <a:gridCol w="707898">
                  <a:extLst>
                    <a:ext uri="{9D8B030D-6E8A-4147-A177-3AD203B41FA5}">
                      <a16:colId xmlns:a16="http://schemas.microsoft.com/office/drawing/2014/main" val="4266028654"/>
                    </a:ext>
                  </a:extLst>
                </a:gridCol>
                <a:gridCol w="707898">
                  <a:extLst>
                    <a:ext uri="{9D8B030D-6E8A-4147-A177-3AD203B41FA5}">
                      <a16:colId xmlns:a16="http://schemas.microsoft.com/office/drawing/2014/main" val="2794535366"/>
                    </a:ext>
                  </a:extLst>
                </a:gridCol>
                <a:gridCol w="707898">
                  <a:extLst>
                    <a:ext uri="{9D8B030D-6E8A-4147-A177-3AD203B41FA5}">
                      <a16:colId xmlns:a16="http://schemas.microsoft.com/office/drawing/2014/main" val="1533986299"/>
                    </a:ext>
                  </a:extLst>
                </a:gridCol>
                <a:gridCol w="707898">
                  <a:extLst>
                    <a:ext uri="{9D8B030D-6E8A-4147-A177-3AD203B41FA5}">
                      <a16:colId xmlns:a16="http://schemas.microsoft.com/office/drawing/2014/main" val="574022969"/>
                    </a:ext>
                  </a:extLst>
                </a:gridCol>
                <a:gridCol w="707898">
                  <a:extLst>
                    <a:ext uri="{9D8B030D-6E8A-4147-A177-3AD203B41FA5}">
                      <a16:colId xmlns:a16="http://schemas.microsoft.com/office/drawing/2014/main" val="608098881"/>
                    </a:ext>
                  </a:extLst>
                </a:gridCol>
                <a:gridCol w="707898">
                  <a:extLst>
                    <a:ext uri="{9D8B030D-6E8A-4147-A177-3AD203B41FA5}">
                      <a16:colId xmlns:a16="http://schemas.microsoft.com/office/drawing/2014/main" val="2686839429"/>
                    </a:ext>
                  </a:extLst>
                </a:gridCol>
              </a:tblGrid>
              <a:tr h="370840">
                <a:tc gridSpan="4">
                  <a:txBody>
                    <a:bodyPr/>
                    <a:lstStyle/>
                    <a:p>
                      <a:pPr algn="ctr"/>
                      <a:r>
                        <a:rPr lang="en-US" sz="1400" b="1" dirty="0"/>
                        <a:t>No self-calibration</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1400" b="1" dirty="0"/>
                        <a:t>Self-calib.12. Add. Parameters</a:t>
                      </a:r>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1400" b="1" dirty="0"/>
                        <a:t>12 Std. Add. </a:t>
                      </a:r>
                      <a:r>
                        <a:rPr lang="en-US" sz="1400" b="1" dirty="0" err="1"/>
                        <a:t>Param</a:t>
                      </a:r>
                      <a:r>
                        <a:rPr lang="en-US" sz="1400" b="1" dirty="0"/>
                        <a:t>. +</a:t>
                      </a:r>
                      <a:r>
                        <a:rPr lang="en-US" sz="1400" b="1" baseline="0" dirty="0"/>
                        <a:t> 81 to 88</a:t>
                      </a:r>
                      <a:endParaRPr lang="en-US" sz="1400" b="1"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9426744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dirty="0"/>
                        <a:t>σ</a:t>
                      </a:r>
                      <a:r>
                        <a:rPr lang="en-US" sz="1400" b="1" baseline="-40000" dirty="0"/>
                        <a:t>°</a:t>
                      </a:r>
                      <a:r>
                        <a:rPr lang="en-US" sz="1400" b="1" baseline="0" dirty="0"/>
                        <a:t> </a:t>
                      </a:r>
                      <a:endParaRPr lang="en-US" sz="1400" b="1" baseline="-40000" dirty="0"/>
                    </a:p>
                  </a:txBody>
                  <a:tcPr anchor="ctr"/>
                </a:tc>
                <a:tc>
                  <a:txBody>
                    <a:bodyPr/>
                    <a:lstStyle/>
                    <a:p>
                      <a:pPr algn="ctr"/>
                      <a:r>
                        <a:rPr lang="en-US" sz="1400" b="1" dirty="0"/>
                        <a:t>RMSX</a:t>
                      </a:r>
                    </a:p>
                  </a:txBody>
                  <a:tcPr anchor="ctr"/>
                </a:tc>
                <a:tc>
                  <a:txBody>
                    <a:bodyPr/>
                    <a:lstStyle/>
                    <a:p>
                      <a:pPr algn="ctr"/>
                      <a:r>
                        <a:rPr lang="en-US" sz="1400" b="1" dirty="0"/>
                        <a:t>RMSY</a:t>
                      </a:r>
                    </a:p>
                  </a:txBody>
                  <a:tcPr anchor="ctr"/>
                </a:tc>
                <a:tc>
                  <a:txBody>
                    <a:bodyPr/>
                    <a:lstStyle/>
                    <a:p>
                      <a:pPr algn="ctr"/>
                      <a:r>
                        <a:rPr lang="en-US" sz="1400" b="1" baseline="0" dirty="0">
                          <a:solidFill>
                            <a:schemeClr val="accent2"/>
                          </a:solidFill>
                        </a:rPr>
                        <a:t>RMSZ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dirty="0"/>
                        <a:t>σ</a:t>
                      </a:r>
                      <a:r>
                        <a:rPr lang="en-US" sz="1400" b="1" baseline="-40000" dirty="0"/>
                        <a:t>°</a:t>
                      </a:r>
                      <a:r>
                        <a:rPr lang="en-US" sz="1400" b="1" baseline="0" dirty="0"/>
                        <a:t> </a:t>
                      </a:r>
                      <a:endParaRPr lang="en-US" sz="1400" b="1" baseline="-40000" dirty="0"/>
                    </a:p>
                  </a:txBody>
                  <a:tcPr anchor="ctr"/>
                </a:tc>
                <a:tc>
                  <a:txBody>
                    <a:bodyPr/>
                    <a:lstStyle/>
                    <a:p>
                      <a:pPr algn="ctr"/>
                      <a:r>
                        <a:rPr lang="en-US" sz="1400" b="1" dirty="0"/>
                        <a:t>RMSX</a:t>
                      </a:r>
                    </a:p>
                  </a:txBody>
                  <a:tcPr anchor="ctr"/>
                </a:tc>
                <a:tc>
                  <a:txBody>
                    <a:bodyPr/>
                    <a:lstStyle/>
                    <a:p>
                      <a:pPr algn="ctr"/>
                      <a:r>
                        <a:rPr lang="en-US" sz="1400" b="1" dirty="0"/>
                        <a:t>RMSY</a:t>
                      </a:r>
                    </a:p>
                  </a:txBody>
                  <a:tcPr anchor="ctr"/>
                </a:tc>
                <a:tc>
                  <a:txBody>
                    <a:bodyPr/>
                    <a:lstStyle/>
                    <a:p>
                      <a:pPr algn="ctr"/>
                      <a:r>
                        <a:rPr lang="en-US" sz="1400" b="1" baseline="0" dirty="0">
                          <a:solidFill>
                            <a:schemeClr val="accent2"/>
                          </a:solidFill>
                        </a:rPr>
                        <a:t>RMSZ</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dirty="0"/>
                        <a:t>σ</a:t>
                      </a:r>
                      <a:r>
                        <a:rPr lang="en-US" sz="1400" b="1" baseline="-40000" dirty="0"/>
                        <a:t>°</a:t>
                      </a:r>
                      <a:r>
                        <a:rPr lang="en-US" sz="1400" b="1" baseline="0" dirty="0"/>
                        <a:t> </a:t>
                      </a:r>
                      <a:endParaRPr lang="en-US" sz="1400" b="1" baseline="-40000" dirty="0"/>
                    </a:p>
                  </a:txBody>
                  <a:tcPr anchor="ctr"/>
                </a:tc>
                <a:tc>
                  <a:txBody>
                    <a:bodyPr/>
                    <a:lstStyle/>
                    <a:p>
                      <a:pPr algn="ctr"/>
                      <a:r>
                        <a:rPr lang="en-US" sz="1400" b="1" dirty="0"/>
                        <a:t>RMSX</a:t>
                      </a:r>
                    </a:p>
                  </a:txBody>
                  <a:tcPr anchor="ctr"/>
                </a:tc>
                <a:tc>
                  <a:txBody>
                    <a:bodyPr/>
                    <a:lstStyle/>
                    <a:p>
                      <a:pPr algn="ctr"/>
                      <a:r>
                        <a:rPr lang="en-US" sz="1400" b="1" dirty="0"/>
                        <a:t>RMSY</a:t>
                      </a:r>
                    </a:p>
                  </a:txBody>
                  <a:tcPr anchor="ctr"/>
                </a:tc>
                <a:tc>
                  <a:txBody>
                    <a:bodyPr/>
                    <a:lstStyle/>
                    <a:p>
                      <a:pPr algn="ctr"/>
                      <a:r>
                        <a:rPr lang="en-US" sz="1400" b="1" baseline="0" dirty="0">
                          <a:solidFill>
                            <a:schemeClr val="accent2"/>
                          </a:solidFill>
                        </a:rPr>
                        <a:t>RMSZ</a:t>
                      </a:r>
                    </a:p>
                  </a:txBody>
                  <a:tcPr anchor="ctr"/>
                </a:tc>
                <a:extLst>
                  <a:ext uri="{0D108BD9-81ED-4DB2-BD59-A6C34878D82A}">
                    <a16:rowId xmlns:a16="http://schemas.microsoft.com/office/drawing/2014/main" val="1085020433"/>
                  </a:ext>
                </a:extLst>
              </a:tr>
              <a:tr h="370840">
                <a:tc>
                  <a:txBody>
                    <a:bodyPr/>
                    <a:lstStyle/>
                    <a:p>
                      <a:pPr algn="ctr"/>
                      <a:r>
                        <a:rPr lang="en-US" sz="1400" b="1" dirty="0"/>
                        <a:t>2.9</a:t>
                      </a:r>
                    </a:p>
                  </a:txBody>
                  <a:tcPr anchor="ctr"/>
                </a:tc>
                <a:tc>
                  <a:txBody>
                    <a:bodyPr/>
                    <a:lstStyle/>
                    <a:p>
                      <a:pPr algn="ctr"/>
                      <a:r>
                        <a:rPr lang="en-US" sz="1400" b="1" dirty="0"/>
                        <a:t>0.095</a:t>
                      </a:r>
                    </a:p>
                  </a:txBody>
                  <a:tcPr anchor="ctr"/>
                </a:tc>
                <a:tc>
                  <a:txBody>
                    <a:bodyPr/>
                    <a:lstStyle/>
                    <a:p>
                      <a:pPr algn="ctr"/>
                      <a:r>
                        <a:rPr lang="en-US" sz="1400" b="1" dirty="0"/>
                        <a:t>0.079</a:t>
                      </a:r>
                    </a:p>
                  </a:txBody>
                  <a:tcPr anchor="ctr"/>
                </a:tc>
                <a:tc>
                  <a:txBody>
                    <a:bodyPr/>
                    <a:lstStyle/>
                    <a:p>
                      <a:pPr algn="ctr"/>
                      <a:r>
                        <a:rPr lang="en-US" sz="1400" b="1" baseline="0" dirty="0">
                          <a:solidFill>
                            <a:schemeClr val="accent2"/>
                          </a:solidFill>
                        </a:rPr>
                        <a:t>0.763</a:t>
                      </a:r>
                    </a:p>
                  </a:txBody>
                  <a:tcPr anchor="ctr"/>
                </a:tc>
                <a:tc>
                  <a:txBody>
                    <a:bodyPr/>
                    <a:lstStyle/>
                    <a:p>
                      <a:pPr algn="ctr"/>
                      <a:r>
                        <a:rPr lang="en-US" sz="1400" b="1" dirty="0"/>
                        <a:t>2.5</a:t>
                      </a:r>
                    </a:p>
                  </a:txBody>
                  <a:tcPr anchor="ctr"/>
                </a:tc>
                <a:tc>
                  <a:txBody>
                    <a:bodyPr/>
                    <a:lstStyle/>
                    <a:p>
                      <a:pPr algn="ctr"/>
                      <a:r>
                        <a:rPr lang="en-US" sz="1400" b="1" dirty="0"/>
                        <a:t>0.077</a:t>
                      </a:r>
                    </a:p>
                  </a:txBody>
                  <a:tcPr anchor="ctr"/>
                </a:tc>
                <a:tc>
                  <a:txBody>
                    <a:bodyPr/>
                    <a:lstStyle/>
                    <a:p>
                      <a:pPr algn="ctr"/>
                      <a:r>
                        <a:rPr lang="en-US" sz="1400" b="1" dirty="0"/>
                        <a:t>0.077</a:t>
                      </a:r>
                    </a:p>
                  </a:txBody>
                  <a:tcPr anchor="ctr"/>
                </a:tc>
                <a:tc>
                  <a:txBody>
                    <a:bodyPr/>
                    <a:lstStyle/>
                    <a:p>
                      <a:pPr algn="ctr"/>
                      <a:r>
                        <a:rPr lang="en-US" sz="1400" b="1" baseline="0" dirty="0">
                          <a:solidFill>
                            <a:schemeClr val="accent2"/>
                          </a:solidFill>
                        </a:rPr>
                        <a:t>0.532</a:t>
                      </a:r>
                    </a:p>
                  </a:txBody>
                  <a:tcPr anchor="ctr"/>
                </a:tc>
                <a:tc>
                  <a:txBody>
                    <a:bodyPr/>
                    <a:lstStyle/>
                    <a:p>
                      <a:pPr algn="ctr"/>
                      <a:r>
                        <a:rPr lang="en-US" sz="1400" b="1" dirty="0"/>
                        <a:t>2.1</a:t>
                      </a:r>
                    </a:p>
                  </a:txBody>
                  <a:tcPr anchor="ctr"/>
                </a:tc>
                <a:tc>
                  <a:txBody>
                    <a:bodyPr/>
                    <a:lstStyle/>
                    <a:p>
                      <a:pPr algn="ctr"/>
                      <a:r>
                        <a:rPr lang="en-US" sz="1400" b="1" dirty="0"/>
                        <a:t>0.063</a:t>
                      </a:r>
                    </a:p>
                  </a:txBody>
                  <a:tcPr anchor="ctr"/>
                </a:tc>
                <a:tc>
                  <a:txBody>
                    <a:bodyPr/>
                    <a:lstStyle/>
                    <a:p>
                      <a:pPr algn="ctr"/>
                      <a:r>
                        <a:rPr lang="en-US" sz="1400" b="1" dirty="0"/>
                        <a:t>0.070</a:t>
                      </a:r>
                    </a:p>
                  </a:txBody>
                  <a:tcPr anchor="ctr"/>
                </a:tc>
                <a:tc>
                  <a:txBody>
                    <a:bodyPr/>
                    <a:lstStyle/>
                    <a:p>
                      <a:pPr algn="ctr"/>
                      <a:r>
                        <a:rPr lang="en-US" sz="1400" b="1" baseline="0" dirty="0">
                          <a:solidFill>
                            <a:schemeClr val="accent2"/>
                          </a:solidFill>
                        </a:rPr>
                        <a:t>0.278</a:t>
                      </a:r>
                    </a:p>
                  </a:txBody>
                  <a:tcPr anchor="ctr"/>
                </a:tc>
                <a:extLst>
                  <a:ext uri="{0D108BD9-81ED-4DB2-BD59-A6C34878D82A}">
                    <a16:rowId xmlns:a16="http://schemas.microsoft.com/office/drawing/2014/main" val="1433968206"/>
                  </a:ext>
                </a:extLst>
              </a:tr>
            </a:tbl>
          </a:graphicData>
        </a:graphic>
      </p:graphicFrame>
      <p:sp>
        <p:nvSpPr>
          <p:cNvPr id="11" name="TextBox 10"/>
          <p:cNvSpPr txBox="1"/>
          <p:nvPr/>
        </p:nvSpPr>
        <p:spPr>
          <a:xfrm>
            <a:off x="8577072" y="2865267"/>
            <a:ext cx="3530465" cy="1169551"/>
          </a:xfrm>
          <a:prstGeom prst="rect">
            <a:avLst/>
          </a:prstGeom>
          <a:noFill/>
        </p:spPr>
        <p:txBody>
          <a:bodyPr wrap="square" rtlCol="0">
            <a:spAutoFit/>
          </a:bodyPr>
          <a:lstStyle/>
          <a:p>
            <a:r>
              <a:rPr lang="en-US" sz="1400" dirty="0"/>
              <a:t>There are increases of accuracy in Z of about 30.3% and 63.6% when considering self-calibration with just the 12 St. Add. Param and with these plus 81 to 88 </a:t>
            </a:r>
            <a:r>
              <a:rPr lang="en-US" sz="1200" dirty="0"/>
              <a:t>(See green values in table)</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08" y="3988015"/>
            <a:ext cx="2612440" cy="2536936"/>
          </a:xfrm>
          <a:prstGeom prst="rect">
            <a:avLst/>
          </a:prstGeom>
          <a:noFill/>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0025" y="4045046"/>
            <a:ext cx="2586463" cy="2490133"/>
          </a:xfrm>
          <a:prstGeom prst="rect">
            <a:avLst/>
          </a:prstGeom>
        </p:spPr>
      </p:pic>
      <p:sp>
        <p:nvSpPr>
          <p:cNvPr id="14" name="TextBox 13"/>
          <p:cNvSpPr txBox="1"/>
          <p:nvPr/>
        </p:nvSpPr>
        <p:spPr>
          <a:xfrm>
            <a:off x="2432675" y="6076992"/>
            <a:ext cx="310108" cy="307777"/>
          </a:xfrm>
          <a:prstGeom prst="rect">
            <a:avLst/>
          </a:prstGeom>
          <a:noFill/>
        </p:spPr>
        <p:txBody>
          <a:bodyPr wrap="square" rtlCol="0">
            <a:spAutoFit/>
          </a:bodyPr>
          <a:lstStyle/>
          <a:p>
            <a:r>
              <a:rPr lang="en-US" sz="1400" dirty="0"/>
              <a:t>a</a:t>
            </a:r>
          </a:p>
        </p:txBody>
      </p:sp>
      <p:sp>
        <p:nvSpPr>
          <p:cNvPr id="15" name="TextBox 14"/>
          <p:cNvSpPr txBox="1"/>
          <p:nvPr/>
        </p:nvSpPr>
        <p:spPr>
          <a:xfrm>
            <a:off x="5101434" y="6061405"/>
            <a:ext cx="310108" cy="307777"/>
          </a:xfrm>
          <a:prstGeom prst="rect">
            <a:avLst/>
          </a:prstGeom>
          <a:noFill/>
        </p:spPr>
        <p:txBody>
          <a:bodyPr wrap="square" rtlCol="0">
            <a:spAutoFit/>
          </a:bodyPr>
          <a:lstStyle/>
          <a:p>
            <a:r>
              <a:rPr lang="en-US" sz="1400" dirty="0"/>
              <a:t>b</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8130" y="4076220"/>
            <a:ext cx="3196646" cy="2458959"/>
          </a:xfrm>
          <a:prstGeom prst="rect">
            <a:avLst/>
          </a:prstGeom>
        </p:spPr>
      </p:pic>
      <p:sp>
        <p:nvSpPr>
          <p:cNvPr id="17" name="TextBox 16"/>
          <p:cNvSpPr txBox="1"/>
          <p:nvPr/>
        </p:nvSpPr>
        <p:spPr>
          <a:xfrm>
            <a:off x="8577072" y="4199556"/>
            <a:ext cx="3530465" cy="2031325"/>
          </a:xfrm>
          <a:prstGeom prst="rect">
            <a:avLst/>
          </a:prstGeom>
          <a:noFill/>
        </p:spPr>
        <p:txBody>
          <a:bodyPr wrap="square" rtlCol="0">
            <a:spAutoFit/>
          </a:bodyPr>
          <a:lstStyle/>
          <a:p>
            <a:pPr marL="342900" indent="-342900">
              <a:buAutoNum type="alphaLcPeriod"/>
            </a:pPr>
            <a:r>
              <a:rPr lang="en-US" sz="1400" dirty="0"/>
              <a:t>Overall mean residuals after Bundle Adjustment (No self-calibration)</a:t>
            </a:r>
          </a:p>
          <a:p>
            <a:pPr marL="342900" indent="-342900">
              <a:buAutoNum type="alphaLcPeriod"/>
            </a:pPr>
            <a:r>
              <a:rPr lang="en-US" sz="1400" dirty="0"/>
              <a:t>Effect of the additional parameters by correcting the effect of the systematic errors (12 Std. + 81 to 88 add. </a:t>
            </a:r>
            <a:r>
              <a:rPr lang="en-US" sz="1400" dirty="0" err="1"/>
              <a:t>Param</a:t>
            </a:r>
            <a:r>
              <a:rPr lang="en-US" sz="1400" dirty="0"/>
              <a:t>.)</a:t>
            </a:r>
          </a:p>
          <a:p>
            <a:pPr marL="342900" indent="-342900">
              <a:buAutoNum type="alphaLcPeriod"/>
            </a:pPr>
            <a:r>
              <a:rPr lang="en-US" sz="1400" dirty="0"/>
              <a:t>Radial Symmetric Lens Distortion out of self-calibration. Increase exponentially at the image corners</a:t>
            </a:r>
          </a:p>
        </p:txBody>
      </p:sp>
      <p:sp>
        <p:nvSpPr>
          <p:cNvPr id="18" name="Rectangle 17"/>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9" name="TextBox 18">
            <a:extLst>
              <a:ext uri="{FF2B5EF4-FFF2-40B4-BE49-F238E27FC236}">
                <a16:creationId xmlns:a16="http://schemas.microsoft.com/office/drawing/2014/main" id="{76074A06-E8AE-445D-ADEF-F5E5AC4B163D}"/>
              </a:ext>
            </a:extLst>
          </p:cNvPr>
          <p:cNvSpPr txBox="1"/>
          <p:nvPr/>
        </p:nvSpPr>
        <p:spPr>
          <a:xfrm>
            <a:off x="8339722" y="6021537"/>
            <a:ext cx="310108" cy="307777"/>
          </a:xfrm>
          <a:prstGeom prst="rect">
            <a:avLst/>
          </a:prstGeom>
          <a:noFill/>
        </p:spPr>
        <p:txBody>
          <a:bodyPr wrap="square" rtlCol="0">
            <a:spAutoFit/>
          </a:bodyPr>
          <a:lstStyle/>
          <a:p>
            <a:r>
              <a:rPr lang="en-US" sz="1400" dirty="0"/>
              <a:t>c</a:t>
            </a:r>
          </a:p>
        </p:txBody>
      </p:sp>
      <p:sp>
        <p:nvSpPr>
          <p:cNvPr id="20" name="TextBox 19">
            <a:extLst>
              <a:ext uri="{FF2B5EF4-FFF2-40B4-BE49-F238E27FC236}">
                <a16:creationId xmlns:a16="http://schemas.microsoft.com/office/drawing/2014/main" id="{5B272444-78E9-428D-9E3D-286F1523122C}"/>
              </a:ext>
            </a:extLst>
          </p:cNvPr>
          <p:cNvSpPr txBox="1"/>
          <p:nvPr/>
        </p:nvSpPr>
        <p:spPr>
          <a:xfrm>
            <a:off x="-8514" y="1855689"/>
            <a:ext cx="1625043" cy="307777"/>
          </a:xfrm>
          <a:prstGeom prst="rect">
            <a:avLst/>
          </a:prstGeom>
          <a:noFill/>
        </p:spPr>
        <p:txBody>
          <a:bodyPr wrap="square" rtlCol="0">
            <a:spAutoFit/>
          </a:bodyPr>
          <a:lstStyle/>
          <a:p>
            <a:r>
              <a:rPr lang="en-US" sz="1400" dirty="0"/>
              <a:t>(Feet)</a:t>
            </a:r>
          </a:p>
        </p:txBody>
      </p:sp>
    </p:spTree>
    <p:extLst>
      <p:ext uri="{BB962C8B-B14F-4D97-AF65-F5344CB8AC3E}">
        <p14:creationId xmlns:p14="http://schemas.microsoft.com/office/powerpoint/2010/main" val="420895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SlogoSMALL.jpg"/>
          <p:cNvPicPr>
            <a:picLocks noChangeAspect="1"/>
          </p:cNvPicPr>
          <p:nvPr/>
        </p:nvPicPr>
        <p:blipFill>
          <a:blip r:embed="rId2" cstate="print"/>
          <a:stretch>
            <a:fillRect/>
          </a:stretch>
        </p:blipFill>
        <p:spPr>
          <a:xfrm>
            <a:off x="282822" y="132962"/>
            <a:ext cx="1611258" cy="730437"/>
          </a:xfrm>
          <a:prstGeom prst="rect">
            <a:avLst/>
          </a:prstGeom>
        </p:spPr>
      </p:pic>
      <p:sp>
        <p:nvSpPr>
          <p:cNvPr id="3" name="Rectangle 2"/>
          <p:cNvSpPr/>
          <p:nvPr/>
        </p:nvSpPr>
        <p:spPr>
          <a:xfrm>
            <a:off x="2295144" y="217068"/>
            <a:ext cx="6858000" cy="646331"/>
          </a:xfrm>
          <a:prstGeom prst="rect">
            <a:avLst/>
          </a:prstGeom>
          <a:noFill/>
        </p:spPr>
        <p:txBody>
          <a:bodyPr wrap="square">
            <a:spAutoFit/>
          </a:bodyPr>
          <a:lstStyle/>
          <a:p>
            <a:pPr algn="ctr"/>
            <a:r>
              <a:rPr lang="en-US" b="1" dirty="0"/>
              <a:t>Photogrammetric Calibration of the Phase One iXU-RS1900 Camera System</a:t>
            </a:r>
          </a:p>
        </p:txBody>
      </p:sp>
      <p:sp>
        <p:nvSpPr>
          <p:cNvPr id="4" name="TextBox 3"/>
          <p:cNvSpPr txBox="1"/>
          <p:nvPr/>
        </p:nvSpPr>
        <p:spPr>
          <a:xfrm>
            <a:off x="77118" y="969484"/>
            <a:ext cx="12114882" cy="5539978"/>
          </a:xfrm>
          <a:prstGeom prst="rect">
            <a:avLst/>
          </a:prstGeom>
          <a:noFill/>
        </p:spPr>
        <p:txBody>
          <a:bodyPr wrap="square" rtlCol="0">
            <a:spAutoFit/>
          </a:bodyPr>
          <a:lstStyle/>
          <a:p>
            <a:r>
              <a:rPr lang="en-US" b="1" dirty="0"/>
              <a:t>CONCLUSIONS</a:t>
            </a:r>
          </a:p>
          <a:p>
            <a:pPr marL="342900" indent="-342900" algn="just">
              <a:buAutoNum type="arabicPeriod"/>
            </a:pPr>
            <a:r>
              <a:rPr lang="en-US" sz="1600" dirty="0"/>
              <a:t>For Photogrammetric Operations such as DSO or ISO, </a:t>
            </a:r>
            <a:r>
              <a:rPr lang="en-US" sz="1600" i="1" dirty="0"/>
              <a:t>LABORATORY CALIBRATION IS NOT ENOUGH. </a:t>
            </a:r>
            <a:r>
              <a:rPr lang="en-US" sz="1600" b="1" i="1" dirty="0"/>
              <a:t>Calibration Boresight operations have to be performed</a:t>
            </a:r>
          </a:p>
          <a:p>
            <a:pPr algn="just"/>
            <a:endParaRPr lang="en-US" sz="1600" i="1" dirty="0"/>
          </a:p>
          <a:p>
            <a:pPr marL="342900" indent="-342900" algn="just">
              <a:buFont typeface="+mj-lt"/>
              <a:buAutoNum type="arabicPeriod" startAt="2"/>
            </a:pPr>
            <a:r>
              <a:rPr lang="en-US" sz="1600" dirty="0"/>
              <a:t>Boresight must fulfill geometric conditions of high accuracy and coverage. Flights at 2 different GSD to eliminate the effect of the GPS-Z-shift over the calibrated focal length. Each strip be flown forward and reverse. This eliminate/minimize the GPS-(X,Y) shift in the determination of the principal point and the high correlation between the image x-coordinates and constant exposure time errors.</a:t>
            </a:r>
          </a:p>
          <a:p>
            <a:pPr algn="just"/>
            <a:endParaRPr lang="en-US" sz="1600" dirty="0"/>
          </a:p>
          <a:p>
            <a:pPr marL="342900" indent="-342900" algn="just">
              <a:buFont typeface="+mj-lt"/>
              <a:buAutoNum type="arabicPeriod" startAt="3"/>
            </a:pPr>
            <a:r>
              <a:rPr lang="en-US" sz="1600" dirty="0"/>
              <a:t>The calibrated camera parameters were done by a BBA using the ABGPS and the additional parameters 13 to 15 to all strips. Once the image observations were corrected another BBA was carried out with no self-calibration and no ABGPS data. The results show a strong effect of the remaining systematic errors over the Z-Components.</a:t>
            </a:r>
          </a:p>
          <a:p>
            <a:pPr algn="just"/>
            <a:endParaRPr lang="en-US" sz="1600" dirty="0"/>
          </a:p>
          <a:p>
            <a:pPr marL="342900" indent="-342900" algn="just">
              <a:buFont typeface="+mj-lt"/>
              <a:buAutoNum type="arabicPeriod" startAt="4"/>
            </a:pPr>
            <a:r>
              <a:rPr lang="en-US" sz="1600" dirty="0"/>
              <a:t>The relationship of the 3 systems (Camera, INS/IMU, AGPS) must have as reference the camera projection center in the object space (the entrance nodal point of the camera). The distance from the GPS central phase antenna and the projection center of the camera (entrance nodal point) is known with geodetic precision and is located on the vertical axis of the camera passing through the principal point, hence the offset of the IMU origin to the camera projection center has to be known before mixing the ABGPS data with the INS/IMU data by the Kalman Filter. Finally, the distance from the INS/IMU to the entrance nodal point of the camera is to be determined. The difference between the exterior orientations and the IMU-data leads to the boresight misalignment. Such a difference can only be done once the correction for convergence of meridians is applied and either the IMU readings are transformed to the adjusted EOs angles or vice versa. The exterior orientation from the bundle block adjustment is handled as an error free reference system, even if the accuracy cannot be neglected. </a:t>
            </a:r>
          </a:p>
        </p:txBody>
      </p:sp>
      <p:sp>
        <p:nvSpPr>
          <p:cNvPr id="5" name="Rectangle 4"/>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348843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SlogoSMALL.jpg"/>
          <p:cNvPicPr>
            <a:picLocks noChangeAspect="1"/>
          </p:cNvPicPr>
          <p:nvPr/>
        </p:nvPicPr>
        <p:blipFill>
          <a:blip r:embed="rId2" cstate="print"/>
          <a:stretch>
            <a:fillRect/>
          </a:stretch>
        </p:blipFill>
        <p:spPr>
          <a:xfrm>
            <a:off x="282822" y="132962"/>
            <a:ext cx="1611258" cy="730437"/>
          </a:xfrm>
          <a:prstGeom prst="rect">
            <a:avLst/>
          </a:prstGeom>
        </p:spPr>
      </p:pic>
      <p:sp>
        <p:nvSpPr>
          <p:cNvPr id="3" name="Rectangle 2"/>
          <p:cNvSpPr/>
          <p:nvPr/>
        </p:nvSpPr>
        <p:spPr>
          <a:xfrm>
            <a:off x="2295144" y="217068"/>
            <a:ext cx="6858000" cy="646331"/>
          </a:xfrm>
          <a:prstGeom prst="rect">
            <a:avLst/>
          </a:prstGeom>
          <a:noFill/>
        </p:spPr>
        <p:txBody>
          <a:bodyPr wrap="square">
            <a:spAutoFit/>
          </a:bodyPr>
          <a:lstStyle/>
          <a:p>
            <a:pPr algn="ctr"/>
            <a:r>
              <a:rPr lang="en-US" b="1" dirty="0"/>
              <a:t>Photogrammetric Calibration of the Phase One iXU-RS1900 Camera System</a:t>
            </a:r>
          </a:p>
        </p:txBody>
      </p:sp>
      <p:sp>
        <p:nvSpPr>
          <p:cNvPr id="6" name="TextBox 5"/>
          <p:cNvSpPr txBox="1"/>
          <p:nvPr/>
        </p:nvSpPr>
        <p:spPr>
          <a:xfrm>
            <a:off x="0" y="1046602"/>
            <a:ext cx="12192000" cy="4524315"/>
          </a:xfrm>
          <a:prstGeom prst="rect">
            <a:avLst/>
          </a:prstGeom>
          <a:noFill/>
        </p:spPr>
        <p:txBody>
          <a:bodyPr wrap="square" rtlCol="0">
            <a:spAutoFit/>
          </a:bodyPr>
          <a:lstStyle/>
          <a:p>
            <a:pPr algn="just"/>
            <a:r>
              <a:rPr lang="en-US" sz="1600" dirty="0"/>
              <a:t>     All above mentioned computation were done by the use of the program GPSPL of the Program Package BLUH</a:t>
            </a:r>
          </a:p>
          <a:p>
            <a:pPr algn="just"/>
            <a:endParaRPr lang="en-US" sz="1600" dirty="0"/>
          </a:p>
          <a:p>
            <a:pPr marL="342900" indent="-342900" algn="just">
              <a:buFont typeface="+mj-lt"/>
              <a:buAutoNum type="arabicPeriod" startAt="5"/>
            </a:pPr>
            <a:r>
              <a:rPr lang="en-US" sz="1600" dirty="0"/>
              <a:t>Once all these parameters were computed and corrections applied (IMU readings + misalignment, components of the lever arms, etc.), using the calibrated camera parameters and the corrected image coordinates, a Direct Sensor Orientation (with multiple intersections on the GCPs/Check) was carried out. The RMSE, computed through the method detailed above, against the set of field measured GCPs/Check Points </a:t>
            </a:r>
            <a:r>
              <a:rPr lang="en-US" sz="1600"/>
              <a:t>show large </a:t>
            </a:r>
            <a:r>
              <a:rPr lang="en-US" sz="1600" dirty="0"/>
              <a:t>values on the RMSE-Z component that can be once again attributed to the remaining systematic errors in the camera image.</a:t>
            </a:r>
          </a:p>
          <a:p>
            <a:pPr algn="just"/>
            <a:endParaRPr lang="en-US" sz="1600" dirty="0"/>
          </a:p>
          <a:p>
            <a:pPr marL="342900" indent="-342900" algn="just">
              <a:buFont typeface="+mj-lt"/>
              <a:buAutoNum type="arabicPeriod" startAt="6"/>
            </a:pPr>
            <a:r>
              <a:rPr lang="en-US" sz="1600" dirty="0"/>
              <a:t>At this point it was decided to investigate the impact of the systematic image errors over the final accuracy. For that three BBA were carried out: one without self-calibration, another with self-calibration using only the 12 Standard Additional Parameters and lastly the 12 mentioned plus the 81 to 88 additional parameters that removes/minimize the effect of the image deformation at their corners (typical of small and medium size cameras) and the lack of flatness of the electronic chips over the focal plane of the camera. Improvements in the accuracy of the Z-Component of about 30.3 % and 63.6%  was possible to be observed each time self-calibration was used.</a:t>
            </a:r>
          </a:p>
          <a:p>
            <a:pPr algn="just"/>
            <a:endParaRPr lang="en-US" sz="1600" dirty="0"/>
          </a:p>
          <a:p>
            <a:pPr marL="342900" indent="-342900" algn="just">
              <a:buFont typeface="+mj-lt"/>
              <a:buAutoNum type="arabicPeriod" startAt="7"/>
            </a:pPr>
            <a:r>
              <a:rPr lang="en-US" sz="1600" dirty="0"/>
              <a:t>The Radial Symmetric Lens Distortion was also computed out of the self-calibration parameters. Although this is small, a noticeable exponential increment of the values of the distortion by the corners of the camera can be seen. This also contributes to the effect of the above named residuals.</a:t>
            </a:r>
          </a:p>
        </p:txBody>
      </p:sp>
      <p:sp>
        <p:nvSpPr>
          <p:cNvPr id="5" name="Rectangle 4"/>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586577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SlogoSMALL.jpg"/>
          <p:cNvPicPr>
            <a:picLocks noChangeAspect="1"/>
          </p:cNvPicPr>
          <p:nvPr/>
        </p:nvPicPr>
        <p:blipFill>
          <a:blip r:embed="rId2" cstate="print"/>
          <a:stretch>
            <a:fillRect/>
          </a:stretch>
        </p:blipFill>
        <p:spPr>
          <a:xfrm>
            <a:off x="304856" y="132962"/>
            <a:ext cx="1611258" cy="730437"/>
          </a:xfrm>
          <a:prstGeom prst="rect">
            <a:avLst/>
          </a:prstGeom>
        </p:spPr>
      </p:pic>
      <p:sp>
        <p:nvSpPr>
          <p:cNvPr id="5" name="Rectangle 4"/>
          <p:cNvSpPr/>
          <p:nvPr/>
        </p:nvSpPr>
        <p:spPr>
          <a:xfrm>
            <a:off x="1563709" y="1776716"/>
            <a:ext cx="8828409" cy="4401205"/>
          </a:xfrm>
          <a:prstGeom prst="rect">
            <a:avLst/>
          </a:prstGeom>
        </p:spPr>
        <p:txBody>
          <a:bodyPr wrap="square">
            <a:spAutoFit/>
          </a:bodyPr>
          <a:lstStyle/>
          <a:p>
            <a:pPr algn="ctr"/>
            <a:r>
              <a:rPr lang="en-US" altLang="en-US" sz="4000" b="1" dirty="0">
                <a:solidFill>
                  <a:prstClr val="black"/>
                </a:solidFill>
                <a:latin typeface="Calibri" panose="020F0502020204030204"/>
              </a:rPr>
              <a:t>THANK YOU VERY MUCH FOR YOUR KIND ATTENTION</a:t>
            </a:r>
          </a:p>
          <a:p>
            <a:pPr algn="ctr"/>
            <a:r>
              <a:rPr lang="en-US" altLang="en-US" sz="4000" b="1" dirty="0">
                <a:solidFill>
                  <a:prstClr val="black"/>
                </a:solidFill>
                <a:latin typeface="Calibri" panose="020F0502020204030204"/>
              </a:rPr>
              <a:t>QUESTIONS…?</a:t>
            </a:r>
          </a:p>
          <a:p>
            <a:pPr algn="ctr"/>
            <a:endParaRPr lang="en-US" altLang="en-US" sz="4000" b="1" dirty="0">
              <a:solidFill>
                <a:prstClr val="black"/>
              </a:solidFill>
              <a:latin typeface="Calibri" panose="020F0502020204030204"/>
            </a:endParaRPr>
          </a:p>
          <a:p>
            <a:pPr algn="ctr"/>
            <a:r>
              <a:rPr lang="en-US" altLang="en-US" sz="4000" b="1" dirty="0">
                <a:solidFill>
                  <a:prstClr val="black"/>
                </a:solidFill>
                <a:latin typeface="Calibri" panose="020F0502020204030204"/>
              </a:rPr>
              <a:t>Dr. Ing. Ricardo Passini (CP, CMS-ASPRS),</a:t>
            </a:r>
          </a:p>
          <a:p>
            <a:pPr algn="ctr"/>
            <a:r>
              <a:rPr lang="en-US" altLang="en-US" sz="4000" b="1" dirty="0">
                <a:solidFill>
                  <a:prstClr val="black"/>
                </a:solidFill>
                <a:latin typeface="Calibri" panose="020F0502020204030204"/>
              </a:rPr>
              <a:t>David Day (CP-ASPRS,GISP), </a:t>
            </a:r>
          </a:p>
          <a:p>
            <a:pPr algn="ctr"/>
            <a:r>
              <a:rPr lang="en-US" altLang="en-US" sz="4000" b="1" dirty="0">
                <a:solidFill>
                  <a:prstClr val="black"/>
                </a:solidFill>
                <a:latin typeface="Calibri" panose="020F0502020204030204"/>
              </a:rPr>
              <a:t>Wesley Weaver</a:t>
            </a:r>
          </a:p>
        </p:txBody>
      </p:sp>
      <p:sp>
        <p:nvSpPr>
          <p:cNvPr id="6" name="Rectangle 5"/>
          <p:cNvSpPr/>
          <p:nvPr/>
        </p:nvSpPr>
        <p:spPr>
          <a:xfrm>
            <a:off x="9389083" y="236570"/>
            <a:ext cx="2511221" cy="523220"/>
          </a:xfrm>
          <a:prstGeom prst="rect">
            <a:avLst/>
          </a:prstGeom>
          <a:solidFill>
            <a:schemeClr val="accent2">
              <a:lumMod val="75000"/>
            </a:schemeClr>
          </a:solid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RMP</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406467643"/>
      </p:ext>
    </p:extLst>
  </p:cSld>
  <p:clrMapOvr>
    <a:masterClrMapping/>
  </p:clrMapOvr>
</p:sld>
</file>

<file path=ppt/theme/theme1.xml><?xml version="1.0" encoding="utf-8"?>
<a:theme xmlns:a="http://schemas.openxmlformats.org/drawingml/2006/main" name="ppt_template_ADR_external_july2005">
  <a:themeElements>
    <a:clrScheme name="ppt_template_ADR_external_july2005 13">
      <a:dk1>
        <a:srgbClr val="000000"/>
      </a:dk1>
      <a:lt1>
        <a:srgbClr val="FFFFFF"/>
      </a:lt1>
      <a:dk2>
        <a:srgbClr val="000000"/>
      </a:dk2>
      <a:lt2>
        <a:srgbClr val="000000"/>
      </a:lt2>
      <a:accent1>
        <a:srgbClr val="3399FF"/>
      </a:accent1>
      <a:accent2>
        <a:srgbClr val="008000"/>
      </a:accent2>
      <a:accent3>
        <a:srgbClr val="FFFFFF"/>
      </a:accent3>
      <a:accent4>
        <a:srgbClr val="000000"/>
      </a:accent4>
      <a:accent5>
        <a:srgbClr val="ADCAFF"/>
      </a:accent5>
      <a:accent6>
        <a:srgbClr val="007300"/>
      </a:accent6>
      <a:hlink>
        <a:srgbClr val="CC0000"/>
      </a:hlink>
      <a:folHlink>
        <a:srgbClr val="969696"/>
      </a:folHlink>
    </a:clrScheme>
    <a:fontScheme name="ppt_template_ADR_external_july20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11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1100" b="0" i="0" u="none" strike="noStrike" cap="none" normalizeH="0" baseline="0" smtClean="0">
            <a:ln>
              <a:noFill/>
            </a:ln>
            <a:solidFill>
              <a:schemeClr val="bg2"/>
            </a:solidFill>
            <a:effectLst/>
            <a:latin typeface="Arial" charset="0"/>
          </a:defRPr>
        </a:defPPr>
      </a:lstStyle>
    </a:lnDef>
  </a:objectDefaults>
  <a:extraClrSchemeLst>
    <a:extraClrScheme>
      <a:clrScheme name="ppt_template_ADR_external_july20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_template_ADR_external_july20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_template_ADR_external_july20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_template_ADR_external_july20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_template_ADR_external_july20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_template_ADR_external_july20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_template_ADR_external_july20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_ADR_external_july2005 8">
        <a:dk1>
          <a:srgbClr val="000000"/>
        </a:dk1>
        <a:lt1>
          <a:srgbClr val="FFFFFF"/>
        </a:lt1>
        <a:dk2>
          <a:srgbClr val="FFFF00"/>
        </a:dk2>
        <a:lt2>
          <a:srgbClr val="000000"/>
        </a:lt2>
        <a:accent1>
          <a:srgbClr val="FF9900"/>
        </a:accent1>
        <a:accent2>
          <a:srgbClr val="00FFFF"/>
        </a:accent2>
        <a:accent3>
          <a:srgbClr val="FFFFFF"/>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ppt_template_ADR_external_july2005 9">
        <a:dk1>
          <a:srgbClr val="000000"/>
        </a:dk1>
        <a:lt1>
          <a:srgbClr val="FFFFFF"/>
        </a:lt1>
        <a:dk2>
          <a:srgbClr val="000000"/>
        </a:dk2>
        <a:lt2>
          <a:srgbClr val="000000"/>
        </a:lt2>
        <a:accent1>
          <a:srgbClr val="FF9900"/>
        </a:accent1>
        <a:accent2>
          <a:srgbClr val="00FFFF"/>
        </a:accent2>
        <a:accent3>
          <a:srgbClr val="FFFFFF"/>
        </a:accent3>
        <a:accent4>
          <a:srgbClr val="000000"/>
        </a:accent4>
        <a:accent5>
          <a:srgbClr val="FFCAAA"/>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ppt_template_ADR_external_july2005 10">
        <a:dk1>
          <a:srgbClr val="000000"/>
        </a:dk1>
        <a:lt1>
          <a:srgbClr val="FFFFFF"/>
        </a:lt1>
        <a:dk2>
          <a:srgbClr val="000000"/>
        </a:dk2>
        <a:lt2>
          <a:srgbClr val="000000"/>
        </a:lt2>
        <a:accent1>
          <a:srgbClr val="3399FF"/>
        </a:accent1>
        <a:accent2>
          <a:srgbClr val="009999"/>
        </a:accent2>
        <a:accent3>
          <a:srgbClr val="FFFFFF"/>
        </a:accent3>
        <a:accent4>
          <a:srgbClr val="000000"/>
        </a:accent4>
        <a:accent5>
          <a:srgbClr val="ADCAFF"/>
        </a:accent5>
        <a:accent6>
          <a:srgbClr val="008A8A"/>
        </a:accent6>
        <a:hlink>
          <a:srgbClr val="993300"/>
        </a:hlink>
        <a:folHlink>
          <a:srgbClr val="969696"/>
        </a:folHlink>
      </a:clrScheme>
      <a:clrMap bg1="lt1" tx1="dk1" bg2="lt2" tx2="dk2" accent1="accent1" accent2="accent2" accent3="accent3" accent4="accent4" accent5="accent5" accent6="accent6" hlink="hlink" folHlink="folHlink"/>
    </a:extraClrScheme>
    <a:extraClrScheme>
      <a:clrScheme name="ppt_template_ADR_external_july2005 11">
        <a:dk1>
          <a:srgbClr val="000000"/>
        </a:dk1>
        <a:lt1>
          <a:srgbClr val="FFFFFF"/>
        </a:lt1>
        <a:dk2>
          <a:srgbClr val="000000"/>
        </a:dk2>
        <a:lt2>
          <a:srgbClr val="000000"/>
        </a:lt2>
        <a:accent1>
          <a:srgbClr val="0066FF"/>
        </a:accent1>
        <a:accent2>
          <a:srgbClr val="009999"/>
        </a:accent2>
        <a:accent3>
          <a:srgbClr val="FFFFFF"/>
        </a:accent3>
        <a:accent4>
          <a:srgbClr val="000000"/>
        </a:accent4>
        <a:accent5>
          <a:srgbClr val="AAB8FF"/>
        </a:accent5>
        <a:accent6>
          <a:srgbClr val="008A8A"/>
        </a:accent6>
        <a:hlink>
          <a:srgbClr val="993300"/>
        </a:hlink>
        <a:folHlink>
          <a:srgbClr val="969696"/>
        </a:folHlink>
      </a:clrScheme>
      <a:clrMap bg1="lt1" tx1="dk1" bg2="lt2" tx2="dk2" accent1="accent1" accent2="accent2" accent3="accent3" accent4="accent4" accent5="accent5" accent6="accent6" hlink="hlink" folHlink="folHlink"/>
    </a:extraClrScheme>
    <a:extraClrScheme>
      <a:clrScheme name="ppt_template_ADR_external_july2005 12">
        <a:dk1>
          <a:srgbClr val="000000"/>
        </a:dk1>
        <a:lt1>
          <a:srgbClr val="FFFFFF"/>
        </a:lt1>
        <a:dk2>
          <a:srgbClr val="000000"/>
        </a:dk2>
        <a:lt2>
          <a:srgbClr val="969696"/>
        </a:lt2>
        <a:accent1>
          <a:srgbClr val="3399FF"/>
        </a:accent1>
        <a:accent2>
          <a:srgbClr val="008000"/>
        </a:accent2>
        <a:accent3>
          <a:srgbClr val="FFFFFF"/>
        </a:accent3>
        <a:accent4>
          <a:srgbClr val="000000"/>
        </a:accent4>
        <a:accent5>
          <a:srgbClr val="ADCAFF"/>
        </a:accent5>
        <a:accent6>
          <a:srgbClr val="007300"/>
        </a:accent6>
        <a:hlink>
          <a:srgbClr val="CC0000"/>
        </a:hlink>
        <a:folHlink>
          <a:srgbClr val="969696"/>
        </a:folHlink>
      </a:clrScheme>
      <a:clrMap bg1="lt1" tx1="dk1" bg2="lt2" tx2="dk2" accent1="accent1" accent2="accent2" accent3="accent3" accent4="accent4" accent5="accent5" accent6="accent6" hlink="hlink" folHlink="folHlink"/>
    </a:extraClrScheme>
    <a:extraClrScheme>
      <a:clrScheme name="ppt_template_ADR_external_july2005 13">
        <a:dk1>
          <a:srgbClr val="000000"/>
        </a:dk1>
        <a:lt1>
          <a:srgbClr val="FFFFFF"/>
        </a:lt1>
        <a:dk2>
          <a:srgbClr val="000000"/>
        </a:dk2>
        <a:lt2>
          <a:srgbClr val="000000"/>
        </a:lt2>
        <a:accent1>
          <a:srgbClr val="3399FF"/>
        </a:accent1>
        <a:accent2>
          <a:srgbClr val="008000"/>
        </a:accent2>
        <a:accent3>
          <a:srgbClr val="FFFFFF"/>
        </a:accent3>
        <a:accent4>
          <a:srgbClr val="000000"/>
        </a:accent4>
        <a:accent5>
          <a:srgbClr val="ADCAFF"/>
        </a:accent5>
        <a:accent6>
          <a:srgbClr val="007300"/>
        </a:accent6>
        <a:hlink>
          <a:srgbClr val="CC0000"/>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1116</TotalTime>
  <Words>1756</Words>
  <Application>Microsoft Office PowerPoint</Application>
  <PresentationFormat>Widescreen</PresentationFormat>
  <Paragraphs>231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 Math</vt:lpstr>
      <vt:lpstr>ppt_template_ADR_external_july2005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ELEVATION MODEL ACCURACY ANALYSIS FROM UASs IMAGERY AND LARGE FORMAT DIGITAL CAMERAS</dc:title>
  <dc:creator>Passini, Ricardo M (US)</dc:creator>
  <cp:lastModifiedBy>David Day</cp:lastModifiedBy>
  <cp:revision>99</cp:revision>
  <dcterms:created xsi:type="dcterms:W3CDTF">2017-04-04T11:04:08Z</dcterms:created>
  <dcterms:modified xsi:type="dcterms:W3CDTF">2019-01-26T19:21:52Z</dcterms:modified>
</cp:coreProperties>
</file>