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15" r:id="rId2"/>
    <p:sldId id="325" r:id="rId3"/>
    <p:sldId id="316" r:id="rId4"/>
    <p:sldId id="317" r:id="rId5"/>
    <p:sldId id="307" r:id="rId6"/>
    <p:sldId id="311" r:id="rId7"/>
    <p:sldId id="323" r:id="rId8"/>
    <p:sldId id="309" r:id="rId9"/>
    <p:sldId id="319" r:id="rId10"/>
    <p:sldId id="324" r:id="rId11"/>
    <p:sldId id="321" r:id="rId12"/>
    <p:sldId id="326" r:id="rId13"/>
    <p:sldId id="327" r:id="rId14"/>
    <p:sldId id="322" r:id="rId15"/>
    <p:sldId id="328" r:id="rId16"/>
    <p:sldId id="329" r:id="rId17"/>
    <p:sldId id="318" r:id="rId18"/>
    <p:sldId id="3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0A7"/>
    <a:srgbClr val="797979"/>
    <a:srgbClr val="3289B4"/>
    <a:srgbClr val="BF5441"/>
    <a:srgbClr val="56B27B"/>
    <a:srgbClr val="2E8652"/>
    <a:srgbClr val="57688F"/>
    <a:srgbClr val="E9A149"/>
    <a:srgbClr val="7EB761"/>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3372" autoAdjust="0"/>
  </p:normalViewPr>
  <p:slideViewPr>
    <p:cSldViewPr snapToGrid="0">
      <p:cViewPr>
        <p:scale>
          <a:sx n="92" d="100"/>
          <a:sy n="92" d="100"/>
        </p:scale>
        <p:origin x="-88" y="-96"/>
      </p:cViewPr>
      <p:guideLst>
        <p:guide orient="horz" pos="2160"/>
        <p:guide pos="3840"/>
      </p:guideLst>
    </p:cSldViewPr>
  </p:slideViewPr>
  <p:notesTextViewPr>
    <p:cViewPr>
      <p:scale>
        <a:sx n="1" d="1"/>
        <a:sy n="1" d="1"/>
      </p:scale>
      <p:origin x="0" y="0"/>
    </p:cViewPr>
  </p:notesTextViewPr>
  <p:notesViewPr>
    <p:cSldViewPr snapToGrid="0">
      <p:cViewPr varScale="1">
        <p:scale>
          <a:sx n="69" d="100"/>
          <a:sy n="69" d="100"/>
        </p:scale>
        <p:origin x="32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dirty="0"/>
          </a:p>
        </p:txBody>
      </p:sp>
    </p:spTree>
    <p:extLst>
      <p:ext uri="{BB962C8B-B14F-4D97-AF65-F5344CB8AC3E}">
        <p14:creationId xmlns:p14="http://schemas.microsoft.com/office/powerpoint/2010/main" val="12981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88968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32889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09887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327712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00872"/>
            <a:ext cx="1962150" cy="415498"/>
          </a:xfrm>
          <a:prstGeom prst="rect">
            <a:avLst/>
          </a:prstGeom>
          <a:noFill/>
        </p:spPr>
        <p:txBody>
          <a:bodyPr wrap="square" rtlCol="0">
            <a:spAutoFit/>
          </a:bodyPr>
          <a:lstStyle/>
          <a:p>
            <a:pPr algn="r"/>
            <a:r>
              <a:rPr lang="en-US" sz="1050" dirty="0" smtClean="0">
                <a:solidFill>
                  <a:schemeClr val="bg2">
                    <a:lumMod val="25000"/>
                  </a:schemeClr>
                </a:solidFill>
                <a:latin typeface="+mn-lt"/>
                <a:cs typeface="Arial" panose="020B0604020202020204" pitchFamily="34" charset="0"/>
              </a:rPr>
              <a:t>National</a:t>
            </a:r>
            <a:r>
              <a:rPr lang="en-US" sz="1050" baseline="0" dirty="0" smtClean="0">
                <a:solidFill>
                  <a:schemeClr val="bg2">
                    <a:lumMod val="25000"/>
                  </a:schemeClr>
                </a:solidFill>
                <a:latin typeface="+mn-lt"/>
                <a:cs typeface="Arial" panose="020B0604020202020204" pitchFamily="34" charset="0"/>
              </a:rPr>
              <a:t> Aeronautics and</a:t>
            </a:r>
          </a:p>
          <a:p>
            <a:pPr algn="r"/>
            <a:r>
              <a:rPr lang="en-US" sz="1050" baseline="0" dirty="0" smtClean="0">
                <a:solidFill>
                  <a:schemeClr val="bg2">
                    <a:lumMod val="25000"/>
                  </a:schemeClr>
                </a:solidFill>
                <a:latin typeface="+mn-lt"/>
                <a:cs typeface="Arial" panose="020B0604020202020204" pitchFamily="34" charset="0"/>
              </a:rPr>
              <a:t>Space Administration</a:t>
            </a:r>
            <a:endParaRPr lang="en-US" sz="1050" dirty="0">
              <a:solidFill>
                <a:schemeClr val="bg2">
                  <a:lumMod val="25000"/>
                </a:schemeClr>
              </a:solidFill>
              <a:latin typeface="+mn-lt"/>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Hexagon 10"/>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Hexagon 11"/>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5" name="Rectangle 14"/>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3437552"/>
            <a:ext cx="12192000" cy="6858000"/>
          </a:xfrm>
          <a:prstGeom prst="rect">
            <a:avLst/>
          </a:prstGeom>
        </p:spPr>
      </p:pic>
      <p:sp>
        <p:nvSpPr>
          <p:cNvPr id="12" name="Hexagon 11"/>
          <p:cNvSpPr/>
          <p:nvPr userDrawn="1"/>
        </p:nvSpPr>
        <p:spPr>
          <a:xfrm>
            <a:off x="11144250" y="3526278"/>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3552101"/>
            <a:ext cx="422909" cy="427953"/>
          </a:xfrm>
          <a:prstGeom prst="rect">
            <a:avLst/>
          </a:prstGeom>
        </p:spPr>
      </p:pic>
      <p:sp>
        <p:nvSpPr>
          <p:cNvPr id="15" name="Rectangle 14"/>
          <p:cNvSpPr/>
          <p:nvPr userDrawn="1"/>
        </p:nvSpPr>
        <p:spPr>
          <a:xfrm>
            <a:off x="0" y="1578"/>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pic>
        <p:nvPicPr>
          <p:cNvPr id="11" name="Picture 10"/>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Hexagon 11"/>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5" name="Rectangle 14"/>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550A7"/>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pic>
        <p:nvPicPr>
          <p:cNvPr id="16" name="Picture 15"/>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Hexagon 16"/>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0A7"/>
              </a:solidFill>
            </a:endParaRP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21" name="Rectangle 2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Hexagon 18"/>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550A7"/>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21" name="Rectangle 2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550A7"/>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9" name="Rectangle 8"/>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screen">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550A7"/>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
        <p:nvSpPr>
          <p:cNvPr id="11" name="Rectangle 10"/>
          <p:cNvSpPr/>
          <p:nvPr userDrawn="1"/>
        </p:nvSpPr>
        <p:spPr>
          <a:xfrm>
            <a:off x="0" y="6812281"/>
            <a:ext cx="12192000" cy="45719"/>
          </a:xfrm>
          <a:prstGeom prst="rect">
            <a:avLst/>
          </a:prstGeom>
          <a:solidFill>
            <a:srgbClr val="79797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 y="1"/>
            <a:ext cx="5600965" cy="6857306"/>
          </a:xfrm>
          <a:prstGeom prst="rect">
            <a:avLst/>
          </a:prstGeom>
        </p:spPr>
      </p:pic>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698273" cy="6858000"/>
          </a:xfrm>
          <a:prstGeom prst="rect">
            <a:avLst/>
          </a:prstGeom>
        </p:spPr>
      </p:pic>
      <p:sp>
        <p:nvSpPr>
          <p:cNvPr id="2" name="Rectangle 1"/>
          <p:cNvSpPr/>
          <p:nvPr/>
        </p:nvSpPr>
        <p:spPr>
          <a:xfrm rot="19732510">
            <a:off x="5007036" y="5271987"/>
            <a:ext cx="140589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8060630">
            <a:off x="4886603" y="6134276"/>
            <a:ext cx="140589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331759" y="1804700"/>
            <a:ext cx="6591299" cy="4031873"/>
          </a:xfrm>
          <a:prstGeom prst="rect">
            <a:avLst/>
          </a:prstGeom>
          <a:noFill/>
        </p:spPr>
        <p:txBody>
          <a:bodyPr wrap="square" rtlCol="0">
            <a:spAutoFit/>
          </a:bodyPr>
          <a:lstStyle/>
          <a:p>
            <a:r>
              <a:rPr lang="en-US" sz="3200" dirty="0" smtClean="0">
                <a:solidFill>
                  <a:schemeClr val="tx1">
                    <a:lumMod val="75000"/>
                    <a:lumOff val="25000"/>
                  </a:schemeClr>
                </a:solidFill>
              </a:rPr>
              <a:t>Science Advisors </a:t>
            </a:r>
          </a:p>
          <a:p>
            <a:r>
              <a:rPr lang="en-US" sz="3200" dirty="0" smtClean="0">
                <a:solidFill>
                  <a:schemeClr val="tx1">
                    <a:lumMod val="75000"/>
                    <a:lumOff val="25000"/>
                  </a:schemeClr>
                </a:solidFill>
              </a:rPr>
              <a:t>Involved in NASA DEVELOP National Projects is Win-Win-Win</a:t>
            </a:r>
          </a:p>
          <a:p>
            <a:endParaRPr lang="en-US" sz="3200" dirty="0">
              <a:solidFill>
                <a:schemeClr val="tx1">
                  <a:lumMod val="75000"/>
                  <a:lumOff val="25000"/>
                </a:schemeClr>
              </a:solidFill>
            </a:endParaRPr>
          </a:p>
          <a:p>
            <a:r>
              <a:rPr lang="en-US" sz="2400" dirty="0" smtClean="0">
                <a:solidFill>
                  <a:schemeClr val="tx1">
                    <a:lumMod val="75000"/>
                    <a:lumOff val="25000"/>
                  </a:schemeClr>
                </a:solidFill>
              </a:rPr>
              <a:t>Marguerite Madden, Science Advisor</a:t>
            </a:r>
          </a:p>
          <a:p>
            <a:r>
              <a:rPr lang="en-US" sz="2400" dirty="0" smtClean="0">
                <a:solidFill>
                  <a:schemeClr val="tx1">
                    <a:lumMod val="75000"/>
                    <a:lumOff val="25000"/>
                  </a:schemeClr>
                </a:solidFill>
              </a:rPr>
              <a:t>Georgia – Athens Node</a:t>
            </a:r>
          </a:p>
          <a:p>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Center for Geospatial Research</a:t>
            </a:r>
          </a:p>
          <a:p>
            <a:r>
              <a:rPr lang="en-US" sz="2000" dirty="0" smtClean="0">
                <a:solidFill>
                  <a:schemeClr val="tx1">
                    <a:lumMod val="75000"/>
                    <a:lumOff val="25000"/>
                  </a:schemeClr>
                </a:solidFill>
              </a:rPr>
              <a:t>Department of Geography</a:t>
            </a:r>
          </a:p>
          <a:p>
            <a:r>
              <a:rPr lang="en-US" sz="2000" dirty="0" smtClean="0">
                <a:solidFill>
                  <a:schemeClr val="tx1">
                    <a:lumMod val="75000"/>
                    <a:lumOff val="25000"/>
                  </a:schemeClr>
                </a:solidFill>
              </a:rPr>
              <a:t>University of Georgia</a:t>
            </a:r>
            <a:endParaRPr lang="en-US" dirty="0">
              <a:solidFill>
                <a:schemeClr val="tx1">
                  <a:lumMod val="75000"/>
                  <a:lumOff val="25000"/>
                </a:schemeClr>
              </a:solidFill>
            </a:endParaRPr>
          </a:p>
        </p:txBody>
      </p:sp>
    </p:spTree>
    <p:extLst>
      <p:ext uri="{BB962C8B-B14F-4D97-AF65-F5344CB8AC3E}">
        <p14:creationId xmlns:p14="http://schemas.microsoft.com/office/powerpoint/2010/main" val="2234203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smtClean="0"/>
              <a:t>Spring Term 2014</a:t>
            </a:r>
            <a:endParaRPr lang="en-US" sz="3200" dirty="0"/>
          </a:p>
        </p:txBody>
      </p:sp>
      <p:pic>
        <p:nvPicPr>
          <p:cNvPr id="2" name="Picture 1"/>
          <p:cNvPicPr>
            <a:picLocks noChangeAspect="1"/>
          </p:cNvPicPr>
          <p:nvPr/>
        </p:nvPicPr>
        <p:blipFill>
          <a:blip r:embed="rId2"/>
          <a:stretch>
            <a:fillRect/>
          </a:stretch>
        </p:blipFill>
        <p:spPr>
          <a:xfrm>
            <a:off x="438430" y="826410"/>
            <a:ext cx="5935476" cy="4970113"/>
          </a:xfrm>
          <a:prstGeom prst="rect">
            <a:avLst/>
          </a:prstGeom>
        </p:spPr>
      </p:pic>
      <p:sp>
        <p:nvSpPr>
          <p:cNvPr id="4" name="TextBox 3"/>
          <p:cNvSpPr txBox="1"/>
          <p:nvPr/>
        </p:nvSpPr>
        <p:spPr>
          <a:xfrm>
            <a:off x="300879" y="5683623"/>
            <a:ext cx="5759262" cy="923330"/>
          </a:xfrm>
          <a:prstGeom prst="rect">
            <a:avLst/>
          </a:prstGeom>
          <a:noFill/>
        </p:spPr>
        <p:txBody>
          <a:bodyPr wrap="square" rtlCol="0">
            <a:spAutoFit/>
          </a:bodyPr>
          <a:lstStyle/>
          <a:p>
            <a:r>
              <a:rPr lang="en-US" dirty="0" smtClean="0">
                <a:solidFill>
                  <a:schemeClr val="tx1">
                    <a:lumMod val="75000"/>
                    <a:lumOff val="25000"/>
                  </a:schemeClr>
                </a:solidFill>
              </a:rPr>
              <a:t>Understanding Landscape Changes in Elephant Habitat within </a:t>
            </a:r>
            <a:r>
              <a:rPr lang="en-US" dirty="0" err="1" smtClean="0">
                <a:solidFill>
                  <a:schemeClr val="tx1">
                    <a:lumMod val="75000"/>
                    <a:lumOff val="25000"/>
                  </a:schemeClr>
                </a:solidFill>
              </a:rPr>
              <a:t>Krugar</a:t>
            </a:r>
            <a:r>
              <a:rPr lang="en-US" dirty="0" smtClean="0">
                <a:solidFill>
                  <a:schemeClr val="tx1">
                    <a:lumMod val="75000"/>
                    <a:lumOff val="25000"/>
                  </a:schemeClr>
                </a:solidFill>
              </a:rPr>
              <a:t> National Park through NASA Earth Observing Systems</a:t>
            </a:r>
            <a:endParaRPr lang="en-US" dirty="0">
              <a:solidFill>
                <a:schemeClr val="tx1">
                  <a:lumMod val="75000"/>
                  <a:lumOff val="25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77" t="24521" r="2769" b="6599"/>
          <a:stretch/>
        </p:blipFill>
        <p:spPr>
          <a:xfrm>
            <a:off x="6373906" y="1079349"/>
            <a:ext cx="2851709" cy="210181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110" y="1079349"/>
            <a:ext cx="2767080" cy="207531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23069" b="9111"/>
          <a:stretch/>
        </p:blipFill>
        <p:spPr>
          <a:xfrm>
            <a:off x="6410923" y="3305336"/>
            <a:ext cx="5583306" cy="2839952"/>
          </a:xfrm>
          <a:prstGeom prst="rect">
            <a:avLst/>
          </a:prstGeom>
        </p:spPr>
      </p:pic>
    </p:spTree>
    <p:extLst>
      <p:ext uri="{BB962C8B-B14F-4D97-AF65-F5344CB8AC3E}">
        <p14:creationId xmlns:p14="http://schemas.microsoft.com/office/powerpoint/2010/main" val="31696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smtClean="0"/>
              <a:t>Fall Term 2018 = </a:t>
            </a:r>
            <a:r>
              <a:rPr lang="en-US" sz="3200" dirty="0" smtClean="0"/>
              <a:t> Many DEVELOP Projects!</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76" y="841618"/>
            <a:ext cx="7879573" cy="6016382"/>
          </a:xfrm>
          <a:prstGeom prst="rect">
            <a:avLst/>
          </a:prstGeom>
        </p:spPr>
      </p:pic>
    </p:spTree>
    <p:extLst>
      <p:ext uri="{BB962C8B-B14F-4D97-AF65-F5344CB8AC3E}">
        <p14:creationId xmlns:p14="http://schemas.microsoft.com/office/powerpoint/2010/main" val="2942478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a:t>3</a:t>
            </a:r>
            <a:r>
              <a:rPr lang="en-US" dirty="0" smtClean="0"/>
              <a:t> Term Project</a:t>
            </a:r>
            <a:endParaRPr lang="en-US" sz="3200" dirty="0"/>
          </a:p>
        </p:txBody>
      </p:sp>
      <p:pic>
        <p:nvPicPr>
          <p:cNvPr id="2" name="Picture 1"/>
          <p:cNvPicPr>
            <a:picLocks noChangeAspect="1"/>
          </p:cNvPicPr>
          <p:nvPr/>
        </p:nvPicPr>
        <p:blipFill rotWithShape="1">
          <a:blip r:embed="rId2"/>
          <a:srcRect b="6554"/>
          <a:stretch/>
        </p:blipFill>
        <p:spPr>
          <a:xfrm>
            <a:off x="4848859" y="3901911"/>
            <a:ext cx="4159948" cy="2950001"/>
          </a:xfrm>
          <a:prstGeom prst="rect">
            <a:avLst/>
          </a:prstGeom>
        </p:spPr>
      </p:pic>
      <p:sp>
        <p:nvSpPr>
          <p:cNvPr id="5" name="TextBox 4"/>
          <p:cNvSpPr txBox="1"/>
          <p:nvPr/>
        </p:nvSpPr>
        <p:spPr>
          <a:xfrm>
            <a:off x="9152604" y="907490"/>
            <a:ext cx="2814918" cy="5386090"/>
          </a:xfrm>
          <a:prstGeom prst="rect">
            <a:avLst/>
          </a:prstGeom>
          <a:solidFill>
            <a:schemeClr val="bg1"/>
          </a:solidFill>
        </p:spPr>
        <p:txBody>
          <a:bodyPr wrap="square" rtlCol="0">
            <a:spAutoFit/>
          </a:bodyPr>
          <a:lstStyle/>
          <a:p>
            <a:pPr indent="-182880">
              <a:spcAft>
                <a:spcPts val="600"/>
              </a:spcAft>
            </a:pPr>
            <a:r>
              <a:rPr lang="en-US" sz="1400" b="1" dirty="0" smtClean="0">
                <a:solidFill>
                  <a:schemeClr val="tx1">
                    <a:lumMod val="75000"/>
                    <a:lumOff val="25000"/>
                  </a:schemeClr>
                </a:solidFill>
              </a:rPr>
              <a:t>2018</a:t>
            </a:r>
            <a:r>
              <a:rPr lang="en-US" sz="1400" dirty="0" smtClean="0">
                <a:solidFill>
                  <a:schemeClr val="tx1">
                    <a:lumMod val="75000"/>
                    <a:lumOff val="25000"/>
                  </a:schemeClr>
                </a:solidFill>
              </a:rPr>
              <a:t> </a:t>
            </a:r>
            <a:r>
              <a:rPr lang="en-US" sz="1400" b="1" dirty="0" smtClean="0">
                <a:solidFill>
                  <a:schemeClr val="tx1">
                    <a:lumMod val="75000"/>
                    <a:lumOff val="25000"/>
                  </a:schemeClr>
                </a:solidFill>
              </a:rPr>
              <a:t>Spring</a:t>
            </a:r>
          </a:p>
          <a:p>
            <a:pPr indent="-182880">
              <a:spcAft>
                <a:spcPts val="600"/>
              </a:spcAft>
            </a:pPr>
            <a:r>
              <a:rPr lang="en-US" sz="1400" i="1" dirty="0" err="1">
                <a:solidFill>
                  <a:schemeClr val="tx1">
                    <a:lumMod val="75000"/>
                    <a:lumOff val="25000"/>
                  </a:schemeClr>
                </a:solidFill>
              </a:rPr>
              <a:t>Osa</a:t>
            </a:r>
            <a:r>
              <a:rPr lang="en-US" sz="1400" i="1" dirty="0">
                <a:solidFill>
                  <a:schemeClr val="tx1">
                    <a:lumMod val="75000"/>
                    <a:lumOff val="25000"/>
                  </a:schemeClr>
                </a:solidFill>
              </a:rPr>
              <a:t> Peninsula Water </a:t>
            </a:r>
            <a:r>
              <a:rPr lang="en-US" sz="1400" i="1" dirty="0" smtClean="0">
                <a:solidFill>
                  <a:schemeClr val="tx1">
                    <a:lumMod val="75000"/>
                    <a:lumOff val="25000"/>
                  </a:schemeClr>
                </a:solidFill>
              </a:rPr>
              <a:t>Resources I</a:t>
            </a:r>
          </a:p>
          <a:p>
            <a:pPr indent="-182880">
              <a:spcAft>
                <a:spcPts val="600"/>
              </a:spcAft>
            </a:pPr>
            <a:r>
              <a:rPr lang="en-US" sz="1200" dirty="0" smtClean="0">
                <a:solidFill>
                  <a:schemeClr val="tx1">
                    <a:lumMod val="75000"/>
                    <a:lumOff val="25000"/>
                  </a:schemeClr>
                </a:solidFill>
              </a:rPr>
              <a:t>Assessing Threats to River Water Quality and Mangrove Health based on Watershed Land Use on the </a:t>
            </a:r>
            <a:r>
              <a:rPr lang="en-US" sz="1200" dirty="0" err="1" smtClean="0">
                <a:solidFill>
                  <a:schemeClr val="tx1">
                    <a:lumMod val="75000"/>
                    <a:lumOff val="25000"/>
                  </a:schemeClr>
                </a:solidFill>
              </a:rPr>
              <a:t>Osa</a:t>
            </a:r>
            <a:r>
              <a:rPr lang="en-US" sz="1200" dirty="0" smtClean="0">
                <a:solidFill>
                  <a:schemeClr val="tx1">
                    <a:lumMod val="75000"/>
                    <a:lumOff val="25000"/>
                  </a:schemeClr>
                </a:solidFill>
              </a:rPr>
              <a:t> Peninsula, Costa Rica</a:t>
            </a:r>
            <a:endParaRPr lang="en-US" sz="1200" dirty="0">
              <a:solidFill>
                <a:schemeClr val="tx1">
                  <a:lumMod val="75000"/>
                  <a:lumOff val="25000"/>
                </a:schemeClr>
              </a:solidFill>
            </a:endParaRPr>
          </a:p>
          <a:p>
            <a:pPr indent="-182880">
              <a:spcAft>
                <a:spcPts val="600"/>
              </a:spcAft>
            </a:pPr>
            <a:r>
              <a:rPr lang="en-US" sz="1400" b="1" dirty="0" smtClean="0">
                <a:solidFill>
                  <a:schemeClr val="tx1">
                    <a:lumMod val="75000"/>
                    <a:lumOff val="25000"/>
                  </a:schemeClr>
                </a:solidFill>
              </a:rPr>
              <a:t>2018 Summer</a:t>
            </a:r>
          </a:p>
          <a:p>
            <a:pPr indent="-182880">
              <a:spcAft>
                <a:spcPts val="600"/>
              </a:spcAft>
            </a:pPr>
            <a:r>
              <a:rPr lang="en-US" sz="1400" i="1" dirty="0" err="1" smtClean="0">
                <a:solidFill>
                  <a:schemeClr val="tx1">
                    <a:lumMod val="75000"/>
                    <a:lumOff val="25000"/>
                  </a:schemeClr>
                </a:solidFill>
              </a:rPr>
              <a:t>Osa</a:t>
            </a:r>
            <a:r>
              <a:rPr lang="en-US" sz="1400" i="1" dirty="0" smtClean="0">
                <a:solidFill>
                  <a:schemeClr val="tx1">
                    <a:lumMod val="75000"/>
                    <a:lumOff val="25000"/>
                  </a:schemeClr>
                </a:solidFill>
              </a:rPr>
              <a:t> Peninsula Water Resources II</a:t>
            </a:r>
          </a:p>
          <a:p>
            <a:pPr indent="-182880">
              <a:spcAft>
                <a:spcPts val="600"/>
              </a:spcAft>
            </a:pPr>
            <a:r>
              <a:rPr lang="en-US" sz="1200" dirty="0" smtClean="0">
                <a:solidFill>
                  <a:schemeClr val="tx1">
                    <a:lumMod val="75000"/>
                    <a:lumOff val="25000"/>
                  </a:schemeClr>
                </a:solidFill>
              </a:rPr>
              <a:t>Utilizing NASA Earth Observations to Evaluate Effects of Land Use Change on Watershed Health and Carbon Sequestration in the </a:t>
            </a:r>
            <a:r>
              <a:rPr lang="en-US" sz="1200" dirty="0" err="1" smtClean="0">
                <a:solidFill>
                  <a:schemeClr val="tx1">
                    <a:lumMod val="75000"/>
                    <a:lumOff val="25000"/>
                  </a:schemeClr>
                </a:solidFill>
              </a:rPr>
              <a:t>Osa</a:t>
            </a:r>
            <a:r>
              <a:rPr lang="en-US" sz="1200" dirty="0" smtClean="0">
                <a:solidFill>
                  <a:schemeClr val="tx1">
                    <a:lumMod val="75000"/>
                    <a:lumOff val="25000"/>
                  </a:schemeClr>
                </a:solidFill>
              </a:rPr>
              <a:t> Peninsula</a:t>
            </a:r>
          </a:p>
          <a:p>
            <a:pPr indent="-182880">
              <a:spcAft>
                <a:spcPts val="600"/>
              </a:spcAft>
            </a:pPr>
            <a:r>
              <a:rPr lang="en-US" sz="1400" b="1" dirty="0" smtClean="0">
                <a:solidFill>
                  <a:schemeClr val="tx1">
                    <a:lumMod val="75000"/>
                    <a:lumOff val="25000"/>
                  </a:schemeClr>
                </a:solidFill>
              </a:rPr>
              <a:t>2018</a:t>
            </a:r>
            <a:r>
              <a:rPr lang="en-US" sz="1400" dirty="0" smtClean="0">
                <a:solidFill>
                  <a:schemeClr val="tx1">
                    <a:lumMod val="75000"/>
                    <a:lumOff val="25000"/>
                  </a:schemeClr>
                </a:solidFill>
              </a:rPr>
              <a:t> </a:t>
            </a:r>
            <a:r>
              <a:rPr lang="en-US" sz="1400" b="1" dirty="0" smtClean="0">
                <a:solidFill>
                  <a:schemeClr val="tx1">
                    <a:lumMod val="75000"/>
                    <a:lumOff val="25000"/>
                  </a:schemeClr>
                </a:solidFill>
              </a:rPr>
              <a:t>Fall</a:t>
            </a:r>
          </a:p>
          <a:p>
            <a:pPr indent="-182880">
              <a:spcAft>
                <a:spcPts val="600"/>
              </a:spcAft>
            </a:pPr>
            <a:r>
              <a:rPr lang="en-US" sz="1400" i="1" dirty="0" err="1">
                <a:solidFill>
                  <a:schemeClr val="tx1">
                    <a:lumMod val="75000"/>
                    <a:lumOff val="25000"/>
                  </a:schemeClr>
                </a:solidFill>
              </a:rPr>
              <a:t>Osa</a:t>
            </a:r>
            <a:r>
              <a:rPr lang="en-US" sz="1400" i="1" dirty="0">
                <a:solidFill>
                  <a:schemeClr val="tx1">
                    <a:lumMod val="75000"/>
                    <a:lumOff val="25000"/>
                  </a:schemeClr>
                </a:solidFill>
              </a:rPr>
              <a:t> Peninsula Water Resources </a:t>
            </a:r>
            <a:r>
              <a:rPr lang="en-US" sz="1400" i="1" dirty="0" smtClean="0">
                <a:solidFill>
                  <a:schemeClr val="tx1">
                    <a:lumMod val="75000"/>
                    <a:lumOff val="25000"/>
                  </a:schemeClr>
                </a:solidFill>
              </a:rPr>
              <a:t>III</a:t>
            </a:r>
          </a:p>
          <a:p>
            <a:pPr indent="-182880">
              <a:spcAft>
                <a:spcPts val="600"/>
              </a:spcAft>
            </a:pPr>
            <a:r>
              <a:rPr lang="en-US" sz="1400" dirty="0" smtClean="0">
                <a:solidFill>
                  <a:schemeClr val="tx1">
                    <a:lumMod val="75000"/>
                    <a:lumOff val="25000"/>
                  </a:schemeClr>
                </a:solidFill>
              </a:rPr>
              <a:t>Evaluating Potential Sites for Coral Reef Restoration in the </a:t>
            </a:r>
            <a:r>
              <a:rPr lang="en-US" sz="1400" dirty="0" err="1" smtClean="0">
                <a:solidFill>
                  <a:schemeClr val="tx1">
                    <a:lumMod val="75000"/>
                    <a:lumOff val="25000"/>
                  </a:schemeClr>
                </a:solidFill>
              </a:rPr>
              <a:t>Golfo</a:t>
            </a:r>
            <a:r>
              <a:rPr lang="en-US" sz="1400" dirty="0" smtClean="0">
                <a:solidFill>
                  <a:schemeClr val="tx1">
                    <a:lumMod val="75000"/>
                    <a:lumOff val="25000"/>
                  </a:schemeClr>
                </a:solidFill>
              </a:rPr>
              <a:t> Dulce, Costa Rica based on Turbidity and Sea Surface Temperature</a:t>
            </a:r>
            <a:endParaRPr lang="en-US" sz="1400" dirty="0">
              <a:solidFill>
                <a:schemeClr val="tx1">
                  <a:lumMod val="75000"/>
                  <a:lumOff val="25000"/>
                </a:schemeClr>
              </a:solidFill>
            </a:endParaRPr>
          </a:p>
        </p:txBody>
      </p:sp>
      <p:pic>
        <p:nvPicPr>
          <p:cNvPr id="4" name="Picture 3"/>
          <p:cNvPicPr>
            <a:picLocks noChangeAspect="1"/>
          </p:cNvPicPr>
          <p:nvPr/>
        </p:nvPicPr>
        <p:blipFill>
          <a:blip r:embed="rId3"/>
          <a:stretch>
            <a:fillRect/>
          </a:stretch>
        </p:blipFill>
        <p:spPr>
          <a:xfrm>
            <a:off x="4912999" y="1358989"/>
            <a:ext cx="4095808" cy="2320958"/>
          </a:xfrm>
          <a:prstGeom prst="rect">
            <a:avLst/>
          </a:prstGeom>
        </p:spPr>
      </p:pic>
      <p:pic>
        <p:nvPicPr>
          <p:cNvPr id="6" name="Picture 5"/>
          <p:cNvPicPr>
            <a:picLocks noChangeAspect="1"/>
          </p:cNvPicPr>
          <p:nvPr/>
        </p:nvPicPr>
        <p:blipFill>
          <a:blip r:embed="rId4"/>
          <a:stretch>
            <a:fillRect/>
          </a:stretch>
        </p:blipFill>
        <p:spPr>
          <a:xfrm>
            <a:off x="610135" y="773742"/>
            <a:ext cx="4197315" cy="3027044"/>
          </a:xfrm>
          <a:prstGeom prst="rect">
            <a:avLst/>
          </a:prstGeom>
        </p:spPr>
      </p:pic>
      <p:pic>
        <p:nvPicPr>
          <p:cNvPr id="8" name="Picture 7"/>
          <p:cNvPicPr>
            <a:picLocks noChangeAspect="1"/>
          </p:cNvPicPr>
          <p:nvPr/>
        </p:nvPicPr>
        <p:blipFill>
          <a:blip r:embed="rId5"/>
          <a:stretch>
            <a:fillRect/>
          </a:stretch>
        </p:blipFill>
        <p:spPr>
          <a:xfrm>
            <a:off x="704291" y="3901912"/>
            <a:ext cx="4103159" cy="2956088"/>
          </a:xfrm>
          <a:prstGeom prst="rect">
            <a:avLst/>
          </a:prstGeom>
        </p:spPr>
      </p:pic>
      <p:sp>
        <p:nvSpPr>
          <p:cNvPr id="10" name="TextBox 9"/>
          <p:cNvSpPr txBox="1"/>
          <p:nvPr/>
        </p:nvSpPr>
        <p:spPr>
          <a:xfrm>
            <a:off x="5131952" y="263122"/>
            <a:ext cx="4020652" cy="984885"/>
          </a:xfrm>
          <a:prstGeom prst="rect">
            <a:avLst/>
          </a:prstGeom>
          <a:noFill/>
        </p:spPr>
        <p:txBody>
          <a:bodyPr wrap="none" rtlCol="0">
            <a:spAutoFit/>
          </a:bodyPr>
          <a:lstStyle/>
          <a:p>
            <a:r>
              <a:rPr lang="en-US" sz="2000" dirty="0">
                <a:solidFill>
                  <a:schemeClr val="tx1">
                    <a:lumMod val="75000"/>
                    <a:lumOff val="25000"/>
                  </a:schemeClr>
                </a:solidFill>
              </a:rPr>
              <a:t>Partner with </a:t>
            </a:r>
            <a:r>
              <a:rPr lang="en-US" sz="2000" dirty="0" err="1">
                <a:solidFill>
                  <a:schemeClr val="tx1">
                    <a:lumMod val="75000"/>
                    <a:lumOff val="25000"/>
                  </a:schemeClr>
                </a:solidFill>
              </a:rPr>
              <a:t>Osa</a:t>
            </a:r>
            <a:r>
              <a:rPr lang="en-US" sz="2000" dirty="0">
                <a:solidFill>
                  <a:schemeClr val="tx1">
                    <a:lumMod val="75000"/>
                    <a:lumOff val="25000"/>
                  </a:schemeClr>
                </a:solidFill>
              </a:rPr>
              <a:t> </a:t>
            </a:r>
            <a:r>
              <a:rPr lang="en-US" sz="2000" dirty="0" smtClean="0">
                <a:solidFill>
                  <a:schemeClr val="tx1">
                    <a:lumMod val="75000"/>
                    <a:lumOff val="25000"/>
                  </a:schemeClr>
                </a:solidFill>
              </a:rPr>
              <a:t>Conservation,</a:t>
            </a:r>
          </a:p>
          <a:p>
            <a:r>
              <a:rPr lang="en-US" sz="2000" dirty="0" smtClean="0">
                <a:solidFill>
                  <a:schemeClr val="tx1">
                    <a:lumMod val="75000"/>
                    <a:lumOff val="25000"/>
                  </a:schemeClr>
                </a:solidFill>
              </a:rPr>
              <a:t>Costa </a:t>
            </a:r>
            <a:r>
              <a:rPr lang="en-US" sz="2000" dirty="0">
                <a:solidFill>
                  <a:schemeClr val="tx1">
                    <a:lumMod val="75000"/>
                    <a:lumOff val="25000"/>
                  </a:schemeClr>
                </a:solidFill>
              </a:rPr>
              <a:t>Rica</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28182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550" y="275534"/>
            <a:ext cx="11953874" cy="479425"/>
          </a:xfrm>
        </p:spPr>
        <p:txBody>
          <a:bodyPr/>
          <a:lstStyle/>
          <a:p>
            <a:r>
              <a:rPr lang="en-US" dirty="0" smtClean="0"/>
              <a:t>Connection with Partners</a:t>
            </a:r>
            <a:endParaRPr lang="en-US" sz="1800" dirty="0"/>
          </a:p>
        </p:txBody>
      </p:sp>
      <p:pic>
        <p:nvPicPr>
          <p:cNvPr id="6" name="Picture 5"/>
          <p:cNvPicPr>
            <a:picLocks noChangeAspect="1"/>
          </p:cNvPicPr>
          <p:nvPr/>
        </p:nvPicPr>
        <p:blipFill>
          <a:blip r:embed="rId2"/>
          <a:stretch>
            <a:fillRect/>
          </a:stretch>
        </p:blipFill>
        <p:spPr>
          <a:xfrm>
            <a:off x="961184" y="4709272"/>
            <a:ext cx="9839325" cy="1885950"/>
          </a:xfrm>
          <a:prstGeom prst="rect">
            <a:avLst/>
          </a:prstGeom>
        </p:spPr>
      </p:pic>
      <p:pic>
        <p:nvPicPr>
          <p:cNvPr id="8" name="Picture 7"/>
          <p:cNvPicPr>
            <a:picLocks noChangeAspect="1"/>
          </p:cNvPicPr>
          <p:nvPr/>
        </p:nvPicPr>
        <p:blipFill>
          <a:blip r:embed="rId3"/>
          <a:stretch>
            <a:fillRect/>
          </a:stretch>
        </p:blipFill>
        <p:spPr>
          <a:xfrm>
            <a:off x="8364070" y="644866"/>
            <a:ext cx="3595127" cy="4213740"/>
          </a:xfrm>
          <a:prstGeom prst="rect">
            <a:avLst/>
          </a:prstGeom>
        </p:spPr>
      </p:pic>
      <p:pic>
        <p:nvPicPr>
          <p:cNvPr id="9" name="Picture 8"/>
          <p:cNvPicPr>
            <a:picLocks noChangeAspect="1"/>
          </p:cNvPicPr>
          <p:nvPr/>
        </p:nvPicPr>
        <p:blipFill>
          <a:blip r:embed="rId4"/>
          <a:stretch>
            <a:fillRect/>
          </a:stretch>
        </p:blipFill>
        <p:spPr>
          <a:xfrm>
            <a:off x="341499" y="754959"/>
            <a:ext cx="3206285" cy="4023229"/>
          </a:xfrm>
          <a:prstGeom prst="rect">
            <a:avLst/>
          </a:prstGeom>
        </p:spPr>
      </p:pic>
      <p:pic>
        <p:nvPicPr>
          <p:cNvPr id="10" name="Picture 9"/>
          <p:cNvPicPr>
            <a:picLocks noChangeAspect="1"/>
          </p:cNvPicPr>
          <p:nvPr/>
        </p:nvPicPr>
        <p:blipFill>
          <a:blip r:embed="rId5"/>
          <a:stretch>
            <a:fillRect/>
          </a:stretch>
        </p:blipFill>
        <p:spPr>
          <a:xfrm>
            <a:off x="3623981" y="802085"/>
            <a:ext cx="4513729" cy="1764984"/>
          </a:xfrm>
          <a:prstGeom prst="rect">
            <a:avLst/>
          </a:prstGeom>
        </p:spPr>
      </p:pic>
      <p:pic>
        <p:nvPicPr>
          <p:cNvPr id="12" name="Picture 11"/>
          <p:cNvPicPr>
            <a:picLocks noChangeAspect="1"/>
          </p:cNvPicPr>
          <p:nvPr/>
        </p:nvPicPr>
        <p:blipFill>
          <a:blip r:embed="rId6"/>
          <a:stretch>
            <a:fillRect/>
          </a:stretch>
        </p:blipFill>
        <p:spPr>
          <a:xfrm>
            <a:off x="3609272" y="2638978"/>
            <a:ext cx="4543146" cy="2070294"/>
          </a:xfrm>
          <a:prstGeom prst="rect">
            <a:avLst/>
          </a:prstGeom>
        </p:spPr>
      </p:pic>
    </p:spTree>
    <p:extLst>
      <p:ext uri="{BB962C8B-B14F-4D97-AF65-F5344CB8AC3E}">
        <p14:creationId xmlns:p14="http://schemas.microsoft.com/office/powerpoint/2010/main" val="304378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550" y="275534"/>
            <a:ext cx="11953874" cy="479425"/>
          </a:xfrm>
        </p:spPr>
        <p:txBody>
          <a:bodyPr/>
          <a:lstStyle/>
          <a:p>
            <a:r>
              <a:rPr lang="en-US" dirty="0" smtClean="0"/>
              <a:t>2016 Visit </a:t>
            </a:r>
            <a:r>
              <a:rPr lang="en-US" sz="3200" dirty="0" smtClean="0"/>
              <a:t>by North Carolina Fayetteville State University</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0165" y="968188"/>
            <a:ext cx="7853082" cy="5889812"/>
          </a:xfrm>
          <a:prstGeom prst="rect">
            <a:avLst/>
          </a:prstGeom>
        </p:spPr>
      </p:pic>
      <p:sp>
        <p:nvSpPr>
          <p:cNvPr id="11" name="TextBox 10"/>
          <p:cNvSpPr txBox="1"/>
          <p:nvPr/>
        </p:nvSpPr>
        <p:spPr>
          <a:xfrm>
            <a:off x="9843247" y="1944363"/>
            <a:ext cx="2142565" cy="4693593"/>
          </a:xfrm>
          <a:prstGeom prst="rect">
            <a:avLst/>
          </a:prstGeom>
          <a:solidFill>
            <a:schemeClr val="bg1"/>
          </a:solidFill>
        </p:spPr>
        <p:txBody>
          <a:bodyPr wrap="square" rtlCol="0">
            <a:spAutoFit/>
          </a:bodyPr>
          <a:lstStyle/>
          <a:p>
            <a:r>
              <a:rPr lang="en-US" dirty="0" smtClean="0">
                <a:solidFill>
                  <a:schemeClr val="tx1">
                    <a:lumMod val="75000"/>
                    <a:lumOff val="25000"/>
                  </a:schemeClr>
                </a:solidFill>
              </a:rPr>
              <a:t>Danielle Quick</a:t>
            </a:r>
          </a:p>
          <a:p>
            <a:endParaRPr lang="en-US" dirty="0" smtClean="0">
              <a:solidFill>
                <a:schemeClr val="tx1">
                  <a:lumMod val="75000"/>
                  <a:lumOff val="25000"/>
                </a:schemeClr>
              </a:solidFill>
            </a:endParaRPr>
          </a:p>
          <a:p>
            <a:pPr indent="-182880">
              <a:spcAft>
                <a:spcPts val="600"/>
              </a:spcAft>
            </a:pPr>
            <a:r>
              <a:rPr lang="en-US" sz="1400" b="1" dirty="0" smtClean="0">
                <a:solidFill>
                  <a:schemeClr val="tx1">
                    <a:lumMod val="75000"/>
                    <a:lumOff val="25000"/>
                  </a:schemeClr>
                </a:solidFill>
              </a:rPr>
              <a:t>2016</a:t>
            </a:r>
            <a:r>
              <a:rPr lang="en-US" sz="1400" dirty="0" smtClean="0">
                <a:solidFill>
                  <a:schemeClr val="tx1">
                    <a:lumMod val="75000"/>
                    <a:lumOff val="25000"/>
                  </a:schemeClr>
                </a:solidFill>
              </a:rPr>
              <a:t> BS Biological Sci.</a:t>
            </a:r>
          </a:p>
          <a:p>
            <a:pPr indent="-182880">
              <a:spcAft>
                <a:spcPts val="600"/>
              </a:spcAft>
            </a:pPr>
            <a:r>
              <a:rPr lang="en-US" sz="1400" b="1" dirty="0" smtClean="0">
                <a:solidFill>
                  <a:schemeClr val="tx1">
                    <a:lumMod val="75000"/>
                    <a:lumOff val="25000"/>
                  </a:schemeClr>
                </a:solidFill>
              </a:rPr>
              <a:t>2017</a:t>
            </a:r>
            <a:r>
              <a:rPr lang="en-US" sz="1400" dirty="0" smtClean="0">
                <a:solidFill>
                  <a:schemeClr val="tx1">
                    <a:lumMod val="75000"/>
                    <a:lumOff val="25000"/>
                  </a:schemeClr>
                </a:solidFill>
              </a:rPr>
              <a:t> NASA DEVELOP Team Lead, Langley    Research Ctr., 2 terms</a:t>
            </a:r>
          </a:p>
          <a:p>
            <a:pPr indent="-182880">
              <a:spcAft>
                <a:spcPts val="600"/>
              </a:spcAft>
            </a:pPr>
            <a:r>
              <a:rPr lang="en-US" sz="1400" b="1" dirty="0" smtClean="0">
                <a:solidFill>
                  <a:schemeClr val="tx1">
                    <a:lumMod val="75000"/>
                    <a:lumOff val="25000"/>
                  </a:schemeClr>
                </a:solidFill>
              </a:rPr>
              <a:t>2017-2018</a:t>
            </a:r>
            <a:r>
              <a:rPr lang="en-US" sz="1400" dirty="0" smtClean="0">
                <a:solidFill>
                  <a:schemeClr val="tx1">
                    <a:lumMod val="75000"/>
                    <a:lumOff val="25000"/>
                  </a:schemeClr>
                </a:solidFill>
              </a:rPr>
              <a:t> NASA DEVELOP Impact Analysis Fellow, Alabama – Mobile Node</a:t>
            </a:r>
          </a:p>
          <a:p>
            <a:pPr indent="-182880">
              <a:spcAft>
                <a:spcPts val="600"/>
              </a:spcAft>
            </a:pPr>
            <a:r>
              <a:rPr lang="en-US" sz="1400" b="1" dirty="0" smtClean="0">
                <a:solidFill>
                  <a:schemeClr val="tx1">
                    <a:lumMod val="75000"/>
                    <a:lumOff val="25000"/>
                  </a:schemeClr>
                </a:solidFill>
              </a:rPr>
              <a:t>2018-2019</a:t>
            </a:r>
            <a:r>
              <a:rPr lang="en-US" sz="1400" dirty="0" smtClean="0">
                <a:solidFill>
                  <a:schemeClr val="tx1">
                    <a:lumMod val="75000"/>
                    <a:lumOff val="25000"/>
                  </a:schemeClr>
                </a:solidFill>
              </a:rPr>
              <a:t> NASA DEVELOP Impact Analysis Senior Fellow, Langley Research Ctr.</a:t>
            </a:r>
          </a:p>
          <a:p>
            <a:pPr indent="-182880">
              <a:spcAft>
                <a:spcPts val="600"/>
              </a:spcAft>
            </a:pPr>
            <a:r>
              <a:rPr lang="en-US" sz="1400" b="1" dirty="0" smtClean="0">
                <a:solidFill>
                  <a:schemeClr val="tx1">
                    <a:lumMod val="75000"/>
                    <a:lumOff val="25000"/>
                  </a:schemeClr>
                </a:solidFill>
              </a:rPr>
              <a:t>2020</a:t>
            </a:r>
            <a:r>
              <a:rPr lang="en-US" sz="1400" dirty="0" smtClean="0">
                <a:solidFill>
                  <a:schemeClr val="tx1">
                    <a:lumMod val="75000"/>
                    <a:lumOff val="25000"/>
                  </a:schemeClr>
                </a:solidFill>
              </a:rPr>
              <a:t> – Graduate School??</a:t>
            </a:r>
          </a:p>
          <a:p>
            <a:endParaRPr lang="en-US" sz="1400" dirty="0" smtClean="0">
              <a:solidFill>
                <a:schemeClr val="tx1">
                  <a:lumMod val="75000"/>
                  <a:lumOff val="25000"/>
                </a:schemeClr>
              </a:solidFill>
            </a:endParaRPr>
          </a:p>
          <a:p>
            <a:endParaRPr lang="en-US" sz="1400" dirty="0">
              <a:solidFill>
                <a:schemeClr val="tx1">
                  <a:lumMod val="75000"/>
                  <a:lumOff val="25000"/>
                </a:schemeClr>
              </a:solidFill>
            </a:endParaRPr>
          </a:p>
        </p:txBody>
      </p:sp>
      <p:cxnSp>
        <p:nvCxnSpPr>
          <p:cNvPr id="5" name="Elbow Connector 4"/>
          <p:cNvCxnSpPr/>
          <p:nvPr/>
        </p:nvCxnSpPr>
        <p:spPr>
          <a:xfrm rot="10800000" flipV="1">
            <a:off x="5836025" y="2348753"/>
            <a:ext cx="5262283" cy="726139"/>
          </a:xfrm>
          <a:prstGeom prst="bentConnector3">
            <a:avLst>
              <a:gd name="adj1" fmla="val 101448"/>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86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550" y="275534"/>
            <a:ext cx="11953874" cy="479425"/>
          </a:xfrm>
        </p:spPr>
        <p:txBody>
          <a:bodyPr/>
          <a:lstStyle/>
          <a:p>
            <a:r>
              <a:rPr lang="en-US" dirty="0" smtClean="0"/>
              <a:t>ASPRS – NASA DEVELOP </a:t>
            </a:r>
            <a:r>
              <a:rPr lang="en-US" sz="3200" dirty="0" smtClean="0"/>
              <a:t>Special Sessions</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5036"/>
            <a:ext cx="12057825" cy="3197944"/>
          </a:xfrm>
          <a:prstGeom prst="rect">
            <a:avLst/>
          </a:prstGeom>
        </p:spPr>
      </p:pic>
      <p:sp>
        <p:nvSpPr>
          <p:cNvPr id="4" name="TextBox 3"/>
          <p:cNvSpPr txBox="1"/>
          <p:nvPr/>
        </p:nvSpPr>
        <p:spPr>
          <a:xfrm>
            <a:off x="6858002" y="4455458"/>
            <a:ext cx="3127779" cy="369332"/>
          </a:xfrm>
          <a:prstGeom prst="rect">
            <a:avLst/>
          </a:prstGeom>
          <a:noFill/>
        </p:spPr>
        <p:txBody>
          <a:bodyPr wrap="none" rtlCol="0">
            <a:spAutoFit/>
          </a:bodyPr>
          <a:lstStyle/>
          <a:p>
            <a:r>
              <a:rPr lang="en-US" dirty="0" smtClean="0">
                <a:solidFill>
                  <a:schemeClr val="tx1">
                    <a:lumMod val="75000"/>
                    <a:lumOff val="25000"/>
                  </a:schemeClr>
                </a:solidFill>
              </a:rPr>
              <a:t>ASPRS 2017, Baltimore, MD</a:t>
            </a:r>
            <a:endParaRPr lang="en-US" dirty="0">
              <a:solidFill>
                <a:schemeClr val="tx1">
                  <a:lumMod val="75000"/>
                  <a:lumOff val="25000"/>
                </a:schemeClr>
              </a:solidFill>
            </a:endParaRPr>
          </a:p>
        </p:txBody>
      </p:sp>
    </p:spTree>
    <p:extLst>
      <p:ext uri="{BB962C8B-B14F-4D97-AF65-F5344CB8AC3E}">
        <p14:creationId xmlns:p14="http://schemas.microsoft.com/office/powerpoint/2010/main" val="160440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550" y="275534"/>
            <a:ext cx="11953874" cy="479425"/>
          </a:xfrm>
        </p:spPr>
        <p:txBody>
          <a:bodyPr/>
          <a:lstStyle/>
          <a:p>
            <a:r>
              <a:rPr lang="en-US" dirty="0" smtClean="0"/>
              <a:t>Hope you join us in NASA DEVELOP</a:t>
            </a:r>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982" y="1043481"/>
            <a:ext cx="8864600" cy="561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smtClean="0"/>
              <a:t>Summer Term 2019 </a:t>
            </a:r>
            <a:r>
              <a:rPr lang="en-US" sz="3600" dirty="0" smtClean="0"/>
              <a:t>Apply Jan. 21 - March 1</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3729" y="806318"/>
            <a:ext cx="7680960" cy="5760720"/>
          </a:xfrm>
          <a:prstGeom prst="rect">
            <a:avLst/>
          </a:prstGeom>
        </p:spPr>
      </p:pic>
    </p:spTree>
    <p:extLst>
      <p:ext uri="{BB962C8B-B14F-4D97-AF65-F5344CB8AC3E}">
        <p14:creationId xmlns:p14="http://schemas.microsoft.com/office/powerpoint/2010/main" val="421232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0438839" cy="479425"/>
          </a:xfrm>
        </p:spPr>
        <p:txBody>
          <a:bodyPr/>
          <a:lstStyle/>
          <a:p>
            <a:r>
              <a:rPr lang="en-US" dirty="0" smtClean="0"/>
              <a:t>develop.larc.nasa.gov/</a:t>
            </a:r>
            <a:r>
              <a:rPr lang="en-US" dirty="0" err="1" smtClean="0"/>
              <a:t>apply.php</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239" y="822513"/>
            <a:ext cx="7680960" cy="5760720"/>
          </a:xfrm>
          <a:prstGeom prst="rect">
            <a:avLst/>
          </a:prstGeom>
        </p:spPr>
      </p:pic>
      <p:pic>
        <p:nvPicPr>
          <p:cNvPr id="4" name="Picture 3"/>
          <p:cNvPicPr>
            <a:picLocks noChangeAspect="1"/>
          </p:cNvPicPr>
          <p:nvPr/>
        </p:nvPicPr>
        <p:blipFill>
          <a:blip r:embed="rId3"/>
          <a:stretch>
            <a:fillRect/>
          </a:stretch>
        </p:blipFill>
        <p:spPr>
          <a:xfrm>
            <a:off x="8330276" y="5167811"/>
            <a:ext cx="3394530" cy="1256080"/>
          </a:xfrm>
          <a:prstGeom prst="rect">
            <a:avLst/>
          </a:prstGeom>
        </p:spPr>
      </p:pic>
      <p:sp>
        <p:nvSpPr>
          <p:cNvPr id="5" name="contract info"/>
          <p:cNvSpPr/>
          <p:nvPr/>
        </p:nvSpPr>
        <p:spPr>
          <a:xfrm>
            <a:off x="0" y="6567701"/>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700" i="1" dirty="0" smtClean="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12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 y="1"/>
            <a:ext cx="5600965" cy="6857306"/>
          </a:xfrm>
          <a:prstGeom prst="rect">
            <a:avLst/>
          </a:prstGeom>
        </p:spPr>
      </p:pic>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698273" cy="6858000"/>
          </a:xfrm>
          <a:prstGeom prst="rect">
            <a:avLst/>
          </a:prstGeom>
        </p:spPr>
      </p:pic>
      <p:sp>
        <p:nvSpPr>
          <p:cNvPr id="3" name="TextBox 2"/>
          <p:cNvSpPr txBox="1"/>
          <p:nvPr/>
        </p:nvSpPr>
        <p:spPr>
          <a:xfrm>
            <a:off x="5340996" y="1124730"/>
            <a:ext cx="6591299" cy="2400657"/>
          </a:xfrm>
          <a:prstGeom prst="rect">
            <a:avLst/>
          </a:prstGeom>
          <a:noFill/>
        </p:spPr>
        <p:txBody>
          <a:bodyPr wrap="square" rtlCol="0">
            <a:spAutoFit/>
          </a:bodyPr>
          <a:lstStyle/>
          <a:p>
            <a:pPr>
              <a:spcAft>
                <a:spcPts val="600"/>
              </a:spcAft>
            </a:pPr>
            <a:r>
              <a:rPr lang="en-US" sz="2000" b="1" dirty="0" smtClean="0">
                <a:solidFill>
                  <a:schemeClr val="tx1">
                    <a:lumMod val="75000"/>
                    <a:lumOff val="25000"/>
                  </a:schemeClr>
                </a:solidFill>
              </a:rPr>
              <a:t>NASA Applied Sciences DEVELOP Program Fosters the Next Generation of Earth Remote Sensing Scientists</a:t>
            </a:r>
          </a:p>
          <a:p>
            <a:pPr>
              <a:spcAft>
                <a:spcPts val="600"/>
              </a:spcAft>
            </a:pPr>
            <a:r>
              <a:rPr lang="en-US" sz="2000" dirty="0" smtClean="0">
                <a:solidFill>
                  <a:schemeClr val="tx1">
                    <a:lumMod val="75000"/>
                    <a:lumOff val="25000"/>
                  </a:schemeClr>
                </a:solidFill>
              </a:rPr>
              <a:t>By L. Childs, M.W. </a:t>
            </a:r>
            <a:r>
              <a:rPr lang="en-US" sz="2000" dirty="0" err="1" smtClean="0">
                <a:solidFill>
                  <a:schemeClr val="tx1">
                    <a:lumMod val="75000"/>
                    <a:lumOff val="25000"/>
                  </a:schemeClr>
                </a:solidFill>
              </a:rPr>
              <a:t>Brozen</a:t>
            </a:r>
            <a:r>
              <a:rPr lang="en-US" sz="2000" dirty="0" smtClean="0">
                <a:solidFill>
                  <a:schemeClr val="tx1">
                    <a:lumMod val="75000"/>
                    <a:lumOff val="25000"/>
                  </a:schemeClr>
                </a:solidFill>
              </a:rPr>
              <a:t>, J.L. Gleason, T.L. </a:t>
            </a:r>
            <a:r>
              <a:rPr lang="en-US" sz="2000" dirty="0" err="1" smtClean="0">
                <a:solidFill>
                  <a:schemeClr val="tx1">
                    <a:lumMod val="75000"/>
                    <a:lumOff val="25000"/>
                  </a:schemeClr>
                </a:solidFill>
              </a:rPr>
              <a:t>Silcox</a:t>
            </a:r>
            <a:r>
              <a:rPr lang="en-US" sz="2000" dirty="0" smtClean="0">
                <a:solidFill>
                  <a:schemeClr val="tx1">
                    <a:lumMod val="75000"/>
                    <a:lumOff val="25000"/>
                  </a:schemeClr>
                </a:solidFill>
              </a:rPr>
              <a:t> and L. Underwood</a:t>
            </a:r>
          </a:p>
          <a:p>
            <a:pPr>
              <a:spcAft>
                <a:spcPts val="600"/>
              </a:spcAft>
            </a:pPr>
            <a:r>
              <a:rPr lang="en-US" sz="2000" i="1" dirty="0" smtClean="0">
                <a:solidFill>
                  <a:schemeClr val="tx1">
                    <a:lumMod val="75000"/>
                    <a:lumOff val="25000"/>
                  </a:schemeClr>
                </a:solidFill>
              </a:rPr>
              <a:t>Photogrammetric Engineering and Remote Sensing</a:t>
            </a:r>
            <a:r>
              <a:rPr lang="en-US" sz="2000" dirty="0" smtClean="0">
                <a:solidFill>
                  <a:schemeClr val="tx1">
                    <a:lumMod val="75000"/>
                    <a:lumOff val="25000"/>
                  </a:schemeClr>
                </a:solidFill>
              </a:rPr>
              <a:t>, 	June </a:t>
            </a:r>
            <a:r>
              <a:rPr lang="en-US" sz="2000" b="1" dirty="0" smtClean="0">
                <a:solidFill>
                  <a:schemeClr val="tx1">
                    <a:lumMod val="75000"/>
                    <a:lumOff val="25000"/>
                  </a:schemeClr>
                </a:solidFill>
              </a:rPr>
              <a:t>2009</a:t>
            </a:r>
            <a:r>
              <a:rPr lang="en-US" sz="2000" dirty="0" smtClean="0">
                <a:solidFill>
                  <a:schemeClr val="tx1">
                    <a:lumMod val="75000"/>
                    <a:lumOff val="25000"/>
                  </a:schemeClr>
                </a:solidFill>
              </a:rPr>
              <a:t>, pages 626-632 </a:t>
            </a:r>
            <a:endParaRPr lang="en-US" dirty="0">
              <a:solidFill>
                <a:schemeClr val="tx1">
                  <a:lumMod val="75000"/>
                  <a:lumOff val="25000"/>
                </a:schemeClr>
              </a:solidFill>
            </a:endParaRPr>
          </a:p>
        </p:txBody>
      </p:sp>
      <p:pic>
        <p:nvPicPr>
          <p:cNvPr id="5" name="Picture 4"/>
          <p:cNvPicPr>
            <a:picLocks noChangeAspect="1"/>
          </p:cNvPicPr>
          <p:nvPr/>
        </p:nvPicPr>
        <p:blipFill rotWithShape="1">
          <a:blip r:embed="rId5"/>
          <a:srcRect r="1453"/>
          <a:stretch/>
        </p:blipFill>
        <p:spPr>
          <a:xfrm>
            <a:off x="6228773" y="3657202"/>
            <a:ext cx="2333336" cy="3068290"/>
          </a:xfrm>
          <a:prstGeom prst="rect">
            <a:avLst/>
          </a:prstGeom>
        </p:spPr>
      </p:pic>
      <p:pic>
        <p:nvPicPr>
          <p:cNvPr id="6" name="Picture 5"/>
          <p:cNvPicPr>
            <a:picLocks noChangeAspect="1"/>
          </p:cNvPicPr>
          <p:nvPr/>
        </p:nvPicPr>
        <p:blipFill rotWithShape="1">
          <a:blip r:embed="rId6"/>
          <a:srcRect l="2053"/>
          <a:stretch/>
        </p:blipFill>
        <p:spPr>
          <a:xfrm>
            <a:off x="8562111" y="3657202"/>
            <a:ext cx="2324219" cy="3068290"/>
          </a:xfrm>
          <a:prstGeom prst="rect">
            <a:avLst/>
          </a:prstGeom>
        </p:spPr>
      </p:pic>
    </p:spTree>
    <p:extLst>
      <p:ext uri="{BB962C8B-B14F-4D97-AF65-F5344CB8AC3E}">
        <p14:creationId xmlns:p14="http://schemas.microsoft.com/office/powerpoint/2010/main" val="1128290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Earth Science</a:t>
            </a:r>
            <a:endParaRPr lang="en-US" dirty="0"/>
          </a:p>
        </p:txBody>
      </p:sp>
      <p:pic>
        <p:nvPicPr>
          <p:cNvPr id="5" name="Picture Placeholder 4"/>
          <p:cNvPicPr>
            <a:picLocks noGrp="1" noChangeAspect="1"/>
          </p:cNvPicPr>
          <p:nvPr>
            <p:ph type="pic" idx="10"/>
          </p:nvPr>
        </p:nvPicPr>
        <p:blipFill rotWithShape="1">
          <a:blip r:embed="rId3" cstate="print">
            <a:extLst>
              <a:ext uri="{28A0092B-C50C-407E-A947-70E740481C1C}">
                <a14:useLocalDpi xmlns:a14="http://schemas.microsoft.com/office/drawing/2010/main"/>
              </a:ext>
            </a:extLst>
          </a:blip>
          <a:srcRect/>
          <a:stretch/>
        </p:blipFill>
        <p:spPr>
          <a:xfrm>
            <a:off x="0" y="3456417"/>
            <a:ext cx="12191999" cy="3359051"/>
          </a:xfrm>
        </p:spPr>
      </p:pic>
      <p:sp>
        <p:nvSpPr>
          <p:cNvPr id="4" name="Text Placeholder 3"/>
          <p:cNvSpPr>
            <a:spLocks noGrp="1"/>
          </p:cNvSpPr>
          <p:nvPr>
            <p:ph type="body" sz="half" idx="2"/>
          </p:nvPr>
        </p:nvSpPr>
        <p:spPr>
          <a:xfrm>
            <a:off x="144379" y="1025564"/>
            <a:ext cx="11871157" cy="2462752"/>
          </a:xfrm>
        </p:spPr>
        <p:txBody>
          <a:bodyPr>
            <a:normAutofit/>
          </a:bodyPr>
          <a:lstStyle/>
          <a:p>
            <a:pPr algn="ctr">
              <a:spcBef>
                <a:spcPts val="0"/>
              </a:spcBef>
            </a:pPr>
            <a:r>
              <a:rPr lang="en-US" sz="2600" b="1" dirty="0" smtClean="0"/>
              <a:t>Advancing </a:t>
            </a:r>
            <a:r>
              <a:rPr lang="en-US" sz="2600" b="1" dirty="0"/>
              <a:t>understanding of </a:t>
            </a:r>
            <a:r>
              <a:rPr lang="en-US" sz="2600" b="1" dirty="0" smtClean="0"/>
              <a:t>the Earth </a:t>
            </a:r>
            <a:r>
              <a:rPr lang="en-US" sz="2600" b="1" dirty="0"/>
              <a:t>and </a:t>
            </a:r>
            <a:r>
              <a:rPr lang="en-US" sz="2600" b="1" dirty="0" smtClean="0"/>
              <a:t>developing technologies </a:t>
            </a:r>
          </a:p>
          <a:p>
            <a:pPr algn="ctr">
              <a:spcBef>
                <a:spcPts val="0"/>
              </a:spcBef>
            </a:pPr>
            <a:r>
              <a:rPr lang="en-US" sz="2600" b="1" dirty="0" smtClean="0"/>
              <a:t>to improve the quality of life on our home planet.</a:t>
            </a:r>
          </a:p>
          <a:p>
            <a:pPr algn="ctr"/>
            <a:r>
              <a:rPr lang="en-US" dirty="0" smtClean="0"/>
              <a:t>Earth </a:t>
            </a:r>
            <a:r>
              <a:rPr lang="en-US" dirty="0"/>
              <a:t>is a complex, dynamic system we do not yet fully understand, and like the human body, is comprised of diverse components that interact in complex ways. </a:t>
            </a:r>
            <a:r>
              <a:rPr lang="en-US" dirty="0" smtClean="0"/>
              <a:t>The </a:t>
            </a:r>
            <a:r>
              <a:rPr lang="en-US" dirty="0"/>
              <a:t>purpose of NASA's Earth </a:t>
            </a:r>
            <a:r>
              <a:rPr lang="en-US" dirty="0" smtClean="0"/>
              <a:t>science program is </a:t>
            </a:r>
            <a:r>
              <a:rPr lang="en-US" dirty="0"/>
              <a:t>to develop a scientific understanding of Earth's system and its response to natural </a:t>
            </a:r>
            <a:r>
              <a:rPr lang="en-US" dirty="0" smtClean="0"/>
              <a:t>and human-induced </a:t>
            </a:r>
            <a:r>
              <a:rPr lang="en-US" dirty="0"/>
              <a:t>changes, and to improve prediction of climate, weather, and natural hazards.</a:t>
            </a:r>
          </a:p>
        </p:txBody>
      </p:sp>
    </p:spTree>
    <p:extLst>
      <p:ext uri="{BB962C8B-B14F-4D97-AF65-F5344CB8AC3E}">
        <p14:creationId xmlns:p14="http://schemas.microsoft.com/office/powerpoint/2010/main" val="490929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138223" y="1136726"/>
            <a:ext cx="11802140" cy="590765"/>
          </a:xfrm>
        </p:spPr>
        <p:txBody>
          <a:bodyPr anchor="ctr">
            <a:noAutofit/>
          </a:bodyPr>
          <a:lstStyle/>
          <a:p>
            <a:pPr algn="ctr"/>
            <a:r>
              <a:rPr lang="en-US" sz="2600" b="1" dirty="0" smtClean="0">
                <a:solidFill>
                  <a:schemeClr val="tx1">
                    <a:lumMod val="75000"/>
                    <a:lumOff val="25000"/>
                  </a:schemeClr>
                </a:solidFill>
              </a:rPr>
              <a:t>Discovering Innovative &amp; Practical Applications of NASA Earth Science</a:t>
            </a:r>
            <a:endParaRPr lang="en-US" sz="2600" b="1" dirty="0">
              <a:solidFill>
                <a:schemeClr val="tx1">
                  <a:lumMod val="75000"/>
                  <a:lumOff val="25000"/>
                </a:schemeClr>
              </a:solidFill>
            </a:endParaRPr>
          </a:p>
        </p:txBody>
      </p:sp>
      <p:sp>
        <p:nvSpPr>
          <p:cNvPr id="13" name="Text Placeholder 12"/>
          <p:cNvSpPr>
            <a:spLocks noGrp="1"/>
          </p:cNvSpPr>
          <p:nvPr>
            <p:ph type="body" sz="quarter" idx="18"/>
          </p:nvPr>
        </p:nvSpPr>
        <p:spPr>
          <a:xfrm>
            <a:off x="474288" y="2104732"/>
            <a:ext cx="4398379" cy="4485030"/>
          </a:xfrm>
        </p:spPr>
        <p:txBody>
          <a:bodyPr anchor="t">
            <a:normAutofit fontScale="62500" lnSpcReduction="20000"/>
          </a:bodyPr>
          <a:lstStyle/>
          <a:p>
            <a:pPr marL="347663" indent="-347663" algn="l" fontAlgn="base">
              <a:spcAft>
                <a:spcPts val="600"/>
              </a:spcAft>
              <a:buClr>
                <a:srgbClr val="3550A7"/>
              </a:buClr>
              <a:buFont typeface="Webdings" panose="05030102010509060703" pitchFamily="18" charset="2"/>
              <a:buChar char="4"/>
            </a:pPr>
            <a:r>
              <a:rPr lang="en-US" b="1" i="1" dirty="0">
                <a:solidFill>
                  <a:schemeClr val="tx1">
                    <a:lumMod val="75000"/>
                    <a:lumOff val="25000"/>
                  </a:schemeClr>
                </a:solidFill>
                <a:latin typeface="Century Gothic" charset="0"/>
                <a:ea typeface="Century Gothic" charset="0"/>
                <a:cs typeface="Century Gothic" charset="0"/>
              </a:rPr>
              <a:t>Partner</a:t>
            </a:r>
            <a:r>
              <a:rPr lang="en-US" i="1" dirty="0">
                <a:solidFill>
                  <a:schemeClr val="tx1">
                    <a:lumMod val="75000"/>
                    <a:lumOff val="25000"/>
                  </a:schemeClr>
                </a:solidFill>
                <a:latin typeface="Century Gothic" charset="0"/>
                <a:ea typeface="Century Gothic" charset="0"/>
                <a:cs typeface="Century Gothic" charset="0"/>
              </a:rPr>
              <a:t> with public and private organizations</a:t>
            </a:r>
          </a:p>
          <a:p>
            <a:pPr marL="347663" indent="-347663" algn="l" fontAlgn="base">
              <a:spcAft>
                <a:spcPts val="600"/>
              </a:spcAft>
              <a:buClr>
                <a:srgbClr val="3550A7"/>
              </a:buClr>
              <a:buFont typeface="Webdings" panose="05030102010509060703" pitchFamily="18" charset="2"/>
              <a:buChar char="4"/>
            </a:pPr>
            <a:r>
              <a:rPr lang="en-US" b="1" i="1" dirty="0">
                <a:solidFill>
                  <a:schemeClr val="tx1">
                    <a:lumMod val="75000"/>
                    <a:lumOff val="25000"/>
                  </a:schemeClr>
                </a:solidFill>
                <a:latin typeface="Century Gothic" charset="0"/>
                <a:ea typeface="Century Gothic" charset="0"/>
                <a:cs typeface="Century Gothic" charset="0"/>
              </a:rPr>
              <a:t>Discover</a:t>
            </a:r>
            <a:r>
              <a:rPr lang="en-US" i="1" dirty="0">
                <a:solidFill>
                  <a:schemeClr val="tx1">
                    <a:lumMod val="75000"/>
                    <a:lumOff val="25000"/>
                  </a:schemeClr>
                </a:solidFill>
                <a:latin typeface="Century Gothic" charset="0"/>
                <a:ea typeface="Century Gothic" charset="0"/>
                <a:cs typeface="Century Gothic" charset="0"/>
              </a:rPr>
              <a:t> innovative NASA Earth science applications</a:t>
            </a:r>
          </a:p>
          <a:p>
            <a:pPr marL="347663" indent="-347663" algn="l" fontAlgn="base">
              <a:spcAft>
                <a:spcPts val="600"/>
              </a:spcAft>
              <a:buClr>
                <a:srgbClr val="3550A7"/>
              </a:buClr>
              <a:buFont typeface="Webdings" panose="05030102010509060703" pitchFamily="18" charset="2"/>
              <a:buChar char="4"/>
            </a:pPr>
            <a:r>
              <a:rPr lang="en-US" b="1" i="1" dirty="0">
                <a:solidFill>
                  <a:schemeClr val="tx1">
                    <a:lumMod val="75000"/>
                    <a:lumOff val="25000"/>
                  </a:schemeClr>
                </a:solidFill>
                <a:latin typeface="Century Gothic" charset="0"/>
                <a:ea typeface="Century Gothic" charset="0"/>
                <a:cs typeface="Century Gothic" charset="0"/>
              </a:rPr>
              <a:t>Support</a:t>
            </a:r>
            <a:r>
              <a:rPr lang="en-US" i="1" dirty="0">
                <a:solidFill>
                  <a:schemeClr val="tx1">
                    <a:lumMod val="75000"/>
                    <a:lumOff val="25000"/>
                  </a:schemeClr>
                </a:solidFill>
                <a:latin typeface="Century Gothic" charset="0"/>
                <a:ea typeface="Century Gothic" charset="0"/>
                <a:cs typeface="Century Gothic" charset="0"/>
              </a:rPr>
              <a:t> environmental decision-making activities</a:t>
            </a:r>
          </a:p>
          <a:p>
            <a:pPr marL="347663" indent="-347663" algn="l" fontAlgn="base">
              <a:spcAft>
                <a:spcPts val="600"/>
              </a:spcAft>
              <a:buClr>
                <a:srgbClr val="3550A7"/>
              </a:buClr>
              <a:buFont typeface="Webdings" panose="05030102010509060703" pitchFamily="18" charset="2"/>
              <a:buChar char="4"/>
            </a:pPr>
            <a:r>
              <a:rPr lang="en-US" b="1" i="1" dirty="0">
                <a:solidFill>
                  <a:schemeClr val="tx1">
                    <a:lumMod val="75000"/>
                    <a:lumOff val="25000"/>
                  </a:schemeClr>
                </a:solidFill>
                <a:latin typeface="Century Gothic" charset="0"/>
                <a:ea typeface="Century Gothic" charset="0"/>
                <a:cs typeface="Century Gothic" charset="0"/>
              </a:rPr>
              <a:t>Demonstrate</a:t>
            </a:r>
            <a:r>
              <a:rPr lang="en-US" i="1" dirty="0">
                <a:solidFill>
                  <a:schemeClr val="tx1">
                    <a:lumMod val="75000"/>
                    <a:lumOff val="25000"/>
                  </a:schemeClr>
                </a:solidFill>
                <a:latin typeface="Century Gothic" charset="0"/>
                <a:ea typeface="Century Gothic" charset="0"/>
                <a:cs typeface="Century Gothic" charset="0"/>
              </a:rPr>
              <a:t> practical benefits of NASA Earth science </a:t>
            </a:r>
          </a:p>
          <a:p>
            <a:pPr marL="347663" indent="-347663" algn="l" fontAlgn="base">
              <a:spcAft>
                <a:spcPts val="600"/>
              </a:spcAft>
              <a:buClr>
                <a:srgbClr val="3550A7"/>
              </a:buClr>
              <a:buFont typeface="Webdings" panose="05030102010509060703" pitchFamily="18" charset="2"/>
              <a:buChar char="4"/>
            </a:pPr>
            <a:r>
              <a:rPr lang="en-US" b="1" i="1" dirty="0">
                <a:solidFill>
                  <a:schemeClr val="tx1">
                    <a:lumMod val="75000"/>
                    <a:lumOff val="25000"/>
                  </a:schemeClr>
                </a:solidFill>
                <a:latin typeface="Century Gothic" charset="0"/>
                <a:ea typeface="Century Gothic" charset="0"/>
                <a:cs typeface="Century Gothic" charset="0"/>
              </a:rPr>
              <a:t>Help</a:t>
            </a:r>
            <a:r>
              <a:rPr lang="en-US" i="1" dirty="0">
                <a:solidFill>
                  <a:schemeClr val="tx1">
                    <a:lumMod val="75000"/>
                    <a:lumOff val="25000"/>
                  </a:schemeClr>
                </a:solidFill>
                <a:latin typeface="Century Gothic" charset="0"/>
                <a:ea typeface="Century Gothic" charset="0"/>
                <a:cs typeface="Century Gothic" charset="0"/>
              </a:rPr>
              <a:t> improve the quality of life and strengthen the </a:t>
            </a:r>
            <a:r>
              <a:rPr lang="en-US" i="1" dirty="0" smtClean="0">
                <a:solidFill>
                  <a:schemeClr val="tx1">
                    <a:lumMod val="75000"/>
                    <a:lumOff val="25000"/>
                  </a:schemeClr>
                </a:solidFill>
                <a:latin typeface="Century Gothic" charset="0"/>
                <a:ea typeface="Century Gothic" charset="0"/>
                <a:cs typeface="Century Gothic" charset="0"/>
              </a:rPr>
              <a:t>economy</a:t>
            </a:r>
            <a:endParaRPr lang="en-US" i="1" dirty="0">
              <a:solidFill>
                <a:schemeClr val="tx1">
                  <a:lumMod val="75000"/>
                  <a:lumOff val="25000"/>
                </a:schemeClr>
              </a:solidFill>
              <a:latin typeface="Century Gothic" charset="0"/>
              <a:ea typeface="Century Gothic" charset="0"/>
              <a:cs typeface="Century Gothic" charset="0"/>
            </a:endParaRPr>
          </a:p>
        </p:txBody>
      </p:sp>
      <p:sp>
        <p:nvSpPr>
          <p:cNvPr id="2" name="Title 1"/>
          <p:cNvSpPr>
            <a:spLocks noGrp="1"/>
          </p:cNvSpPr>
          <p:nvPr>
            <p:ph type="title"/>
          </p:nvPr>
        </p:nvSpPr>
        <p:spPr/>
        <p:txBody>
          <a:bodyPr/>
          <a:lstStyle/>
          <a:p>
            <a:r>
              <a:rPr lang="en-US" dirty="0" smtClean="0"/>
              <a:t>NASA Applied Sciences</a:t>
            </a:r>
            <a:endParaRPr lang="en-US"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4986" y="4322082"/>
            <a:ext cx="914400" cy="914400"/>
          </a:xfrm>
          <a:prstGeom prst="rect">
            <a:avLst/>
          </a:prstGeom>
        </p:spPr>
      </p:pic>
      <p:sp>
        <p:nvSpPr>
          <p:cNvPr id="26" name="TextBox 25"/>
          <p:cNvSpPr txBox="1"/>
          <p:nvPr/>
        </p:nvSpPr>
        <p:spPr>
          <a:xfrm>
            <a:off x="5170416" y="2582511"/>
            <a:ext cx="1234632" cy="461665"/>
          </a:xfrm>
          <a:prstGeom prst="rect">
            <a:avLst/>
          </a:prstGeom>
          <a:noFill/>
        </p:spPr>
        <p:txBody>
          <a:bodyPr wrap="none" rtlCol="0">
            <a:spAutoFit/>
          </a:bodyPr>
          <a:lstStyle/>
          <a:p>
            <a:pPr algn="ctr"/>
            <a:r>
              <a:rPr lang="en-US" sz="1200" dirty="0" smtClean="0">
                <a:solidFill>
                  <a:schemeClr val="tx1">
                    <a:lumMod val="75000"/>
                    <a:lumOff val="25000"/>
                  </a:schemeClr>
                </a:solidFill>
              </a:rPr>
              <a:t>Agriculture &amp;</a:t>
            </a:r>
          </a:p>
          <a:p>
            <a:pPr algn="ctr"/>
            <a:r>
              <a:rPr lang="en-US" sz="1200" dirty="0" smtClean="0">
                <a:solidFill>
                  <a:schemeClr val="tx1">
                    <a:lumMod val="75000"/>
                    <a:lumOff val="25000"/>
                  </a:schemeClr>
                </a:solidFill>
              </a:rPr>
              <a:t> Food Security</a:t>
            </a:r>
            <a:endParaRPr lang="en-US" sz="1200" dirty="0">
              <a:solidFill>
                <a:schemeClr val="tx1">
                  <a:lumMod val="75000"/>
                  <a:lumOff val="25000"/>
                </a:schemeClr>
              </a:solidFill>
            </a:endParaRPr>
          </a:p>
        </p:txBody>
      </p:sp>
      <p:sp>
        <p:nvSpPr>
          <p:cNvPr id="27" name="TextBox 26"/>
          <p:cNvSpPr txBox="1"/>
          <p:nvPr/>
        </p:nvSpPr>
        <p:spPr>
          <a:xfrm>
            <a:off x="6308492" y="2582511"/>
            <a:ext cx="1420103" cy="461665"/>
          </a:xfrm>
          <a:prstGeom prst="rect">
            <a:avLst/>
          </a:prstGeom>
          <a:noFill/>
        </p:spPr>
        <p:txBody>
          <a:bodyPr wrap="square" rtlCol="0">
            <a:spAutoFit/>
          </a:bodyPr>
          <a:lstStyle/>
          <a:p>
            <a:pPr algn="ctr"/>
            <a:r>
              <a:rPr lang="en-US" sz="1200" dirty="0">
                <a:solidFill>
                  <a:schemeClr val="tx1">
                    <a:lumMod val="75000"/>
                    <a:lumOff val="25000"/>
                  </a:schemeClr>
                </a:solidFill>
              </a:rPr>
              <a:t>Water </a:t>
            </a:r>
            <a:endParaRPr lang="en-US" sz="1200" dirty="0" smtClean="0">
              <a:solidFill>
                <a:schemeClr val="tx1">
                  <a:lumMod val="75000"/>
                  <a:lumOff val="25000"/>
                </a:schemeClr>
              </a:solidFill>
            </a:endParaRPr>
          </a:p>
          <a:p>
            <a:pPr algn="ctr"/>
            <a:r>
              <a:rPr lang="en-US" sz="1200" dirty="0" smtClean="0">
                <a:solidFill>
                  <a:schemeClr val="tx1">
                    <a:lumMod val="75000"/>
                    <a:lumOff val="25000"/>
                  </a:schemeClr>
                </a:solidFill>
              </a:rPr>
              <a:t>Resources</a:t>
            </a:r>
            <a:endParaRPr lang="en-US" sz="1200" dirty="0">
              <a:solidFill>
                <a:schemeClr val="tx1">
                  <a:lumMod val="75000"/>
                  <a:lumOff val="25000"/>
                </a:schemeClr>
              </a:solidFill>
            </a:endParaRPr>
          </a:p>
        </p:txBody>
      </p:sp>
      <p:sp>
        <p:nvSpPr>
          <p:cNvPr id="28" name="TextBox 27"/>
          <p:cNvSpPr txBox="1"/>
          <p:nvPr/>
        </p:nvSpPr>
        <p:spPr>
          <a:xfrm>
            <a:off x="7816466" y="2582511"/>
            <a:ext cx="811441" cy="276999"/>
          </a:xfrm>
          <a:prstGeom prst="rect">
            <a:avLst/>
          </a:prstGeom>
          <a:noFill/>
        </p:spPr>
        <p:txBody>
          <a:bodyPr wrap="none" rtlCol="0">
            <a:spAutoFit/>
          </a:bodyPr>
          <a:lstStyle/>
          <a:p>
            <a:r>
              <a:rPr lang="en-US" sz="1200" dirty="0" smtClean="0">
                <a:solidFill>
                  <a:schemeClr val="tx1">
                    <a:lumMod val="75000"/>
                    <a:lumOff val="25000"/>
                  </a:schemeClr>
                </a:solidFill>
              </a:rPr>
              <a:t>Disasters</a:t>
            </a:r>
            <a:endParaRPr lang="en-US" sz="1200" dirty="0">
              <a:solidFill>
                <a:schemeClr val="tx1">
                  <a:lumMod val="75000"/>
                  <a:lumOff val="25000"/>
                </a:schemeClr>
              </a:solidFill>
            </a:endParaRPr>
          </a:p>
        </p:txBody>
      </p:sp>
      <p:sp>
        <p:nvSpPr>
          <p:cNvPr id="29" name="TextBox 28"/>
          <p:cNvSpPr txBox="1"/>
          <p:nvPr/>
        </p:nvSpPr>
        <p:spPr>
          <a:xfrm>
            <a:off x="5098280" y="4038055"/>
            <a:ext cx="1378904" cy="276999"/>
          </a:xfrm>
          <a:prstGeom prst="rect">
            <a:avLst/>
          </a:prstGeom>
          <a:noFill/>
        </p:spPr>
        <p:txBody>
          <a:bodyPr wrap="none" rtlCol="0">
            <a:spAutoFit/>
          </a:bodyPr>
          <a:lstStyle/>
          <a:p>
            <a:pPr algn="ctr"/>
            <a:r>
              <a:rPr lang="en-US" sz="1200" dirty="0" smtClean="0">
                <a:solidFill>
                  <a:schemeClr val="tx1">
                    <a:lumMod val="75000"/>
                    <a:lumOff val="25000"/>
                  </a:schemeClr>
                </a:solidFill>
              </a:rPr>
              <a:t>Eco Forecasting</a:t>
            </a:r>
            <a:endParaRPr lang="en-US" sz="1200" dirty="0">
              <a:solidFill>
                <a:schemeClr val="tx1">
                  <a:lumMod val="75000"/>
                  <a:lumOff val="25000"/>
                </a:schemeClr>
              </a:solidFill>
            </a:endParaRPr>
          </a:p>
        </p:txBody>
      </p:sp>
      <p:sp>
        <p:nvSpPr>
          <p:cNvPr id="30" name="TextBox 29"/>
          <p:cNvSpPr txBox="1"/>
          <p:nvPr/>
        </p:nvSpPr>
        <p:spPr>
          <a:xfrm>
            <a:off x="7659372" y="4038055"/>
            <a:ext cx="1125628" cy="276999"/>
          </a:xfrm>
          <a:prstGeom prst="rect">
            <a:avLst/>
          </a:prstGeom>
          <a:noFill/>
        </p:spPr>
        <p:txBody>
          <a:bodyPr wrap="none" rtlCol="0">
            <a:spAutoFit/>
          </a:bodyPr>
          <a:lstStyle/>
          <a:p>
            <a:pPr algn="ctr"/>
            <a:r>
              <a:rPr lang="en-US" sz="1200" dirty="0" smtClean="0">
                <a:solidFill>
                  <a:schemeClr val="tx1">
                    <a:lumMod val="75000"/>
                    <a:lumOff val="25000"/>
                  </a:schemeClr>
                </a:solidFill>
              </a:rPr>
              <a:t>Health &amp; AQ</a:t>
            </a:r>
            <a:endParaRPr lang="en-US" sz="1200" dirty="0">
              <a:solidFill>
                <a:schemeClr val="tx1">
                  <a:lumMod val="75000"/>
                  <a:lumOff val="25000"/>
                </a:schemeClr>
              </a:solidFill>
            </a:endParaRPr>
          </a:p>
        </p:txBody>
      </p:sp>
      <p:sp>
        <p:nvSpPr>
          <p:cNvPr id="31" name="TextBox 30"/>
          <p:cNvSpPr txBox="1"/>
          <p:nvPr/>
        </p:nvSpPr>
        <p:spPr>
          <a:xfrm>
            <a:off x="6672134" y="4038055"/>
            <a:ext cx="692818" cy="276999"/>
          </a:xfrm>
          <a:prstGeom prst="rect">
            <a:avLst/>
          </a:prstGeom>
          <a:noFill/>
        </p:spPr>
        <p:txBody>
          <a:bodyPr wrap="none" rtlCol="0">
            <a:spAutoFit/>
          </a:bodyPr>
          <a:lstStyle/>
          <a:p>
            <a:pPr algn="ctr"/>
            <a:r>
              <a:rPr lang="en-US" sz="1200" dirty="0" smtClean="0">
                <a:solidFill>
                  <a:schemeClr val="tx1">
                    <a:lumMod val="75000"/>
                    <a:lumOff val="25000"/>
                  </a:schemeClr>
                </a:solidFill>
              </a:rPr>
              <a:t>Energy</a:t>
            </a:r>
            <a:endParaRPr lang="en-US" sz="1200" dirty="0">
              <a:solidFill>
                <a:schemeClr val="tx1">
                  <a:lumMod val="75000"/>
                  <a:lumOff val="25000"/>
                </a:schemeClr>
              </a:solidFill>
            </a:endParaRPr>
          </a:p>
        </p:txBody>
      </p:sp>
      <p:sp>
        <p:nvSpPr>
          <p:cNvPr id="33" name="TextBox 32"/>
          <p:cNvSpPr txBox="1"/>
          <p:nvPr/>
        </p:nvSpPr>
        <p:spPr>
          <a:xfrm>
            <a:off x="6580899" y="5317536"/>
            <a:ext cx="2165312" cy="461665"/>
          </a:xfrm>
          <a:prstGeom prst="rect">
            <a:avLst/>
          </a:prstGeom>
          <a:noFill/>
        </p:spPr>
        <p:txBody>
          <a:bodyPr wrap="square" rtlCol="0">
            <a:spAutoFit/>
          </a:bodyPr>
          <a:lstStyle/>
          <a:p>
            <a:pPr algn="ctr"/>
            <a:r>
              <a:rPr lang="en-US" sz="1200" dirty="0" smtClean="0">
                <a:solidFill>
                  <a:schemeClr val="tx1">
                    <a:lumMod val="75000"/>
                    <a:lumOff val="25000"/>
                  </a:schemeClr>
                </a:solidFill>
              </a:rPr>
              <a:t>Transportation &amp; Infrastructure</a:t>
            </a:r>
            <a:endParaRPr lang="en-US" sz="1200" dirty="0">
              <a:solidFill>
                <a:schemeClr val="tx1">
                  <a:lumMod val="75000"/>
                  <a:lumOff val="25000"/>
                </a:schemeClr>
              </a:solidFill>
            </a:endParaRPr>
          </a:p>
        </p:txBody>
      </p:sp>
      <p:sp>
        <p:nvSpPr>
          <p:cNvPr id="34" name="TextBox 33"/>
          <p:cNvSpPr txBox="1"/>
          <p:nvPr/>
        </p:nvSpPr>
        <p:spPr>
          <a:xfrm>
            <a:off x="5609663" y="5317536"/>
            <a:ext cx="1536548" cy="461665"/>
          </a:xfrm>
          <a:prstGeom prst="rect">
            <a:avLst/>
          </a:prstGeom>
          <a:noFill/>
        </p:spPr>
        <p:txBody>
          <a:bodyPr wrap="square" rtlCol="0">
            <a:spAutoFit/>
          </a:bodyPr>
          <a:lstStyle/>
          <a:p>
            <a:pPr algn="ctr"/>
            <a:r>
              <a:rPr lang="en-US" sz="1200" dirty="0" smtClean="0">
                <a:solidFill>
                  <a:schemeClr val="tx1">
                    <a:lumMod val="75000"/>
                    <a:lumOff val="25000"/>
                  </a:schemeClr>
                </a:solidFill>
              </a:rPr>
              <a:t>Urban Development</a:t>
            </a:r>
            <a:endParaRPr lang="en-US" sz="1200" dirty="0">
              <a:solidFill>
                <a:schemeClr val="tx1">
                  <a:lumMod val="75000"/>
                  <a:lumOff val="25000"/>
                </a:schemeClr>
              </a:solidFill>
            </a:endParaRPr>
          </a:p>
        </p:txBody>
      </p:sp>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3694" y="4203596"/>
            <a:ext cx="1385004" cy="1401022"/>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22712" y="5701898"/>
            <a:ext cx="2693076" cy="704811"/>
          </a:xfrm>
          <a:prstGeom prst="rect">
            <a:avLst/>
          </a:prstGeom>
        </p:spPr>
      </p:pic>
      <p:sp>
        <p:nvSpPr>
          <p:cNvPr id="37" name="Text Placeholder 5"/>
          <p:cNvSpPr>
            <a:spLocks noGrp="1"/>
          </p:cNvSpPr>
          <p:nvPr>
            <p:ph type="body" sz="quarter" idx="15"/>
          </p:nvPr>
        </p:nvSpPr>
        <p:spPr>
          <a:xfrm>
            <a:off x="9353848" y="1907222"/>
            <a:ext cx="2113785" cy="590765"/>
          </a:xfrm>
        </p:spPr>
        <p:txBody>
          <a:bodyPr anchor="ctr">
            <a:noAutofit/>
          </a:bodyPr>
          <a:lstStyle/>
          <a:p>
            <a:pPr algn="ctr"/>
            <a:r>
              <a:rPr lang="en-US" sz="2400" b="1" dirty="0" smtClean="0"/>
              <a:t>Capacity Building</a:t>
            </a:r>
            <a:endParaRPr lang="en-US" sz="2400" b="1" dirty="0"/>
          </a:p>
        </p:txBody>
      </p:sp>
      <p:sp>
        <p:nvSpPr>
          <p:cNvPr id="38" name="Text Placeholder 5"/>
          <p:cNvSpPr>
            <a:spLocks noGrp="1"/>
          </p:cNvSpPr>
          <p:nvPr>
            <p:ph type="body" sz="quarter" idx="15"/>
          </p:nvPr>
        </p:nvSpPr>
        <p:spPr>
          <a:xfrm>
            <a:off x="5389785" y="1907222"/>
            <a:ext cx="2956489" cy="590765"/>
          </a:xfrm>
        </p:spPr>
        <p:txBody>
          <a:bodyPr anchor="ctr">
            <a:noAutofit/>
          </a:bodyPr>
          <a:lstStyle/>
          <a:p>
            <a:pPr algn="ctr"/>
            <a:r>
              <a:rPr lang="en-US" sz="2400" b="1" dirty="0" smtClean="0"/>
              <a:t>Thematic Application Areas</a:t>
            </a:r>
            <a:endParaRPr lang="en-US" sz="2400" b="1" dirty="0"/>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5751" y="2721096"/>
            <a:ext cx="1385219" cy="1385219"/>
          </a:xfrm>
          <a:prstGeom prst="rect">
            <a:avLst/>
          </a:prstGeom>
        </p:spPr>
      </p:pic>
      <p:pic>
        <p:nvPicPr>
          <p:cNvPr id="39"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4986" y="3062314"/>
            <a:ext cx="914400" cy="914400"/>
          </a:xfrm>
          <a:prstGeom prst="rect">
            <a:avLst/>
          </a:prstGeom>
        </p:spPr>
      </p:pic>
      <p:pic>
        <p:nvPicPr>
          <p:cNvPr id="41" name="Picture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0532" y="4322082"/>
            <a:ext cx="914400" cy="914400"/>
          </a:xfrm>
          <a:prstGeom prst="rect">
            <a:avLst/>
          </a:prstGeom>
          <a:noFill/>
        </p:spPr>
      </p:pic>
      <p:pic>
        <p:nvPicPr>
          <p:cNvPr id="42" name="Picture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0532" y="3062314"/>
            <a:ext cx="914400" cy="914400"/>
          </a:xfrm>
          <a:prstGeom prst="rect">
            <a:avLst/>
          </a:prstGeom>
          <a:noFill/>
        </p:spPr>
      </p:pic>
      <p:pic>
        <p:nvPicPr>
          <p:cNvPr id="43" name="Picture 4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61343" y="3081035"/>
            <a:ext cx="914400" cy="876959"/>
          </a:xfrm>
          <a:prstGeom prst="rect">
            <a:avLst/>
          </a:prstGeom>
          <a:noFill/>
        </p:spPr>
      </p:pic>
      <p:pic>
        <p:nvPicPr>
          <p:cNvPr id="44" name="Picture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61343" y="4322082"/>
            <a:ext cx="914400" cy="914400"/>
          </a:xfrm>
          <a:prstGeom prst="rect">
            <a:avLst/>
          </a:prstGeom>
        </p:spPr>
      </p:pic>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57219" y="5833077"/>
            <a:ext cx="914400" cy="914400"/>
          </a:xfrm>
          <a:prstGeom prst="rect">
            <a:avLst/>
          </a:prstGeom>
        </p:spPr>
      </p:pic>
      <p:pic>
        <p:nvPicPr>
          <p:cNvPr id="46" name="Picture 4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06355" y="5840592"/>
            <a:ext cx="914400" cy="914400"/>
          </a:xfrm>
          <a:prstGeom prst="rect">
            <a:avLst/>
          </a:prstGeom>
        </p:spPr>
      </p:pic>
    </p:spTree>
    <p:extLst>
      <p:ext uri="{BB962C8B-B14F-4D97-AF65-F5344CB8AC3E}">
        <p14:creationId xmlns:p14="http://schemas.microsoft.com/office/powerpoint/2010/main" val="3708883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Building </a:t>
            </a:r>
            <a:endParaRPr lang="en-US" dirty="0"/>
          </a:p>
        </p:txBody>
      </p:sp>
      <p:sp>
        <p:nvSpPr>
          <p:cNvPr id="3" name="Text Placeholder 2"/>
          <p:cNvSpPr>
            <a:spLocks noGrp="1"/>
          </p:cNvSpPr>
          <p:nvPr>
            <p:ph type="body" sz="quarter" idx="11"/>
          </p:nvPr>
        </p:nvSpPr>
        <p:spPr>
          <a:xfrm>
            <a:off x="8023515" y="4481412"/>
            <a:ext cx="3418208" cy="2045189"/>
          </a:xfrm>
        </p:spPr>
        <p:txBody>
          <a:bodyPr>
            <a:normAutofit/>
          </a:bodyPr>
          <a:lstStyle/>
          <a:p>
            <a:pPr algn="ctr"/>
            <a:r>
              <a:rPr lang="en-US" dirty="0" smtClean="0"/>
              <a:t>Helps </a:t>
            </a:r>
            <a:r>
              <a:rPr lang="en-US" dirty="0"/>
              <a:t>developing countries use information provided by Earth observing satellites and geospatial technologies for managing climate risks and land use.</a:t>
            </a:r>
          </a:p>
        </p:txBody>
      </p:sp>
      <p:sp>
        <p:nvSpPr>
          <p:cNvPr id="4" name="Text Placeholder 3"/>
          <p:cNvSpPr>
            <a:spLocks noGrp="1"/>
          </p:cNvSpPr>
          <p:nvPr>
            <p:ph type="body" sz="quarter" idx="15"/>
          </p:nvPr>
        </p:nvSpPr>
        <p:spPr>
          <a:xfrm>
            <a:off x="990095" y="3856885"/>
            <a:ext cx="2958688" cy="679647"/>
          </a:xfrm>
        </p:spPr>
        <p:txBody>
          <a:bodyPr/>
          <a:lstStyle/>
          <a:p>
            <a:pPr algn="ctr"/>
            <a:r>
              <a:rPr lang="en-US" dirty="0" smtClean="0"/>
              <a:t>ARSET</a:t>
            </a:r>
            <a:endParaRPr lang="en-US" dirty="0"/>
          </a:p>
        </p:txBody>
      </p:sp>
      <p:sp>
        <p:nvSpPr>
          <p:cNvPr id="5" name="Text Placeholder 4"/>
          <p:cNvSpPr>
            <a:spLocks noGrp="1"/>
          </p:cNvSpPr>
          <p:nvPr>
            <p:ph type="body" sz="quarter" idx="16"/>
          </p:nvPr>
        </p:nvSpPr>
        <p:spPr>
          <a:xfrm>
            <a:off x="762000" y="4481413"/>
            <a:ext cx="3414879" cy="2048340"/>
          </a:xfrm>
        </p:spPr>
        <p:txBody>
          <a:bodyPr>
            <a:normAutofit/>
          </a:bodyPr>
          <a:lstStyle/>
          <a:p>
            <a:pPr algn="ctr"/>
            <a:r>
              <a:rPr lang="en-US" dirty="0" smtClean="0"/>
              <a:t>Provides online </a:t>
            </a:r>
            <a:r>
              <a:rPr lang="en-US" dirty="0"/>
              <a:t>and in-person trainings</a:t>
            </a:r>
            <a:r>
              <a:rPr lang="en-US" dirty="0" smtClean="0"/>
              <a:t>, empowering </a:t>
            </a:r>
            <a:r>
              <a:rPr lang="en-US" dirty="0"/>
              <a:t>participants </a:t>
            </a:r>
            <a:r>
              <a:rPr lang="en-US" dirty="0" smtClean="0"/>
              <a:t>to </a:t>
            </a:r>
            <a:r>
              <a:rPr lang="en-US" dirty="0"/>
              <a:t>use NASA Earth data, applications, and </a:t>
            </a:r>
            <a:r>
              <a:rPr lang="en-US" dirty="0" smtClean="0"/>
              <a:t>models in their research, decisions, and policy. </a:t>
            </a:r>
            <a:endParaRPr lang="en-US" dirty="0"/>
          </a:p>
        </p:txBody>
      </p:sp>
      <p:sp>
        <p:nvSpPr>
          <p:cNvPr id="6" name="Text Placeholder 5"/>
          <p:cNvSpPr>
            <a:spLocks noGrp="1"/>
          </p:cNvSpPr>
          <p:nvPr>
            <p:ph type="body" sz="quarter" idx="17"/>
          </p:nvPr>
        </p:nvSpPr>
        <p:spPr>
          <a:xfrm>
            <a:off x="8286650" y="3852190"/>
            <a:ext cx="2961573" cy="679647"/>
          </a:xfrm>
        </p:spPr>
        <p:txBody>
          <a:bodyPr/>
          <a:lstStyle/>
          <a:p>
            <a:pPr algn="ctr"/>
            <a:r>
              <a:rPr lang="en-US" dirty="0" smtClean="0"/>
              <a:t>SERVIR</a:t>
            </a:r>
            <a:endParaRPr lang="en-US" dirty="0"/>
          </a:p>
        </p:txBody>
      </p:sp>
      <p:sp>
        <p:nvSpPr>
          <p:cNvPr id="7" name="Text Placeholder 6"/>
          <p:cNvSpPr>
            <a:spLocks noGrp="1"/>
          </p:cNvSpPr>
          <p:nvPr>
            <p:ph type="body" sz="quarter" idx="18"/>
          </p:nvPr>
        </p:nvSpPr>
        <p:spPr>
          <a:xfrm>
            <a:off x="4485755" y="3852191"/>
            <a:ext cx="3227295" cy="679647"/>
          </a:xfrm>
        </p:spPr>
        <p:txBody>
          <a:bodyPr/>
          <a:lstStyle/>
          <a:p>
            <a:pPr algn="ctr"/>
            <a:r>
              <a:rPr lang="en-US" dirty="0" smtClean="0"/>
              <a:t>DEVELOP</a:t>
            </a:r>
            <a:endParaRPr lang="en-US" dirty="0"/>
          </a:p>
        </p:txBody>
      </p:sp>
      <p:sp>
        <p:nvSpPr>
          <p:cNvPr id="8" name="Text Placeholder 7"/>
          <p:cNvSpPr>
            <a:spLocks noGrp="1"/>
          </p:cNvSpPr>
          <p:nvPr>
            <p:ph type="body" sz="quarter" idx="19"/>
          </p:nvPr>
        </p:nvSpPr>
        <p:spPr>
          <a:xfrm>
            <a:off x="4236952" y="4481413"/>
            <a:ext cx="3724901" cy="2048340"/>
          </a:xfrm>
        </p:spPr>
        <p:txBody>
          <a:bodyPr/>
          <a:lstStyle/>
          <a:p>
            <a:pPr algn="ctr"/>
            <a:r>
              <a:rPr lang="en-US" dirty="0" smtClean="0"/>
              <a:t>Addresses </a:t>
            </a:r>
            <a:r>
              <a:rPr lang="en-US" dirty="0"/>
              <a:t>environmental and public policy issues by conducting interdisciplinary feasibility projects that apply the lens of NASA Earth observations to community </a:t>
            </a:r>
            <a:r>
              <a:rPr lang="en-US" dirty="0" smtClean="0"/>
              <a:t>concerns.</a:t>
            </a:r>
            <a:endParaRPr lang="en-US" dirty="0"/>
          </a:p>
        </p:txBody>
      </p:sp>
      <p:sp>
        <p:nvSpPr>
          <p:cNvPr id="11" name="Text Placeholder 3"/>
          <p:cNvSpPr txBox="1">
            <a:spLocks/>
          </p:cNvSpPr>
          <p:nvPr/>
        </p:nvSpPr>
        <p:spPr>
          <a:xfrm>
            <a:off x="1000125" y="1295859"/>
            <a:ext cx="10233148" cy="12949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solidFill>
                  <a:schemeClr val="tx1">
                    <a:lumMod val="75000"/>
                    <a:lumOff val="25000"/>
                  </a:schemeClr>
                </a:solidFill>
              </a:rPr>
              <a:t>The Applied Sciences’ Capacity Building Program (CBP) builds capacity within the United States and the developing world to expand </a:t>
            </a:r>
            <a:r>
              <a:rPr lang="en-US" sz="2000" dirty="0" smtClean="0">
                <a:solidFill>
                  <a:schemeClr val="tx1">
                    <a:lumMod val="75000"/>
                    <a:lumOff val="25000"/>
                  </a:schemeClr>
                </a:solidFill>
              </a:rPr>
              <a:t>use of Earth observations, </a:t>
            </a:r>
            <a:r>
              <a:rPr lang="en-US" sz="2000" dirty="0">
                <a:solidFill>
                  <a:schemeClr val="tx1">
                    <a:lumMod val="75000"/>
                    <a:lumOff val="25000"/>
                  </a:schemeClr>
                </a:solidFill>
              </a:rPr>
              <a:t>and increase the awareness within non-traditional audiences of NASA Earth observations data and products. </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778" y="2672858"/>
            <a:ext cx="2833322" cy="1113694"/>
          </a:xfrm>
          <a:prstGeom prst="rect">
            <a:avLst/>
          </a:prstGeom>
          <a:ln>
            <a:solidFill>
              <a:srgbClr val="3550A7"/>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2082" y="2672858"/>
            <a:ext cx="2834640" cy="1101971"/>
          </a:xfrm>
          <a:prstGeom prst="rect">
            <a:avLst/>
          </a:prstGeom>
          <a:ln>
            <a:solidFill>
              <a:srgbClr val="3550A7"/>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4396" y="2672858"/>
            <a:ext cx="2926080" cy="1113693"/>
          </a:xfrm>
          <a:prstGeom prst="rect">
            <a:avLst/>
          </a:prstGeom>
          <a:ln>
            <a:solidFill>
              <a:srgbClr val="3550A7"/>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41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DEVELOP?</a:t>
            </a:r>
            <a:endParaRPr lang="en-US" dirty="0"/>
          </a:p>
        </p:txBody>
      </p:sp>
      <p:sp>
        <p:nvSpPr>
          <p:cNvPr id="4" name="Text Placeholder 3"/>
          <p:cNvSpPr>
            <a:spLocks noGrp="1"/>
          </p:cNvSpPr>
          <p:nvPr>
            <p:ph type="body" sz="half" idx="2"/>
          </p:nvPr>
        </p:nvSpPr>
        <p:spPr>
          <a:xfrm>
            <a:off x="1000125" y="1061399"/>
            <a:ext cx="10233148" cy="2186052"/>
          </a:xfrm>
        </p:spPr>
        <p:txBody>
          <a:bodyPr/>
          <a:lstStyle/>
          <a:p>
            <a:pPr algn="just"/>
            <a:r>
              <a:rPr lang="en-US" dirty="0" smtClean="0"/>
              <a:t>DEVELOP collaborates with decision makers to conduct feasibility projects that apply NASA Earth observations to address environmental issues. These projects engage young professionals (students and recent graduates) and decision makers in 10-week projects that identify opportunities to use NASA satellite data to create methodologies and tools for project partners. This directly supports both individuals and institutions, and increases the use of Earth observation data and enhances decision and policy making.</a:t>
            </a:r>
            <a:endParaRPr lang="en-US" dirty="0"/>
          </a:p>
        </p:txBody>
      </p:sp>
      <p:pic>
        <p:nvPicPr>
          <p:cNvPr id="6" name="Picture 2" descr="https://share.sandia.gov/news/resources/news_releases/images/2009/m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81662" y="3373720"/>
            <a:ext cx="3515395" cy="2098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Left-Right Arrow 6"/>
          <p:cNvSpPr/>
          <p:nvPr/>
        </p:nvSpPr>
        <p:spPr>
          <a:xfrm>
            <a:off x="3916777" y="3182076"/>
            <a:ext cx="4290712" cy="804377"/>
          </a:xfrm>
          <a:prstGeom prst="lef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NASA DEVELOP</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280" y="3373720"/>
            <a:ext cx="3498954" cy="210312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2292" y="3882997"/>
            <a:ext cx="2459682" cy="1639641"/>
          </a:xfrm>
          <a:prstGeom prst="rect">
            <a:avLst/>
          </a:prstGeom>
          <a:ln>
            <a:noFill/>
          </a:ln>
          <a:effectLst>
            <a:outerShdw blurRad="292100" dist="139700" dir="2700000" algn="tl" rotWithShape="0">
              <a:srgbClr val="333333">
                <a:alpha val="65000"/>
              </a:srgbClr>
            </a:outerShdw>
          </a:effectLst>
        </p:spPr>
      </p:pic>
      <p:sp>
        <p:nvSpPr>
          <p:cNvPr id="10" name="Subtitle 2"/>
          <p:cNvSpPr txBox="1">
            <a:spLocks/>
          </p:cNvSpPr>
          <p:nvPr/>
        </p:nvSpPr>
        <p:spPr>
          <a:xfrm>
            <a:off x="1011382" y="5646859"/>
            <a:ext cx="10169236" cy="1021757"/>
          </a:xfrm>
          <a:prstGeom prst="rect">
            <a:avLst/>
          </a:prstGeom>
          <a:noFill/>
        </p:spPr>
        <p:txBody>
          <a:bodyPr lIns="91354" tIns="45678" rIns="91354" bIns="45678"/>
          <a:lstStyle>
            <a:lvl1pPr marL="382059" indent="-382059" algn="l" defTabSz="1018824" rtl="0" eaLnBrk="1" latinLnBrk="0" hangingPunct="1">
              <a:spcBef>
                <a:spcPct val="20000"/>
              </a:spcBef>
              <a:buFont typeface="Arial" pitchFamily="34" charset="0"/>
              <a:buChar char="•"/>
              <a:defRPr sz="2800" kern="1200">
                <a:solidFill>
                  <a:srgbClr val="282B4C"/>
                </a:solidFill>
                <a:latin typeface="+mn-lt"/>
                <a:ea typeface="+mn-ea"/>
                <a:cs typeface="+mn-cs"/>
              </a:defRPr>
            </a:lvl1pPr>
            <a:lvl2pPr marL="827795" indent="-318383" algn="l" defTabSz="1018824" rtl="0" eaLnBrk="1" latinLnBrk="0" hangingPunct="1">
              <a:spcBef>
                <a:spcPct val="20000"/>
              </a:spcBef>
              <a:buFont typeface="Arial" pitchFamily="34" charset="0"/>
              <a:buChar char="–"/>
              <a:defRPr sz="2400" kern="1200">
                <a:solidFill>
                  <a:srgbClr val="282B4C"/>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000" kern="1200">
                <a:solidFill>
                  <a:srgbClr val="282B4C"/>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1800" kern="1200">
                <a:solidFill>
                  <a:srgbClr val="282B4C"/>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1800" kern="1200">
                <a:solidFill>
                  <a:srgbClr val="282B4C"/>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spcBef>
                <a:spcPts val="0"/>
              </a:spcBef>
              <a:buFont typeface="Arial" pitchFamily="34" charset="0"/>
              <a:buNone/>
              <a:defRPr/>
            </a:pPr>
            <a:r>
              <a:rPr lang="en-US" sz="2000" b="1" i="1" dirty="0" smtClean="0">
                <a:solidFill>
                  <a:schemeClr val="tx1">
                    <a:lumMod val="75000"/>
                    <a:lumOff val="25000"/>
                  </a:schemeClr>
                </a:solidFill>
                <a:latin typeface="Century Gothic"/>
              </a:rPr>
              <a:t>DEVELOP </a:t>
            </a:r>
            <a:r>
              <a:rPr lang="en-US" sz="2000" b="1" i="1" dirty="0">
                <a:solidFill>
                  <a:schemeClr val="tx1">
                    <a:lumMod val="75000"/>
                    <a:lumOff val="25000"/>
                  </a:schemeClr>
                </a:solidFill>
                <a:latin typeface="Century Gothic"/>
              </a:rPr>
              <a:t>bridges the gap between NASA Earth Science and society</a:t>
            </a:r>
            <a:r>
              <a:rPr lang="en-US" sz="2000" dirty="0">
                <a:solidFill>
                  <a:schemeClr val="tx1">
                    <a:lumMod val="75000"/>
                    <a:lumOff val="25000"/>
                  </a:schemeClr>
                </a:solidFill>
                <a:latin typeface="Century Gothic"/>
              </a:rPr>
              <a:t>, </a:t>
            </a:r>
            <a:endParaRPr lang="en-US" sz="2000" dirty="0" smtClean="0">
              <a:solidFill>
                <a:schemeClr val="tx1">
                  <a:lumMod val="75000"/>
                  <a:lumOff val="25000"/>
                </a:schemeClr>
              </a:solidFill>
              <a:latin typeface="Century Gothic"/>
            </a:endParaRPr>
          </a:p>
          <a:p>
            <a:pPr marL="0" indent="0" algn="ctr">
              <a:spcBef>
                <a:spcPts val="0"/>
              </a:spcBef>
              <a:buFont typeface="Arial" pitchFamily="34" charset="0"/>
              <a:buNone/>
              <a:defRPr/>
            </a:pPr>
            <a:r>
              <a:rPr lang="en-US" sz="2000" dirty="0" smtClean="0">
                <a:solidFill>
                  <a:schemeClr val="tx1">
                    <a:lumMod val="75000"/>
                    <a:lumOff val="25000"/>
                  </a:schemeClr>
                </a:solidFill>
                <a:latin typeface="Century Gothic"/>
              </a:rPr>
              <a:t>building </a:t>
            </a:r>
            <a:r>
              <a:rPr lang="en-US" sz="2000" dirty="0">
                <a:solidFill>
                  <a:schemeClr val="tx1">
                    <a:lumMod val="75000"/>
                    <a:lumOff val="25000"/>
                  </a:schemeClr>
                </a:solidFill>
                <a:latin typeface="Century Gothic"/>
              </a:rPr>
              <a:t>capacity in both its </a:t>
            </a:r>
            <a:r>
              <a:rPr lang="en-US" sz="2000" dirty="0" smtClean="0">
                <a:solidFill>
                  <a:schemeClr val="tx1">
                    <a:lumMod val="75000"/>
                    <a:lumOff val="25000"/>
                  </a:schemeClr>
                </a:solidFill>
                <a:latin typeface="Century Gothic"/>
              </a:rPr>
              <a:t>participants and end-user organizations </a:t>
            </a:r>
            <a:r>
              <a:rPr lang="en-US" sz="2000" dirty="0">
                <a:solidFill>
                  <a:schemeClr val="tx1">
                    <a:lumMod val="75000"/>
                    <a:lumOff val="25000"/>
                  </a:schemeClr>
                </a:solidFill>
                <a:latin typeface="Century Gothic"/>
              </a:rPr>
              <a:t>to better prepare them to handle the </a:t>
            </a:r>
            <a:r>
              <a:rPr lang="en-US" sz="2000" dirty="0" smtClean="0">
                <a:solidFill>
                  <a:schemeClr val="tx1">
                    <a:lumMod val="75000"/>
                    <a:lumOff val="25000"/>
                  </a:schemeClr>
                </a:solidFill>
                <a:latin typeface="Century Gothic"/>
              </a:rPr>
              <a:t>environmental challenges </a:t>
            </a:r>
            <a:r>
              <a:rPr lang="en-US" sz="2000" dirty="0">
                <a:solidFill>
                  <a:schemeClr val="tx1">
                    <a:lumMod val="75000"/>
                    <a:lumOff val="25000"/>
                  </a:schemeClr>
                </a:solidFill>
                <a:latin typeface="Century Gothic"/>
              </a:rPr>
              <a:t>that face </a:t>
            </a:r>
            <a:r>
              <a:rPr lang="en-US" sz="2000" dirty="0" smtClean="0">
                <a:solidFill>
                  <a:schemeClr val="tx1">
                    <a:lumMod val="75000"/>
                    <a:lumOff val="25000"/>
                  </a:schemeClr>
                </a:solidFill>
                <a:latin typeface="Century Gothic"/>
              </a:rPr>
              <a:t>society</a:t>
            </a:r>
            <a:r>
              <a:rPr lang="en-US" sz="2000" dirty="0">
                <a:solidFill>
                  <a:schemeClr val="tx1">
                    <a:lumMod val="75000"/>
                    <a:lumOff val="25000"/>
                  </a:schemeClr>
                </a:solidFill>
                <a:latin typeface="Century Gothic"/>
              </a:rPr>
              <a:t>.</a:t>
            </a:r>
          </a:p>
        </p:txBody>
      </p:sp>
    </p:spTree>
    <p:extLst>
      <p:ext uri="{BB962C8B-B14F-4D97-AF65-F5344CB8AC3E}">
        <p14:creationId xmlns:p14="http://schemas.microsoft.com/office/powerpoint/2010/main" val="46667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550" y="275534"/>
            <a:ext cx="11953874" cy="479425"/>
          </a:xfrm>
        </p:spPr>
        <p:txBody>
          <a:bodyPr/>
          <a:lstStyle/>
          <a:p>
            <a:r>
              <a:rPr lang="en-US" dirty="0" smtClean="0"/>
              <a:t>12 Nodes: </a:t>
            </a:r>
            <a:r>
              <a:rPr lang="en-US" sz="3200" dirty="0" smtClean="0"/>
              <a:t> develop.larc.nasa.gov/</a:t>
            </a:r>
            <a:r>
              <a:rPr lang="en-US" sz="3200" dirty="0" err="1" smtClean="0"/>
              <a:t>about.php</a:t>
            </a:r>
            <a:endParaRPr lang="en-US" sz="1800" dirty="0"/>
          </a:p>
        </p:txBody>
      </p:sp>
      <p:sp>
        <p:nvSpPr>
          <p:cNvPr id="11" name="TextBox 10"/>
          <p:cNvSpPr txBox="1"/>
          <p:nvPr/>
        </p:nvSpPr>
        <p:spPr>
          <a:xfrm>
            <a:off x="8411842" y="1241168"/>
            <a:ext cx="2698610" cy="5155257"/>
          </a:xfrm>
          <a:prstGeom prst="rect">
            <a:avLst/>
          </a:prstGeom>
          <a:solidFill>
            <a:schemeClr val="bg1"/>
          </a:solidFill>
        </p:spPr>
        <p:txBody>
          <a:bodyPr wrap="square" rtlCol="0">
            <a:spAutoFit/>
          </a:bodyPr>
          <a:lstStyle/>
          <a:p>
            <a:r>
              <a:rPr lang="en-US" b="1" dirty="0" smtClean="0">
                <a:solidFill>
                  <a:schemeClr val="tx1">
                    <a:lumMod val="75000"/>
                    <a:lumOff val="25000"/>
                  </a:schemeClr>
                </a:solidFill>
              </a:rPr>
              <a:t>12 NASA DEVELOP Nodes</a:t>
            </a:r>
          </a:p>
          <a:p>
            <a:endParaRPr lang="en-US" dirty="0" smtClean="0">
              <a:solidFill>
                <a:schemeClr val="tx1">
                  <a:lumMod val="75000"/>
                  <a:lumOff val="25000"/>
                </a:schemeClr>
              </a:solidFill>
            </a:endParaRPr>
          </a:p>
          <a:p>
            <a:pPr indent="-182880">
              <a:spcAft>
                <a:spcPts val="600"/>
              </a:spcAft>
            </a:pPr>
            <a:r>
              <a:rPr lang="en-US" sz="1400" b="1" dirty="0" smtClean="0">
                <a:solidFill>
                  <a:schemeClr val="tx1">
                    <a:lumMod val="75000"/>
                    <a:lumOff val="25000"/>
                  </a:schemeClr>
                </a:solidFill>
              </a:rPr>
              <a:t>NASA Nodes </a:t>
            </a:r>
          </a:p>
          <a:p>
            <a:pPr indent="-182880"/>
            <a:r>
              <a:rPr lang="en-US" sz="1400" dirty="0">
                <a:solidFill>
                  <a:schemeClr val="tx1">
                    <a:lumMod val="75000"/>
                    <a:lumOff val="25000"/>
                  </a:schemeClr>
                </a:solidFill>
              </a:rPr>
              <a:t>M</a:t>
            </a:r>
            <a:r>
              <a:rPr lang="en-US" sz="1400" dirty="0" smtClean="0">
                <a:solidFill>
                  <a:schemeClr val="tx1">
                    <a:lumMod val="75000"/>
                    <a:lumOff val="25000"/>
                  </a:schemeClr>
                </a:solidFill>
              </a:rPr>
              <a:t>aryland – Goddard</a:t>
            </a:r>
          </a:p>
          <a:p>
            <a:pPr indent="-182880"/>
            <a:r>
              <a:rPr lang="en-US" sz="1400" dirty="0" smtClean="0">
                <a:solidFill>
                  <a:schemeClr val="tx1">
                    <a:lumMod val="75000"/>
                    <a:lumOff val="25000"/>
                  </a:schemeClr>
                </a:solidFill>
              </a:rPr>
              <a:t>Virginia – Langley</a:t>
            </a:r>
          </a:p>
          <a:p>
            <a:pPr indent="-182880"/>
            <a:r>
              <a:rPr lang="en-US" sz="1400" dirty="0" smtClean="0">
                <a:solidFill>
                  <a:schemeClr val="tx1">
                    <a:lumMod val="75000"/>
                    <a:lumOff val="25000"/>
                  </a:schemeClr>
                </a:solidFill>
              </a:rPr>
              <a:t>California – JPL</a:t>
            </a:r>
          </a:p>
          <a:p>
            <a:pPr indent="-182880"/>
            <a:r>
              <a:rPr lang="en-US" sz="1400" dirty="0" smtClean="0">
                <a:solidFill>
                  <a:schemeClr val="tx1">
                    <a:lumMod val="75000"/>
                    <a:lumOff val="25000"/>
                  </a:schemeClr>
                </a:solidFill>
              </a:rPr>
              <a:t>California – Ames</a:t>
            </a:r>
          </a:p>
          <a:p>
            <a:pPr indent="-182880"/>
            <a:r>
              <a:rPr lang="en-US" sz="1400" dirty="0">
                <a:solidFill>
                  <a:schemeClr val="tx1">
                    <a:lumMod val="75000"/>
                    <a:lumOff val="25000"/>
                  </a:schemeClr>
                </a:solidFill>
              </a:rPr>
              <a:t>Alabama – Marshall</a:t>
            </a:r>
          </a:p>
          <a:p>
            <a:pPr indent="-182880"/>
            <a:endParaRPr lang="en-US" sz="1400" dirty="0" smtClean="0">
              <a:solidFill>
                <a:schemeClr val="tx1">
                  <a:lumMod val="75000"/>
                  <a:lumOff val="25000"/>
                </a:schemeClr>
              </a:solidFill>
            </a:endParaRPr>
          </a:p>
          <a:p>
            <a:pPr indent="-182880">
              <a:spcAft>
                <a:spcPts val="600"/>
              </a:spcAft>
            </a:pPr>
            <a:r>
              <a:rPr lang="en-US" sz="1400" b="1" dirty="0" smtClean="0">
                <a:solidFill>
                  <a:schemeClr val="tx1">
                    <a:lumMod val="75000"/>
                    <a:lumOff val="25000"/>
                  </a:schemeClr>
                </a:solidFill>
              </a:rPr>
              <a:t>NOAA Node</a:t>
            </a:r>
          </a:p>
          <a:p>
            <a:pPr indent="-182880">
              <a:spcAft>
                <a:spcPts val="600"/>
              </a:spcAft>
            </a:pPr>
            <a:r>
              <a:rPr lang="en-US" sz="1400" dirty="0" smtClean="0">
                <a:solidFill>
                  <a:schemeClr val="tx1">
                    <a:lumMod val="75000"/>
                    <a:lumOff val="25000"/>
                  </a:schemeClr>
                </a:solidFill>
              </a:rPr>
              <a:t>North Carolina – NCEI </a:t>
            </a:r>
          </a:p>
          <a:p>
            <a:pPr indent="-182880">
              <a:spcAft>
                <a:spcPts val="600"/>
              </a:spcAft>
            </a:pPr>
            <a:r>
              <a:rPr lang="en-US" sz="1400" b="1" dirty="0" smtClean="0">
                <a:solidFill>
                  <a:schemeClr val="tx1">
                    <a:lumMod val="75000"/>
                    <a:lumOff val="25000"/>
                  </a:schemeClr>
                </a:solidFill>
              </a:rPr>
              <a:t>Regional Nodes</a:t>
            </a:r>
          </a:p>
          <a:p>
            <a:pPr indent="-182880">
              <a:spcAft>
                <a:spcPts val="600"/>
              </a:spcAft>
            </a:pPr>
            <a:r>
              <a:rPr lang="en-US" sz="1200" dirty="0" smtClean="0">
                <a:solidFill>
                  <a:schemeClr val="tx1">
                    <a:lumMod val="75000"/>
                    <a:lumOff val="25000"/>
                  </a:schemeClr>
                </a:solidFill>
              </a:rPr>
              <a:t>(Accept International Applicants)</a:t>
            </a:r>
          </a:p>
          <a:p>
            <a:r>
              <a:rPr lang="en-US" sz="1400" dirty="0" smtClean="0">
                <a:solidFill>
                  <a:schemeClr val="tx1">
                    <a:lumMod val="75000"/>
                    <a:lumOff val="25000"/>
                  </a:schemeClr>
                </a:solidFill>
              </a:rPr>
              <a:t>Massachusetts – Boston</a:t>
            </a:r>
          </a:p>
          <a:p>
            <a:r>
              <a:rPr lang="en-US" sz="1400" dirty="0" smtClean="0">
                <a:solidFill>
                  <a:schemeClr val="tx1">
                    <a:lumMod val="75000"/>
                    <a:lumOff val="25000"/>
                  </a:schemeClr>
                </a:solidFill>
              </a:rPr>
              <a:t>Georgia – Athens</a:t>
            </a:r>
          </a:p>
          <a:p>
            <a:r>
              <a:rPr lang="en-US" sz="1400" dirty="0" smtClean="0">
                <a:solidFill>
                  <a:schemeClr val="tx1">
                    <a:lumMod val="75000"/>
                    <a:lumOff val="25000"/>
                  </a:schemeClr>
                </a:solidFill>
              </a:rPr>
              <a:t>Alabama – Mobile</a:t>
            </a:r>
          </a:p>
          <a:p>
            <a:r>
              <a:rPr lang="en-US" sz="1400" dirty="0" smtClean="0">
                <a:solidFill>
                  <a:schemeClr val="tx1">
                    <a:lumMod val="75000"/>
                    <a:lumOff val="25000"/>
                  </a:schemeClr>
                </a:solidFill>
              </a:rPr>
              <a:t>Colorado – Fort Collins</a:t>
            </a:r>
          </a:p>
          <a:p>
            <a:r>
              <a:rPr lang="en-US" sz="1400" dirty="0" smtClean="0">
                <a:solidFill>
                  <a:schemeClr val="tx1">
                    <a:lumMod val="75000"/>
                    <a:lumOff val="25000"/>
                  </a:schemeClr>
                </a:solidFill>
              </a:rPr>
              <a:t>Idaho – Pocatello</a:t>
            </a:r>
          </a:p>
          <a:p>
            <a:r>
              <a:rPr lang="en-US" sz="1400" dirty="0" smtClean="0">
                <a:solidFill>
                  <a:schemeClr val="tx1">
                    <a:lumMod val="75000"/>
                    <a:lumOff val="25000"/>
                  </a:schemeClr>
                </a:solidFill>
              </a:rPr>
              <a:t>Arizona - Tempe</a:t>
            </a:r>
          </a:p>
          <a:p>
            <a:endParaRPr lang="en-US" sz="1400" dirty="0">
              <a:solidFill>
                <a:schemeClr val="tx1">
                  <a:lumMod val="75000"/>
                  <a:lumOff val="25000"/>
                </a:schemeClr>
              </a:solidFill>
            </a:endParaRPr>
          </a:p>
        </p:txBody>
      </p:sp>
      <p:pic>
        <p:nvPicPr>
          <p:cNvPr id="3" name="Picture 2"/>
          <p:cNvPicPr>
            <a:picLocks noChangeAspect="1"/>
          </p:cNvPicPr>
          <p:nvPr/>
        </p:nvPicPr>
        <p:blipFill>
          <a:blip r:embed="rId2"/>
          <a:stretch>
            <a:fillRect/>
          </a:stretch>
        </p:blipFill>
        <p:spPr>
          <a:xfrm>
            <a:off x="1450439" y="1030415"/>
            <a:ext cx="6543320" cy="5607539"/>
          </a:xfrm>
          <a:prstGeom prst="rect">
            <a:avLst/>
          </a:prstGeom>
        </p:spPr>
      </p:pic>
      <p:sp>
        <p:nvSpPr>
          <p:cNvPr id="4" name="Oval 3"/>
          <p:cNvSpPr/>
          <p:nvPr/>
        </p:nvSpPr>
        <p:spPr>
          <a:xfrm>
            <a:off x="2926254" y="4482352"/>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Oval 7"/>
          <p:cNvSpPr/>
          <p:nvPr/>
        </p:nvSpPr>
        <p:spPr>
          <a:xfrm>
            <a:off x="3385488" y="4657163"/>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Oval 8"/>
          <p:cNvSpPr/>
          <p:nvPr/>
        </p:nvSpPr>
        <p:spPr>
          <a:xfrm>
            <a:off x="2982076" y="5210531"/>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p:cNvSpPr/>
          <p:nvPr/>
        </p:nvSpPr>
        <p:spPr>
          <a:xfrm>
            <a:off x="5460007" y="4563031"/>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p:cNvSpPr/>
          <p:nvPr/>
        </p:nvSpPr>
        <p:spPr>
          <a:xfrm>
            <a:off x="4414395" y="5416716"/>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p:cNvSpPr/>
          <p:nvPr/>
        </p:nvSpPr>
        <p:spPr>
          <a:xfrm>
            <a:off x="4513712" y="5141258"/>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p:cNvSpPr/>
          <p:nvPr/>
        </p:nvSpPr>
        <p:spPr>
          <a:xfrm>
            <a:off x="4740383" y="5241904"/>
            <a:ext cx="385482"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 name="Oval 14"/>
          <p:cNvSpPr/>
          <p:nvPr/>
        </p:nvSpPr>
        <p:spPr>
          <a:xfrm>
            <a:off x="8004964" y="4374767"/>
            <a:ext cx="395673" cy="349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Oval 15"/>
          <p:cNvSpPr/>
          <p:nvPr/>
        </p:nvSpPr>
        <p:spPr>
          <a:xfrm>
            <a:off x="8004964" y="2215239"/>
            <a:ext cx="395673" cy="349623"/>
          </a:xfrm>
          <a:prstGeom prst="ellipse">
            <a:avLst/>
          </a:prstGeom>
          <a:noFill/>
          <a:ln w="28575">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Oval 16"/>
          <p:cNvSpPr/>
          <p:nvPr/>
        </p:nvSpPr>
        <p:spPr>
          <a:xfrm>
            <a:off x="5064334" y="4754552"/>
            <a:ext cx="395673" cy="349623"/>
          </a:xfrm>
          <a:prstGeom prst="ellipse">
            <a:avLst/>
          </a:prstGeom>
          <a:noFill/>
          <a:ln w="28575">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Oval 17"/>
          <p:cNvSpPr/>
          <p:nvPr/>
        </p:nvSpPr>
        <p:spPr>
          <a:xfrm>
            <a:off x="5148275" y="4977444"/>
            <a:ext cx="395673" cy="349623"/>
          </a:xfrm>
          <a:prstGeom prst="ellipse">
            <a:avLst/>
          </a:prstGeom>
          <a:noFill/>
          <a:ln w="28575">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Oval 18"/>
          <p:cNvSpPr/>
          <p:nvPr/>
        </p:nvSpPr>
        <p:spPr>
          <a:xfrm>
            <a:off x="2557568" y="5210530"/>
            <a:ext cx="395673" cy="349623"/>
          </a:xfrm>
          <a:prstGeom prst="ellipse">
            <a:avLst/>
          </a:prstGeom>
          <a:noFill/>
          <a:ln w="28575">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Oval 19"/>
          <p:cNvSpPr/>
          <p:nvPr/>
        </p:nvSpPr>
        <p:spPr>
          <a:xfrm>
            <a:off x="2345314" y="4929363"/>
            <a:ext cx="395673" cy="349623"/>
          </a:xfrm>
          <a:prstGeom prst="ellipse">
            <a:avLst/>
          </a:prstGeom>
          <a:noFill/>
          <a:ln w="28575">
            <a:solidFill>
              <a:srgbClr val="355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Oval 20"/>
          <p:cNvSpPr/>
          <p:nvPr/>
        </p:nvSpPr>
        <p:spPr>
          <a:xfrm>
            <a:off x="8016169" y="3183427"/>
            <a:ext cx="395673" cy="34962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 name="Oval 21"/>
          <p:cNvSpPr/>
          <p:nvPr/>
        </p:nvSpPr>
        <p:spPr>
          <a:xfrm>
            <a:off x="4728252" y="5014260"/>
            <a:ext cx="395673" cy="34962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24" name="Elbow Connector 23"/>
          <p:cNvCxnSpPr/>
          <p:nvPr/>
        </p:nvCxnSpPr>
        <p:spPr>
          <a:xfrm rot="10800000" flipV="1">
            <a:off x="4933124" y="4973366"/>
            <a:ext cx="3467514" cy="485933"/>
          </a:xfrm>
          <a:prstGeom prst="bentConnector3">
            <a:avLst>
              <a:gd name="adj1" fmla="val 50000"/>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93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smtClean="0"/>
              <a:t>Summer Term 2013 = </a:t>
            </a:r>
            <a:r>
              <a:rPr lang="en-US" sz="3200" dirty="0" smtClean="0"/>
              <a:t>First DEVELOP Project</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718" y="786652"/>
            <a:ext cx="7951694" cy="5963771"/>
          </a:xfrm>
          <a:prstGeom prst="rect">
            <a:avLst/>
          </a:prstGeom>
        </p:spPr>
      </p:pic>
      <p:sp>
        <p:nvSpPr>
          <p:cNvPr id="8" name="Right Arrow 7"/>
          <p:cNvSpPr/>
          <p:nvPr/>
        </p:nvSpPr>
        <p:spPr>
          <a:xfrm rot="8158644">
            <a:off x="8852859" y="2845979"/>
            <a:ext cx="1891126" cy="5823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798424" y="1821850"/>
            <a:ext cx="2142565" cy="4108817"/>
          </a:xfrm>
          <a:prstGeom prst="rect">
            <a:avLst/>
          </a:prstGeom>
          <a:solidFill>
            <a:schemeClr val="bg1"/>
          </a:solidFill>
        </p:spPr>
        <p:txBody>
          <a:bodyPr wrap="square" rtlCol="0">
            <a:spAutoFit/>
          </a:bodyPr>
          <a:lstStyle/>
          <a:p>
            <a:r>
              <a:rPr lang="en-US" dirty="0" smtClean="0">
                <a:solidFill>
                  <a:schemeClr val="tx1">
                    <a:lumMod val="75000"/>
                    <a:lumOff val="25000"/>
                  </a:schemeClr>
                </a:solidFill>
              </a:rPr>
              <a:t>Steve Padgett-</a:t>
            </a:r>
            <a:r>
              <a:rPr lang="en-US" dirty="0" err="1" smtClean="0">
                <a:solidFill>
                  <a:schemeClr val="tx1">
                    <a:lumMod val="75000"/>
                    <a:lumOff val="25000"/>
                  </a:schemeClr>
                </a:solidFill>
              </a:rPr>
              <a:t>Vasqauez</a:t>
            </a:r>
            <a:endParaRPr lang="en-US" dirty="0" smtClean="0">
              <a:solidFill>
                <a:schemeClr val="tx1">
                  <a:lumMod val="75000"/>
                  <a:lumOff val="25000"/>
                </a:schemeClr>
              </a:solidFill>
            </a:endParaRPr>
          </a:p>
          <a:p>
            <a:endParaRPr lang="en-US" dirty="0" smtClean="0">
              <a:solidFill>
                <a:schemeClr val="tx1">
                  <a:lumMod val="75000"/>
                  <a:lumOff val="25000"/>
                </a:schemeClr>
              </a:solidFill>
            </a:endParaRPr>
          </a:p>
          <a:p>
            <a:pPr indent="-182880">
              <a:spcAft>
                <a:spcPts val="600"/>
              </a:spcAft>
            </a:pPr>
            <a:r>
              <a:rPr lang="en-US" sz="1400" b="1" dirty="0" smtClean="0">
                <a:solidFill>
                  <a:schemeClr val="tx1">
                    <a:lumMod val="75000"/>
                    <a:lumOff val="25000"/>
                  </a:schemeClr>
                </a:solidFill>
              </a:rPr>
              <a:t>2010</a:t>
            </a:r>
            <a:r>
              <a:rPr lang="en-US" sz="1400" dirty="0" smtClean="0">
                <a:solidFill>
                  <a:schemeClr val="tx1">
                    <a:lumMod val="75000"/>
                    <a:lumOff val="25000"/>
                  </a:schemeClr>
                </a:solidFill>
              </a:rPr>
              <a:t> </a:t>
            </a:r>
            <a:r>
              <a:rPr lang="en-US" sz="1400" dirty="0">
                <a:solidFill>
                  <a:schemeClr val="tx1">
                    <a:lumMod val="75000"/>
                    <a:lumOff val="25000"/>
                  </a:schemeClr>
                </a:solidFill>
              </a:rPr>
              <a:t>M</a:t>
            </a:r>
            <a:r>
              <a:rPr lang="en-US" sz="1400" dirty="0" smtClean="0">
                <a:solidFill>
                  <a:schemeClr val="tx1">
                    <a:lumMod val="75000"/>
                    <a:lumOff val="25000"/>
                  </a:schemeClr>
                </a:solidFill>
              </a:rPr>
              <a:t>S Biological Sci.</a:t>
            </a:r>
          </a:p>
          <a:p>
            <a:pPr indent="-182880">
              <a:spcAft>
                <a:spcPts val="600"/>
              </a:spcAft>
            </a:pPr>
            <a:r>
              <a:rPr lang="en-US" sz="1400" dirty="0" smtClean="0">
                <a:solidFill>
                  <a:schemeClr val="tx1">
                    <a:lumMod val="75000"/>
                    <a:lumOff val="25000"/>
                  </a:schemeClr>
                </a:solidFill>
              </a:rPr>
              <a:t>Univ. Alabama-Birmingham</a:t>
            </a:r>
          </a:p>
          <a:p>
            <a:pPr indent="-182880">
              <a:spcAft>
                <a:spcPts val="600"/>
              </a:spcAft>
            </a:pPr>
            <a:r>
              <a:rPr lang="en-US" sz="1400" b="1" dirty="0" smtClean="0">
                <a:solidFill>
                  <a:schemeClr val="tx1">
                    <a:lumMod val="75000"/>
                    <a:lumOff val="25000"/>
                  </a:schemeClr>
                </a:solidFill>
              </a:rPr>
              <a:t>2010-2012</a:t>
            </a:r>
            <a:r>
              <a:rPr lang="en-US" sz="1400" dirty="0" smtClean="0">
                <a:solidFill>
                  <a:schemeClr val="tx1">
                    <a:lumMod val="75000"/>
                    <a:lumOff val="25000"/>
                  </a:schemeClr>
                </a:solidFill>
              </a:rPr>
              <a:t> NASA DEVELOP Center Lead, Alabama - Marshall</a:t>
            </a:r>
          </a:p>
          <a:p>
            <a:pPr indent="-182880">
              <a:spcAft>
                <a:spcPts val="600"/>
              </a:spcAft>
            </a:pPr>
            <a:r>
              <a:rPr lang="en-US" sz="1400" b="1" dirty="0" smtClean="0">
                <a:solidFill>
                  <a:schemeClr val="tx1">
                    <a:lumMod val="75000"/>
                    <a:lumOff val="25000"/>
                  </a:schemeClr>
                </a:solidFill>
              </a:rPr>
              <a:t>2012</a:t>
            </a:r>
            <a:r>
              <a:rPr lang="en-US" sz="1400" dirty="0" smtClean="0">
                <a:solidFill>
                  <a:schemeClr val="tx1">
                    <a:lumMod val="75000"/>
                    <a:lumOff val="25000"/>
                  </a:schemeClr>
                </a:solidFill>
              </a:rPr>
              <a:t> Univ. of Georgia ICON-Geography PhD</a:t>
            </a:r>
          </a:p>
          <a:p>
            <a:pPr indent="-182880">
              <a:spcAft>
                <a:spcPts val="600"/>
              </a:spcAft>
            </a:pPr>
            <a:r>
              <a:rPr lang="en-US" sz="1400" dirty="0" smtClean="0">
                <a:solidFill>
                  <a:schemeClr val="tx1">
                    <a:lumMod val="75000"/>
                    <a:lumOff val="25000"/>
                  </a:schemeClr>
                </a:solidFill>
              </a:rPr>
              <a:t>Helped establish the Georgia-Athens Node</a:t>
            </a:r>
          </a:p>
          <a:p>
            <a:pPr indent="-182880">
              <a:spcAft>
                <a:spcPts val="600"/>
              </a:spcAft>
            </a:pPr>
            <a:r>
              <a:rPr lang="en-US" sz="1400" b="1" dirty="0" smtClean="0">
                <a:solidFill>
                  <a:schemeClr val="tx1">
                    <a:lumMod val="75000"/>
                    <a:lumOff val="25000"/>
                  </a:schemeClr>
                </a:solidFill>
              </a:rPr>
              <a:t>2013-2014</a:t>
            </a:r>
            <a:r>
              <a:rPr lang="en-US" sz="1400" dirty="0" smtClean="0">
                <a:solidFill>
                  <a:schemeClr val="tx1">
                    <a:lumMod val="75000"/>
                    <a:lumOff val="25000"/>
                  </a:schemeClr>
                </a:solidFill>
              </a:rPr>
              <a:t> Our first Center Lead</a:t>
            </a:r>
          </a:p>
        </p:txBody>
      </p:sp>
    </p:spTree>
    <p:extLst>
      <p:ext uri="{BB962C8B-B14F-4D97-AF65-F5344CB8AC3E}">
        <p14:creationId xmlns:p14="http://schemas.microsoft.com/office/powerpoint/2010/main" val="232412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126" y="199278"/>
            <a:ext cx="11953874" cy="479425"/>
          </a:xfrm>
        </p:spPr>
        <p:txBody>
          <a:bodyPr/>
          <a:lstStyle/>
          <a:p>
            <a:r>
              <a:rPr lang="en-US" dirty="0" smtClean="0"/>
              <a:t>Summer Term 2013 = </a:t>
            </a:r>
            <a:r>
              <a:rPr lang="en-US" sz="3200" dirty="0" smtClean="0"/>
              <a:t>First DEVELOP Projects</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671" y="786651"/>
            <a:ext cx="7987553" cy="5990665"/>
          </a:xfrm>
          <a:prstGeom prst="rect">
            <a:avLst/>
          </a:prstGeom>
        </p:spPr>
      </p:pic>
      <p:sp>
        <p:nvSpPr>
          <p:cNvPr id="5" name="TextBox 4"/>
          <p:cNvSpPr txBox="1"/>
          <p:nvPr/>
        </p:nvSpPr>
        <p:spPr>
          <a:xfrm>
            <a:off x="9568872" y="1419140"/>
            <a:ext cx="2357718" cy="3370153"/>
          </a:xfrm>
          <a:prstGeom prst="rect">
            <a:avLst/>
          </a:prstGeom>
          <a:solidFill>
            <a:schemeClr val="bg1"/>
          </a:solidFill>
        </p:spPr>
        <p:txBody>
          <a:bodyPr wrap="square" rtlCol="0">
            <a:spAutoFit/>
          </a:bodyPr>
          <a:lstStyle/>
          <a:p>
            <a:r>
              <a:rPr lang="en-US" b="1" dirty="0" smtClean="0">
                <a:solidFill>
                  <a:schemeClr val="tx1">
                    <a:lumMod val="75000"/>
                    <a:lumOff val="25000"/>
                  </a:schemeClr>
                </a:solidFill>
              </a:rPr>
              <a:t>Four Projects:</a:t>
            </a:r>
          </a:p>
          <a:p>
            <a:endParaRPr lang="en-US" dirty="0">
              <a:solidFill>
                <a:schemeClr val="tx1">
                  <a:lumMod val="75000"/>
                  <a:lumOff val="25000"/>
                </a:schemeClr>
              </a:solidFill>
            </a:endParaRPr>
          </a:p>
          <a:p>
            <a:pPr>
              <a:spcAft>
                <a:spcPts val="600"/>
              </a:spcAft>
            </a:pPr>
            <a:r>
              <a:rPr lang="en-US" dirty="0" smtClean="0">
                <a:solidFill>
                  <a:schemeClr val="tx1">
                    <a:lumMod val="75000"/>
                    <a:lumOff val="25000"/>
                  </a:schemeClr>
                </a:solidFill>
              </a:rPr>
              <a:t>Brazil Ecological Forecasting</a:t>
            </a:r>
          </a:p>
          <a:p>
            <a:pPr>
              <a:spcAft>
                <a:spcPts val="600"/>
              </a:spcAft>
            </a:pPr>
            <a:r>
              <a:rPr lang="en-US" dirty="0" smtClean="0">
                <a:solidFill>
                  <a:schemeClr val="tx1">
                    <a:lumMod val="75000"/>
                    <a:lumOff val="25000"/>
                  </a:schemeClr>
                </a:solidFill>
              </a:rPr>
              <a:t>Southeast Air Quality</a:t>
            </a:r>
          </a:p>
          <a:p>
            <a:pPr>
              <a:spcAft>
                <a:spcPts val="600"/>
              </a:spcAft>
            </a:pPr>
            <a:r>
              <a:rPr lang="en-US" dirty="0" smtClean="0">
                <a:solidFill>
                  <a:schemeClr val="tx1">
                    <a:lumMod val="75000"/>
                    <a:lumOff val="25000"/>
                  </a:schemeClr>
                </a:solidFill>
              </a:rPr>
              <a:t>Georgia Ecological Forecasting</a:t>
            </a:r>
          </a:p>
          <a:p>
            <a:pPr>
              <a:spcAft>
                <a:spcPts val="600"/>
              </a:spcAft>
            </a:pPr>
            <a:r>
              <a:rPr lang="en-US" dirty="0" smtClean="0">
                <a:solidFill>
                  <a:schemeClr val="tx1">
                    <a:lumMod val="75000"/>
                    <a:lumOff val="25000"/>
                  </a:schemeClr>
                </a:solidFill>
              </a:rPr>
              <a:t>Tennessee Ecological Forecasting</a:t>
            </a:r>
            <a:endParaRPr lang="en-US" dirty="0">
              <a:solidFill>
                <a:schemeClr val="tx1">
                  <a:lumMod val="75000"/>
                  <a:lumOff val="25000"/>
                </a:schemeClr>
              </a:solidFill>
            </a:endParaRPr>
          </a:p>
        </p:txBody>
      </p:sp>
    </p:spTree>
    <p:extLst>
      <p:ext uri="{BB962C8B-B14F-4D97-AF65-F5344CB8AC3E}">
        <p14:creationId xmlns:p14="http://schemas.microsoft.com/office/powerpoint/2010/main" val="4292962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3033</TotalTime>
  <Words>799</Words>
  <Application>Microsoft Office PowerPoint</Application>
  <PresentationFormat>Custom</PresentationFormat>
  <Paragraphs>119</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NASA Earth Science</vt:lpstr>
      <vt:lpstr>NASA Applied Sciences</vt:lpstr>
      <vt:lpstr>Capacity Building </vt:lpstr>
      <vt:lpstr>What is DEVELOP?</vt:lpstr>
      <vt:lpstr>12 Nodes:  develop.larc.nasa.gov/about.php</vt:lpstr>
      <vt:lpstr>Summer Term 2013 = First DEVELOP Project</vt:lpstr>
      <vt:lpstr>Summer Term 2013 = First DEVELOP Projects</vt:lpstr>
      <vt:lpstr>Spring Term 2014</vt:lpstr>
      <vt:lpstr>Fall Term 2018 =  Many DEVELOP Projects!</vt:lpstr>
      <vt:lpstr>3 Term Project</vt:lpstr>
      <vt:lpstr>Connection with Partners</vt:lpstr>
      <vt:lpstr>2016 Visit by North Carolina Fayetteville State University</vt:lpstr>
      <vt:lpstr>ASPRS – NASA DEVELOP Special Sessions</vt:lpstr>
      <vt:lpstr>Hope you join us in NASA DEVELOP</vt:lpstr>
      <vt:lpstr>Summer Term 2019 Apply Jan. 21 - March 1</vt:lpstr>
      <vt:lpstr>develop.larc.nasa.gov/apply.php</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mmadden</cp:lastModifiedBy>
  <cp:revision>198</cp:revision>
  <dcterms:created xsi:type="dcterms:W3CDTF">2017-05-15T13:42:39Z</dcterms:created>
  <dcterms:modified xsi:type="dcterms:W3CDTF">2019-01-28T22:23:36Z</dcterms:modified>
</cp:coreProperties>
</file>