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726" r:id="rId3"/>
    <p:sldId id="727" r:id="rId4"/>
    <p:sldId id="257" r:id="rId5"/>
    <p:sldId id="725" r:id="rId6"/>
    <p:sldId id="260" r:id="rId7"/>
    <p:sldId id="382" r:id="rId8"/>
    <p:sldId id="388" r:id="rId9"/>
    <p:sldId id="645" r:id="rId10"/>
    <p:sldId id="737" r:id="rId11"/>
    <p:sldId id="728" r:id="rId12"/>
    <p:sldId id="741" r:id="rId13"/>
    <p:sldId id="323" r:id="rId14"/>
    <p:sldId id="318" r:id="rId15"/>
    <p:sldId id="744" r:id="rId16"/>
    <p:sldId id="322" r:id="rId17"/>
    <p:sldId id="745" r:id="rId18"/>
    <p:sldId id="324" r:id="rId19"/>
    <p:sldId id="746" r:id="rId20"/>
    <p:sldId id="331" r:id="rId21"/>
    <p:sldId id="332" r:id="rId22"/>
    <p:sldId id="334" r:id="rId23"/>
    <p:sldId id="747" r:id="rId24"/>
    <p:sldId id="316" r:id="rId25"/>
    <p:sldId id="335" r:id="rId26"/>
    <p:sldId id="729" r:id="rId27"/>
    <p:sldId id="730" r:id="rId28"/>
    <p:sldId id="699" r:id="rId29"/>
    <p:sldId id="700" r:id="rId30"/>
    <p:sldId id="701" r:id="rId31"/>
    <p:sldId id="697" r:id="rId32"/>
    <p:sldId id="705" r:id="rId33"/>
    <p:sldId id="704" r:id="rId34"/>
    <p:sldId id="707" r:id="rId35"/>
    <p:sldId id="708" r:id="rId36"/>
    <p:sldId id="711" r:id="rId37"/>
    <p:sldId id="713" r:id="rId38"/>
    <p:sldId id="715" r:id="rId39"/>
    <p:sldId id="717" r:id="rId40"/>
    <p:sldId id="739" r:id="rId41"/>
    <p:sldId id="269" r:id="rId42"/>
    <p:sldId id="724" r:id="rId43"/>
    <p:sldId id="718" r:id="rId44"/>
    <p:sldId id="719" r:id="rId45"/>
    <p:sldId id="720" r:id="rId46"/>
    <p:sldId id="721" r:id="rId47"/>
    <p:sldId id="731" r:id="rId48"/>
    <p:sldId id="311" r:id="rId49"/>
    <p:sldId id="732" r:id="rId50"/>
    <p:sldId id="676" r:id="rId51"/>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009900"/>
    <a:srgbClr val="008000"/>
    <a:srgbClr val="95D4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8" autoAdjust="0"/>
    <p:restoredTop sz="97135" autoAdjust="0"/>
  </p:normalViewPr>
  <p:slideViewPr>
    <p:cSldViewPr snapToGrid="0">
      <p:cViewPr>
        <p:scale>
          <a:sx n="90" d="100"/>
          <a:sy n="90" d="100"/>
        </p:scale>
        <p:origin x="-1182" y="-132"/>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81.70213" units="1/cm"/>
          <inkml:channelProperty channel="Y" name="resolution" value="81.81818" units="1/cm"/>
          <inkml:channelProperty channel="T" name="resolution" value="1" units="1/dev"/>
        </inkml:channelProperties>
      </inkml:inkSource>
      <inkml:timestamp xml:id="ts0" timeString="2016-12-30T16:02:34.724"/>
    </inkml:context>
    <inkml:brush xml:id="br0">
      <inkml:brushProperty name="width" value="0.05" units="cm"/>
      <inkml:brushProperty name="height" value="0.05" units="cm"/>
      <inkml:brushProperty name="color" value="#DBE5F1"/>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3408"/>
          </a:xfrm>
          <a:prstGeom prst="rect">
            <a:avLst/>
          </a:prstGeom>
        </p:spPr>
        <p:txBody>
          <a:bodyPr vert="horz" lIns="92098" tIns="46049" rIns="92098" bIns="46049" rtlCol="0"/>
          <a:lstStyle>
            <a:lvl1pPr algn="l">
              <a:defRPr sz="1200"/>
            </a:lvl1pPr>
          </a:lstStyle>
          <a:p>
            <a:endParaRPr lang="en-US"/>
          </a:p>
        </p:txBody>
      </p:sp>
      <p:sp>
        <p:nvSpPr>
          <p:cNvPr id="3" name="Date Placeholder 2"/>
          <p:cNvSpPr>
            <a:spLocks noGrp="1"/>
          </p:cNvSpPr>
          <p:nvPr>
            <p:ph type="dt" idx="1"/>
          </p:nvPr>
        </p:nvSpPr>
        <p:spPr>
          <a:xfrm>
            <a:off x="3970939" y="2"/>
            <a:ext cx="3037840" cy="463408"/>
          </a:xfrm>
          <a:prstGeom prst="rect">
            <a:avLst/>
          </a:prstGeom>
        </p:spPr>
        <p:txBody>
          <a:bodyPr vert="horz" lIns="92098" tIns="46049" rIns="92098" bIns="46049" rtlCol="0"/>
          <a:lstStyle>
            <a:lvl1pPr algn="r">
              <a:defRPr sz="1200"/>
            </a:lvl1pPr>
          </a:lstStyle>
          <a:p>
            <a:fld id="{53BC1351-C862-4381-8DA9-7D8CB210FA35}" type="datetimeFigureOut">
              <a:rPr lang="en-US" smtClean="0"/>
              <a:t>1/28/2019</a:t>
            </a:fld>
            <a:endParaRPr lang="en-US"/>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2098" tIns="46049" rIns="92098" bIns="46049" rtlCol="0" anchor="ctr"/>
          <a:lstStyle/>
          <a:p>
            <a:endParaRPr lang="en-US"/>
          </a:p>
        </p:txBody>
      </p:sp>
      <p:sp>
        <p:nvSpPr>
          <p:cNvPr id="5" name="Notes Placeholder 4"/>
          <p:cNvSpPr>
            <a:spLocks noGrp="1"/>
          </p:cNvSpPr>
          <p:nvPr>
            <p:ph type="body" sz="quarter" idx="3"/>
          </p:nvPr>
        </p:nvSpPr>
        <p:spPr>
          <a:xfrm>
            <a:off x="701040" y="4444862"/>
            <a:ext cx="5608320" cy="3636704"/>
          </a:xfrm>
          <a:prstGeom prst="rect">
            <a:avLst/>
          </a:prstGeom>
        </p:spPr>
        <p:txBody>
          <a:bodyPr vert="horz" lIns="92098" tIns="46049" rIns="92098" bIns="460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098" tIns="46049" rIns="92098" bIns="4604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098" tIns="46049" rIns="92098" bIns="46049" rtlCol="0" anchor="b"/>
          <a:lstStyle>
            <a:lvl1pPr algn="r">
              <a:defRPr sz="1200"/>
            </a:lvl1pPr>
          </a:lstStyle>
          <a:p>
            <a:fld id="{B87F48DF-86C0-40C1-9F21-DD9F523B9255}" type="slidenum">
              <a:rPr lang="en-US" smtClean="0"/>
              <a:t>‹#›</a:t>
            </a:fld>
            <a:endParaRPr lang="en-US"/>
          </a:p>
        </p:txBody>
      </p:sp>
    </p:spTree>
    <p:extLst>
      <p:ext uri="{BB962C8B-B14F-4D97-AF65-F5344CB8AC3E}">
        <p14:creationId xmlns:p14="http://schemas.microsoft.com/office/powerpoint/2010/main" val="276185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F48DF-86C0-40C1-9F21-DD9F523B9255}" type="slidenum">
              <a:rPr lang="en-US" smtClean="0"/>
              <a:t>9</a:t>
            </a:fld>
            <a:endParaRPr lang="en-US" dirty="0"/>
          </a:p>
        </p:txBody>
      </p:sp>
    </p:spTree>
    <p:extLst>
      <p:ext uri="{BB962C8B-B14F-4D97-AF65-F5344CB8AC3E}">
        <p14:creationId xmlns:p14="http://schemas.microsoft.com/office/powerpoint/2010/main" val="140060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F48DF-86C0-40C1-9F21-DD9F523B9255}" type="slidenum">
              <a:rPr lang="en-US" smtClean="0"/>
              <a:t>18</a:t>
            </a:fld>
            <a:endParaRPr lang="en-US"/>
          </a:p>
        </p:txBody>
      </p:sp>
    </p:spTree>
    <p:extLst>
      <p:ext uri="{BB962C8B-B14F-4D97-AF65-F5344CB8AC3E}">
        <p14:creationId xmlns:p14="http://schemas.microsoft.com/office/powerpoint/2010/main" val="2202283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grpSp>
        <p:nvGrpSpPr>
          <p:cNvPr id="5" name="Group 18"/>
          <p:cNvGrpSpPr>
            <a:grpSpLocks/>
          </p:cNvGrpSpPr>
          <p:nvPr/>
        </p:nvGrpSpPr>
        <p:grpSpPr bwMode="auto">
          <a:xfrm>
            <a:off x="-3175" y="494665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Tree>
    <p:extLst>
      <p:ext uri="{BB962C8B-B14F-4D97-AF65-F5344CB8AC3E}">
        <p14:creationId xmlns:p14="http://schemas.microsoft.com/office/powerpoint/2010/main" val="339342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extLst/>
          </a:lstStyle>
          <a:p>
            <a:pPr>
              <a:defRPr/>
            </a:pPr>
            <a:fld id="{931B29B1-E651-43FC-B41E-CD4A0329D124}" type="datetime1">
              <a:rPr lang="en-US">
                <a:solidFill>
                  <a:prstClr val="black"/>
                </a:solidFill>
              </a:rPr>
              <a:pPr>
                <a:defRPr/>
              </a:pPr>
              <a:t>1/28/2019</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6" name="Slide Number Placeholder 5"/>
          <p:cNvSpPr>
            <a:spLocks noGrp="1"/>
          </p:cNvSpPr>
          <p:nvPr>
            <p:ph type="sldNum" sz="quarter" idx="12"/>
          </p:nvPr>
        </p:nvSpPr>
        <p:spPr>
          <a:xfrm>
            <a:off x="8647113" y="6408738"/>
            <a:ext cx="366712" cy="365125"/>
          </a:xfrm>
        </p:spPr>
        <p:txBody>
          <a:bodyPr/>
          <a:lstStyle>
            <a:lvl1pPr>
              <a:defRPr sz="1100" smtClean="0"/>
            </a:lvl1pPr>
            <a:extLst/>
          </a:lstStyle>
          <a:p>
            <a:pPr>
              <a:defRPr/>
            </a:pPr>
            <a:fld id="{F1EA2006-709F-49EB-91BE-7B220D080E9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94807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extLst/>
          </a:lstStyle>
          <a:p>
            <a:pPr>
              <a:defRPr/>
            </a:pPr>
            <a:fld id="{57602D9D-E37A-49BF-9F9E-C7546E706842}" type="datetime1">
              <a:rPr lang="en-US">
                <a:solidFill>
                  <a:prstClr val="black"/>
                </a:solidFill>
              </a:rPr>
              <a:pPr>
                <a:defRPr/>
              </a:pPr>
              <a:t>1/28/2019</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6" name="Slide Number Placeholder 5"/>
          <p:cNvSpPr>
            <a:spLocks noGrp="1"/>
          </p:cNvSpPr>
          <p:nvPr>
            <p:ph type="sldNum" sz="quarter" idx="12"/>
          </p:nvPr>
        </p:nvSpPr>
        <p:spPr>
          <a:xfrm>
            <a:off x="8647113" y="6408738"/>
            <a:ext cx="366712" cy="365125"/>
          </a:xfrm>
        </p:spPr>
        <p:txBody>
          <a:bodyPr/>
          <a:lstStyle>
            <a:lvl1pPr>
              <a:defRPr sz="1100" smtClean="0"/>
            </a:lvl1pPr>
            <a:extLst/>
          </a:lstStyle>
          <a:p>
            <a:pPr>
              <a:defRPr/>
            </a:pPr>
            <a:fld id="{C35CC978-815A-4B7A-A000-829939FD90E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916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Line 6"/>
          <p:cNvSpPr>
            <a:spLocks noChangeShapeType="1"/>
          </p:cNvSpPr>
          <p:nvPr/>
        </p:nvSpPr>
        <p:spPr bwMode="auto">
          <a:xfrm>
            <a:off x="469900" y="1371600"/>
            <a:ext cx="8242300" cy="12700"/>
          </a:xfrm>
          <a:prstGeom prst="line">
            <a:avLst/>
          </a:prstGeom>
          <a:noFill/>
          <a:ln w="76200" cmpd="tri">
            <a:solidFill>
              <a:schemeClr val="tx1"/>
            </a:solidFill>
            <a:round/>
            <a:headEnd/>
            <a:tailEnd/>
          </a:ln>
          <a:effectLst/>
        </p:spPr>
        <p:txBody>
          <a:bodyPr/>
          <a:lstStyle/>
          <a:p>
            <a:pPr>
              <a:defRPr/>
            </a:pPr>
            <a:endParaRPr lang="en-US" dirty="0">
              <a:solidFill>
                <a:prstClr val="black"/>
              </a:solidFill>
              <a:cs typeface="Arial" charset="0"/>
            </a:endParaRPr>
          </a:p>
        </p:txBody>
      </p:sp>
      <p:sp>
        <p:nvSpPr>
          <p:cNvPr id="3" name="Title 1"/>
          <p:cNvSpPr>
            <a:spLocks noGrp="1"/>
          </p:cNvSpPr>
          <p:nvPr>
            <p:ph type="title"/>
          </p:nvPr>
        </p:nvSpPr>
        <p:spPr>
          <a:xfrm>
            <a:off x="457200" y="274638"/>
            <a:ext cx="8229600" cy="1143000"/>
          </a:xfrm>
        </p:spPr>
        <p:txBody>
          <a:bodyPr/>
          <a:lstStyle>
            <a:lvl1pPr>
              <a:defRPr sz="3200"/>
            </a:lvl1pPr>
          </a:lstStyle>
          <a:p>
            <a:r>
              <a:rPr lang="en-US"/>
              <a:t>Click to edit Master title style</a:t>
            </a:r>
            <a:endParaRPr lang="en-US" dirty="0"/>
          </a:p>
        </p:txBody>
      </p:sp>
      <p:sp>
        <p:nvSpPr>
          <p:cNvPr id="5" name="Slide Number Placeholder 5"/>
          <p:cNvSpPr>
            <a:spLocks noGrp="1"/>
          </p:cNvSpPr>
          <p:nvPr>
            <p:ph type="sldNum" sz="quarter" idx="10"/>
          </p:nvPr>
        </p:nvSpPr>
        <p:spPr>
          <a:xfrm>
            <a:off x="8647113" y="6408738"/>
            <a:ext cx="366712" cy="365125"/>
          </a:xfrm>
        </p:spPr>
        <p:txBody>
          <a:bodyPr/>
          <a:lstStyle>
            <a:lvl1pPr>
              <a:defRPr sz="1100" smtClean="0"/>
            </a:lvl1pPr>
          </a:lstStyle>
          <a:p>
            <a:pPr>
              <a:defRPr/>
            </a:pPr>
            <a:fld id="{1B32629B-777C-40E0-9C2A-D245296B52C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58379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457200" y="109262"/>
            <a:ext cx="8229600" cy="1143000"/>
          </a:xfrm>
        </p:spPr>
        <p:txBody>
          <a:bodyPr/>
          <a:lstStyle>
            <a:lvl1pPr>
              <a:defRPr sz="3200"/>
            </a:lvl1pPr>
          </a:lstStyle>
          <a:p>
            <a:r>
              <a:rPr lang="en-US"/>
              <a:t>Click to edit Master title style</a:t>
            </a:r>
            <a:endParaRPr lang="en-US" dirty="0"/>
          </a:p>
        </p:txBody>
      </p:sp>
      <p:sp>
        <p:nvSpPr>
          <p:cNvPr id="4" name="Slide Number Placeholder 5"/>
          <p:cNvSpPr>
            <a:spLocks noGrp="1"/>
          </p:cNvSpPr>
          <p:nvPr>
            <p:ph type="sldNum" sz="quarter" idx="10"/>
          </p:nvPr>
        </p:nvSpPr>
        <p:spPr>
          <a:xfrm>
            <a:off x="6553200" y="6356350"/>
            <a:ext cx="2133600" cy="365125"/>
          </a:xfrm>
        </p:spPr>
        <p:txBody>
          <a:bodyPr/>
          <a:lstStyle>
            <a:lvl1pPr algn="r">
              <a:defRPr sz="1200" b="0" i="0" smtClean="0"/>
            </a:lvl1pPr>
          </a:lstStyle>
          <a:p>
            <a:pPr>
              <a:defRPr/>
            </a:pPr>
            <a:fld id="{DB843CA4-E1BF-4C7F-88D1-5983B4D898C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17962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457200" y="109262"/>
            <a:ext cx="8229600" cy="1143000"/>
          </a:xfrm>
        </p:spPr>
        <p:txBody>
          <a:bodyPr/>
          <a:lstStyle>
            <a:lvl1pPr>
              <a:defRPr sz="3200"/>
            </a:lvl1pPr>
          </a:lstStyle>
          <a:p>
            <a:r>
              <a:rPr lang="en-US"/>
              <a:t>Click to edit Master title style</a:t>
            </a:r>
            <a:endParaRPr lang="en-US" dirty="0"/>
          </a:p>
        </p:txBody>
      </p:sp>
      <p:sp>
        <p:nvSpPr>
          <p:cNvPr id="4" name="Slide Number Placeholder 5"/>
          <p:cNvSpPr>
            <a:spLocks noGrp="1"/>
          </p:cNvSpPr>
          <p:nvPr>
            <p:ph type="sldNum" sz="quarter" idx="10"/>
          </p:nvPr>
        </p:nvSpPr>
        <p:spPr>
          <a:xfrm>
            <a:off x="6553200" y="6356350"/>
            <a:ext cx="2133600" cy="365125"/>
          </a:xfrm>
        </p:spPr>
        <p:txBody>
          <a:bodyPr/>
          <a:lstStyle>
            <a:lvl1pPr algn="r">
              <a:defRPr sz="1200" b="0" i="0" smtClean="0"/>
            </a:lvl1pPr>
          </a:lstStyle>
          <a:p>
            <a:pPr>
              <a:defRPr/>
            </a:pPr>
            <a:fld id="{AA604547-ABCB-488D-A498-7135973A3EF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87510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Line 6"/>
          <p:cNvSpPr>
            <a:spLocks noChangeShapeType="1"/>
          </p:cNvSpPr>
          <p:nvPr/>
        </p:nvSpPr>
        <p:spPr bwMode="auto">
          <a:xfrm>
            <a:off x="469900" y="1371600"/>
            <a:ext cx="8242300" cy="12700"/>
          </a:xfrm>
          <a:prstGeom prst="line">
            <a:avLst/>
          </a:prstGeom>
          <a:noFill/>
          <a:ln w="76200" cmpd="tri">
            <a:solidFill>
              <a:schemeClr val="tx1"/>
            </a:solidFill>
            <a:round/>
            <a:headEnd/>
            <a:tailEnd/>
          </a:ln>
          <a:effectLst/>
        </p:spPr>
        <p:txBody>
          <a:bodyPr/>
          <a:lstStyle/>
          <a:p>
            <a:pPr>
              <a:defRPr/>
            </a:pPr>
            <a:endParaRPr lang="en-US" dirty="0">
              <a:solidFill>
                <a:prstClr val="black"/>
              </a:solidFill>
              <a:cs typeface="Arial" charset="0"/>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6" name="Date Placeholder 15"/>
          <p:cNvSpPr>
            <a:spLocks noGrp="1"/>
          </p:cNvSpPr>
          <p:nvPr>
            <p:ph type="dt" sz="half" idx="10"/>
          </p:nvPr>
        </p:nvSpPr>
        <p:spPr/>
        <p:txBody>
          <a:bodyPr/>
          <a:lstStyle>
            <a:lvl1pPr>
              <a:defRPr smtClean="0"/>
            </a:lvl1pPr>
          </a:lstStyle>
          <a:p>
            <a:pPr>
              <a:defRPr/>
            </a:pPr>
            <a:fld id="{9ACC2184-1916-44A0-9D67-9A17C5AE7B82}" type="datetime1">
              <a:rPr lang="en-US">
                <a:solidFill>
                  <a:prstClr val="black"/>
                </a:solidFill>
              </a:rPr>
              <a:pPr>
                <a:defRPr/>
              </a:pPr>
              <a:t>1/28/2019</a:t>
            </a:fld>
            <a:endParaRPr lang="en-US">
              <a:solidFill>
                <a:prstClr val="black"/>
              </a:solidFill>
            </a:endParaRPr>
          </a:p>
        </p:txBody>
      </p:sp>
      <p:sp>
        <p:nvSpPr>
          <p:cNvPr id="7" name="Slide Number Placeholder 16"/>
          <p:cNvSpPr>
            <a:spLocks noGrp="1"/>
          </p:cNvSpPr>
          <p:nvPr>
            <p:ph type="sldNum" sz="quarter" idx="11"/>
          </p:nvPr>
        </p:nvSpPr>
        <p:spPr/>
        <p:txBody>
          <a:bodyPr/>
          <a:lstStyle>
            <a:lvl1pPr>
              <a:defRPr sz="1100" smtClean="0"/>
            </a:lvl1pPr>
          </a:lstStyle>
          <a:p>
            <a:pPr>
              <a:defRPr/>
            </a:pPr>
            <a:fld id="{B7F38E22-95C4-44D9-BFC0-C708E72C157C}" type="slidenum">
              <a:rPr lang="en-US">
                <a:solidFill>
                  <a:prstClr val="black"/>
                </a:solidFill>
              </a:rPr>
              <a:pPr>
                <a:defRPr/>
              </a:pPr>
              <a:t>‹#›</a:t>
            </a:fld>
            <a:endParaRPr lang="en-US">
              <a:solidFill>
                <a:prstClr val="black"/>
              </a:solidFill>
            </a:endParaRPr>
          </a:p>
        </p:txBody>
      </p:sp>
      <p:sp>
        <p:nvSpPr>
          <p:cNvPr id="8" name="Footer Placeholder 17"/>
          <p:cNvSpPr>
            <a:spLocks noGrp="1"/>
          </p:cNvSpPr>
          <p:nvPr>
            <p:ph type="ftr" sz="quarter" idx="12"/>
          </p:nvPr>
        </p:nvSpPr>
        <p:spPr/>
        <p:txBody>
          <a:bodyPr/>
          <a:lstStyle>
            <a:lvl1pPr>
              <a:defRPr/>
            </a:lvl1pPr>
          </a:lstStyle>
          <a:p>
            <a:pPr>
              <a:defRPr/>
            </a:pPr>
            <a:endParaRPr lang="en-US">
              <a:solidFill>
                <a:prstClr val="black"/>
              </a:solidFill>
            </a:endParaRPr>
          </a:p>
        </p:txBody>
      </p:sp>
      <p:pic>
        <p:nvPicPr>
          <p:cNvPr id="9" name="Picture 8">
            <a:extLst>
              <a:ext uri="{FF2B5EF4-FFF2-40B4-BE49-F238E27FC236}">
                <a16:creationId xmlns="" xmlns:a16="http://schemas.microsoft.com/office/drawing/2014/main" id="{1E84D198-DC28-41E0-8A6E-1C876FD599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336" y="6096000"/>
            <a:ext cx="676864" cy="672353"/>
          </a:xfrm>
          <a:prstGeom prst="rect">
            <a:avLst/>
          </a:prstGeom>
        </p:spPr>
      </p:pic>
    </p:spTree>
    <p:extLst>
      <p:ext uri="{BB962C8B-B14F-4D97-AF65-F5344CB8AC3E}">
        <p14:creationId xmlns:p14="http://schemas.microsoft.com/office/powerpoint/2010/main" val="4073025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extLst/>
          </a:lstStyle>
          <a:p>
            <a:pPr>
              <a:defRPr/>
            </a:pPr>
            <a:fld id="{EBEDE326-2AEE-4399-B2CC-1A028F056EEC}" type="datetime1">
              <a:rPr lang="en-US">
                <a:solidFill>
                  <a:prstClr val="black"/>
                </a:solidFill>
              </a:rPr>
              <a:pPr>
                <a:defRPr/>
              </a:pPr>
              <a:t>1/28/2019</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7" name="Slide Number Placeholder 5"/>
          <p:cNvSpPr>
            <a:spLocks noGrp="1"/>
          </p:cNvSpPr>
          <p:nvPr>
            <p:ph type="sldNum" sz="quarter" idx="12"/>
          </p:nvPr>
        </p:nvSpPr>
        <p:spPr>
          <a:xfrm>
            <a:off x="8647113" y="6408738"/>
            <a:ext cx="366712" cy="365125"/>
          </a:xfrm>
        </p:spPr>
        <p:txBody>
          <a:bodyPr/>
          <a:lstStyle>
            <a:lvl1pPr>
              <a:defRPr sz="1100" smtClean="0"/>
            </a:lvl1pPr>
            <a:extLst/>
          </a:lstStyle>
          <a:p>
            <a:pPr>
              <a:defRPr/>
            </a:pPr>
            <a:fld id="{2ADD7C85-9E03-4B00-AA95-68089F6289D6}" type="slidenum">
              <a:rPr lang="en-US">
                <a:solidFill>
                  <a:prstClr val="black"/>
                </a:solidFill>
              </a:rPr>
              <a:pPr>
                <a:defRPr/>
              </a:pPr>
              <a:t>‹#›</a:t>
            </a:fld>
            <a:endParaRPr lang="en-US">
              <a:solidFill>
                <a:prstClr val="black"/>
              </a:solidFill>
            </a:endParaRPr>
          </a:p>
        </p:txBody>
      </p:sp>
      <p:pic>
        <p:nvPicPr>
          <p:cNvPr id="8" name="Picture 7">
            <a:extLst>
              <a:ext uri="{FF2B5EF4-FFF2-40B4-BE49-F238E27FC236}">
                <a16:creationId xmlns="" xmlns:a16="http://schemas.microsoft.com/office/drawing/2014/main" id="{8D8B9AE4-F4F1-46C8-A411-6BF030DF56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336" y="6096000"/>
            <a:ext cx="676864" cy="672353"/>
          </a:xfrm>
          <a:prstGeom prst="rect">
            <a:avLst/>
          </a:prstGeom>
        </p:spPr>
      </p:pic>
    </p:spTree>
    <p:extLst>
      <p:ext uri="{BB962C8B-B14F-4D97-AF65-F5344CB8AC3E}">
        <p14:creationId xmlns:p14="http://schemas.microsoft.com/office/powerpoint/2010/main" val="117601020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Line 6"/>
          <p:cNvSpPr>
            <a:spLocks noChangeShapeType="1"/>
          </p:cNvSpPr>
          <p:nvPr/>
        </p:nvSpPr>
        <p:spPr bwMode="auto">
          <a:xfrm>
            <a:off x="469900" y="1371600"/>
            <a:ext cx="8242300" cy="12700"/>
          </a:xfrm>
          <a:prstGeom prst="line">
            <a:avLst/>
          </a:prstGeom>
          <a:noFill/>
          <a:ln w="76200" cmpd="tri">
            <a:solidFill>
              <a:schemeClr val="tx1"/>
            </a:solidFill>
            <a:round/>
            <a:headEnd/>
            <a:tailEnd/>
          </a:ln>
          <a:effectLst/>
        </p:spPr>
        <p:txBody>
          <a:bodyPr/>
          <a:lstStyle/>
          <a:p>
            <a:pPr>
              <a:defRPr/>
            </a:pPr>
            <a:endParaRPr lang="en-US" dirty="0">
              <a:solidFill>
                <a:prstClr val="black"/>
              </a:solidFill>
              <a:cs typeface="Arial" charset="0"/>
            </a:endParaRPr>
          </a:p>
        </p:txBody>
      </p:sp>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7" name="Date Placeholder 4"/>
          <p:cNvSpPr>
            <a:spLocks noGrp="1"/>
          </p:cNvSpPr>
          <p:nvPr>
            <p:ph type="dt" sz="half" idx="10"/>
          </p:nvPr>
        </p:nvSpPr>
        <p:spPr/>
        <p:txBody>
          <a:bodyPr/>
          <a:lstStyle>
            <a:lvl1pPr>
              <a:defRPr smtClean="0"/>
            </a:lvl1pPr>
            <a:extLst/>
          </a:lstStyle>
          <a:p>
            <a:pPr>
              <a:defRPr/>
            </a:pPr>
            <a:fld id="{E7D02247-5F2C-49B7-89A8-4BE565DD40EB}" type="datetime1">
              <a:rPr lang="en-US">
                <a:solidFill>
                  <a:prstClr val="black"/>
                </a:solidFill>
              </a:rPr>
              <a:pPr>
                <a:defRPr/>
              </a:pPr>
              <a:t>1/28/2019</a:t>
            </a:fld>
            <a:endParaRPr lang="en-US">
              <a:solidFill>
                <a:prstClr val="black"/>
              </a:solidFill>
            </a:endParaRPr>
          </a:p>
        </p:txBody>
      </p:sp>
      <p:sp>
        <p:nvSpPr>
          <p:cNvPr id="9" name="Footer Placeholder 5"/>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10" name="Slide Number Placeholder 6"/>
          <p:cNvSpPr>
            <a:spLocks noGrp="1"/>
          </p:cNvSpPr>
          <p:nvPr>
            <p:ph type="sldNum" sz="quarter" idx="12"/>
          </p:nvPr>
        </p:nvSpPr>
        <p:spPr>
          <a:xfrm>
            <a:off x="8647113" y="6408738"/>
            <a:ext cx="366712" cy="365125"/>
          </a:xfrm>
        </p:spPr>
        <p:txBody>
          <a:bodyPr/>
          <a:lstStyle>
            <a:lvl1pPr>
              <a:defRPr sz="1100" smtClean="0"/>
            </a:lvl1pPr>
            <a:extLst/>
          </a:lstStyle>
          <a:p>
            <a:pPr>
              <a:defRPr/>
            </a:pPr>
            <a:fld id="{59A90BE1-1C2E-4F1E-9883-B5028B3CCE46}" type="slidenum">
              <a:rPr lang="en-US">
                <a:solidFill>
                  <a:prstClr val="black"/>
                </a:solidFill>
              </a:rPr>
              <a:pPr>
                <a:defRPr/>
              </a:pPr>
              <a:t>‹#›</a:t>
            </a:fld>
            <a:endParaRPr lang="en-US">
              <a:solidFill>
                <a:prstClr val="black"/>
              </a:solidFill>
            </a:endParaRPr>
          </a:p>
        </p:txBody>
      </p:sp>
      <p:pic>
        <p:nvPicPr>
          <p:cNvPr id="11" name="Picture 10">
            <a:extLst>
              <a:ext uri="{FF2B5EF4-FFF2-40B4-BE49-F238E27FC236}">
                <a16:creationId xmlns="" xmlns:a16="http://schemas.microsoft.com/office/drawing/2014/main" id="{A8EAF2F5-1D7B-4138-9A7D-DD80A12B47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336" y="6096000"/>
            <a:ext cx="676864" cy="672353"/>
          </a:xfrm>
          <a:prstGeom prst="rect">
            <a:avLst/>
          </a:prstGeom>
        </p:spPr>
      </p:pic>
    </p:spTree>
    <p:extLst>
      <p:ext uri="{BB962C8B-B14F-4D97-AF65-F5344CB8AC3E}">
        <p14:creationId xmlns:p14="http://schemas.microsoft.com/office/powerpoint/2010/main" val="25599410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7" name="Line 6"/>
          <p:cNvSpPr>
            <a:spLocks noChangeShapeType="1"/>
          </p:cNvSpPr>
          <p:nvPr/>
        </p:nvSpPr>
        <p:spPr bwMode="auto">
          <a:xfrm>
            <a:off x="469900" y="1371600"/>
            <a:ext cx="8242300" cy="12700"/>
          </a:xfrm>
          <a:prstGeom prst="line">
            <a:avLst/>
          </a:prstGeom>
          <a:noFill/>
          <a:ln w="76200" cmpd="tri">
            <a:solidFill>
              <a:schemeClr val="tx1"/>
            </a:solidFill>
            <a:round/>
            <a:headEnd/>
            <a:tailEnd/>
          </a:ln>
          <a:effectLst/>
        </p:spPr>
        <p:txBody>
          <a:bodyPr/>
          <a:lstStyle/>
          <a:p>
            <a:pPr>
              <a:defRPr/>
            </a:pPr>
            <a:endParaRPr lang="en-US" dirty="0">
              <a:solidFill>
                <a:prstClr val="black"/>
              </a:solidFill>
              <a:cs typeface="Arial" charset="0"/>
            </a:endParaRPr>
          </a:p>
        </p:txBody>
      </p:sp>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smtClean="0"/>
            </a:lvl1pPr>
            <a:extLst/>
          </a:lstStyle>
          <a:p>
            <a:pPr>
              <a:defRPr/>
            </a:pPr>
            <a:fld id="{B8390B7C-4862-4295-AA45-DE75CC4577EA}" type="datetime1">
              <a:rPr lang="en-US">
                <a:solidFill>
                  <a:prstClr val="black"/>
                </a:solidFill>
              </a:rPr>
              <a:pPr>
                <a:defRPr/>
              </a:pPr>
              <a:t>1/28/2019</a:t>
            </a:fld>
            <a:endParaRPr lang="en-US">
              <a:solidFill>
                <a:prstClr val="black"/>
              </a:solidFill>
            </a:endParaRPr>
          </a:p>
        </p:txBody>
      </p:sp>
      <p:sp>
        <p:nvSpPr>
          <p:cNvPr id="9" name="Footer Placeholder 7"/>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10" name="Slide Number Placeholder 8"/>
          <p:cNvSpPr>
            <a:spLocks noGrp="1"/>
          </p:cNvSpPr>
          <p:nvPr>
            <p:ph type="sldNum" sz="quarter" idx="12"/>
          </p:nvPr>
        </p:nvSpPr>
        <p:spPr>
          <a:xfrm>
            <a:off x="8647113" y="6408738"/>
            <a:ext cx="366712" cy="365125"/>
          </a:xfrm>
        </p:spPr>
        <p:txBody>
          <a:bodyPr/>
          <a:lstStyle>
            <a:lvl1pPr>
              <a:defRPr sz="1100" smtClean="0"/>
            </a:lvl1pPr>
            <a:extLst/>
          </a:lstStyle>
          <a:p>
            <a:pPr>
              <a:defRPr/>
            </a:pPr>
            <a:fld id="{220A5284-6363-4910-A62B-147E593B4DE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3061363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Line 6"/>
          <p:cNvSpPr>
            <a:spLocks noChangeShapeType="1"/>
          </p:cNvSpPr>
          <p:nvPr/>
        </p:nvSpPr>
        <p:spPr bwMode="auto">
          <a:xfrm>
            <a:off x="469900" y="1371600"/>
            <a:ext cx="8242300" cy="12700"/>
          </a:xfrm>
          <a:prstGeom prst="line">
            <a:avLst/>
          </a:prstGeom>
          <a:noFill/>
          <a:ln w="76200" cmpd="tri">
            <a:solidFill>
              <a:schemeClr val="tx1"/>
            </a:solidFill>
            <a:round/>
            <a:headEnd/>
            <a:tailEnd/>
          </a:ln>
          <a:effectLst/>
        </p:spPr>
        <p:txBody>
          <a:bodyPr/>
          <a:lstStyle/>
          <a:p>
            <a:pPr>
              <a:defRPr/>
            </a:pPr>
            <a:endParaRPr lang="en-US" dirty="0">
              <a:solidFill>
                <a:prstClr val="black"/>
              </a:solidFill>
              <a:cs typeface="Arial" charset="0"/>
            </a:endParaRPr>
          </a:p>
        </p:txBody>
      </p:sp>
      <p:sp>
        <p:nvSpPr>
          <p:cNvPr id="6" name="Title 5"/>
          <p:cNvSpPr>
            <a:spLocks noGrp="1"/>
          </p:cNvSpPr>
          <p:nvPr>
            <p:ph type="title"/>
          </p:nvPr>
        </p:nvSpPr>
        <p:spPr/>
        <p:txBody>
          <a:bodyPr rtlCol="0"/>
          <a:lstStyle/>
          <a:p>
            <a:r>
              <a:rPr lang="en-US"/>
              <a:t>Click to edit Master title style</a:t>
            </a:r>
          </a:p>
        </p:txBody>
      </p:sp>
      <p:sp>
        <p:nvSpPr>
          <p:cNvPr id="5" name="Date Placeholder 2"/>
          <p:cNvSpPr>
            <a:spLocks noGrp="1"/>
          </p:cNvSpPr>
          <p:nvPr>
            <p:ph type="dt" sz="half" idx="10"/>
          </p:nvPr>
        </p:nvSpPr>
        <p:spPr/>
        <p:txBody>
          <a:bodyPr/>
          <a:lstStyle>
            <a:lvl1pPr>
              <a:defRPr smtClean="0"/>
            </a:lvl1pPr>
            <a:extLst/>
          </a:lstStyle>
          <a:p>
            <a:pPr>
              <a:defRPr/>
            </a:pPr>
            <a:fld id="{BAA6B926-E786-4AAA-9655-6D4B5CCF2443}" type="datetime1">
              <a:rPr lang="en-US">
                <a:solidFill>
                  <a:prstClr val="black"/>
                </a:solidFill>
              </a:rPr>
              <a:pPr>
                <a:defRPr/>
              </a:pPr>
              <a:t>1/28/2019</a:t>
            </a:fld>
            <a:endParaRPr lang="en-US">
              <a:solidFill>
                <a:prstClr val="black"/>
              </a:solidFill>
            </a:endParaRPr>
          </a:p>
        </p:txBody>
      </p:sp>
      <p:sp>
        <p:nvSpPr>
          <p:cNvPr id="7" name="Footer Placeholder 3"/>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8" name="Slide Number Placeholder 4"/>
          <p:cNvSpPr>
            <a:spLocks noGrp="1"/>
          </p:cNvSpPr>
          <p:nvPr>
            <p:ph type="sldNum" sz="quarter" idx="12"/>
          </p:nvPr>
        </p:nvSpPr>
        <p:spPr>
          <a:xfrm>
            <a:off x="8647113" y="6408738"/>
            <a:ext cx="366712" cy="365125"/>
          </a:xfrm>
        </p:spPr>
        <p:txBody>
          <a:bodyPr/>
          <a:lstStyle>
            <a:lvl1pPr>
              <a:defRPr sz="1100" smtClean="0"/>
            </a:lvl1pPr>
            <a:extLst/>
          </a:lstStyle>
          <a:p>
            <a:pPr>
              <a:defRPr/>
            </a:pPr>
            <a:fld id="{1C4225EF-4109-4B2A-896F-FF662FF3F654}" type="slidenum">
              <a:rPr lang="en-US">
                <a:solidFill>
                  <a:prstClr val="black"/>
                </a:solidFill>
              </a:rPr>
              <a:pPr>
                <a:defRPr/>
              </a:pPr>
              <a:t>‹#›</a:t>
            </a:fld>
            <a:endParaRPr lang="en-US">
              <a:solidFill>
                <a:prstClr val="black"/>
              </a:solidFill>
            </a:endParaRPr>
          </a:p>
        </p:txBody>
      </p:sp>
      <p:pic>
        <p:nvPicPr>
          <p:cNvPr id="9" name="Picture 8">
            <a:extLst>
              <a:ext uri="{FF2B5EF4-FFF2-40B4-BE49-F238E27FC236}">
                <a16:creationId xmlns="" xmlns:a16="http://schemas.microsoft.com/office/drawing/2014/main" id="{D501D970-A9D6-4FD7-8030-D7F8163784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336" y="6096000"/>
            <a:ext cx="676864" cy="672353"/>
          </a:xfrm>
          <a:prstGeom prst="rect">
            <a:avLst/>
          </a:prstGeom>
        </p:spPr>
      </p:pic>
    </p:spTree>
    <p:extLst>
      <p:ext uri="{BB962C8B-B14F-4D97-AF65-F5344CB8AC3E}">
        <p14:creationId xmlns:p14="http://schemas.microsoft.com/office/powerpoint/2010/main" val="259273456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extLst/>
          </a:lstStyle>
          <a:p>
            <a:pPr>
              <a:defRPr/>
            </a:pPr>
            <a:fld id="{3BE9A348-E445-48F5-8696-0BE05E15D337}" type="datetime1">
              <a:rPr lang="en-US">
                <a:solidFill>
                  <a:prstClr val="black"/>
                </a:solidFill>
              </a:rPr>
              <a:pPr>
                <a:defRPr/>
              </a:pPr>
              <a:t>1/28/2019</a:t>
            </a:fld>
            <a:endParaRPr lang="en-US">
              <a:solidFill>
                <a:prstClr val="black"/>
              </a:solidFill>
            </a:endParaRPr>
          </a:p>
        </p:txBody>
      </p:sp>
      <p:sp>
        <p:nvSpPr>
          <p:cNvPr id="3" name="Footer Placeholder 2"/>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4" name="Slide Number Placeholder 3"/>
          <p:cNvSpPr>
            <a:spLocks noGrp="1"/>
          </p:cNvSpPr>
          <p:nvPr>
            <p:ph type="sldNum" sz="quarter" idx="12"/>
          </p:nvPr>
        </p:nvSpPr>
        <p:spPr>
          <a:xfrm>
            <a:off x="8647113" y="6408738"/>
            <a:ext cx="366712" cy="365125"/>
          </a:xfrm>
        </p:spPr>
        <p:txBody>
          <a:bodyPr/>
          <a:lstStyle>
            <a:lvl1pPr>
              <a:defRPr sz="1100" smtClean="0"/>
            </a:lvl1pPr>
            <a:extLst/>
          </a:lstStyle>
          <a:p>
            <a:pPr>
              <a:defRPr/>
            </a:pPr>
            <a:fld id="{32A84105-FC4A-4364-B83E-7966FA8C9B8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6039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extLst/>
          </a:lstStyle>
          <a:p>
            <a:pPr>
              <a:defRPr/>
            </a:pPr>
            <a:fld id="{BE2CB2FC-5234-40F3-8356-AD3D249DB4FA}" type="datetime1">
              <a:rPr lang="en-US">
                <a:solidFill>
                  <a:prstClr val="black"/>
                </a:solidFill>
              </a:rPr>
              <a:pPr>
                <a:defRPr/>
              </a:pPr>
              <a:t>1/28/2019</a:t>
            </a:fld>
            <a:endParaRPr lang="en-US">
              <a:solidFill>
                <a:prstClr val="black"/>
              </a:solidFill>
            </a:endParaRPr>
          </a:p>
        </p:txBody>
      </p:sp>
      <p:sp>
        <p:nvSpPr>
          <p:cNvPr id="6" name="Footer Placeholder 5"/>
          <p:cNvSpPr>
            <a:spLocks noGrp="1"/>
          </p:cNvSpPr>
          <p:nvPr>
            <p:ph type="ftr" sz="quarter" idx="11"/>
          </p:nvPr>
        </p:nvSpPr>
        <p:spPr/>
        <p:txBody>
          <a:bodyPr/>
          <a:lstStyle>
            <a:lvl1pPr>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a:xfrm>
            <a:off x="8647113" y="6408738"/>
            <a:ext cx="366712" cy="365125"/>
          </a:xfrm>
        </p:spPr>
        <p:txBody>
          <a:bodyPr/>
          <a:lstStyle>
            <a:lvl1pPr>
              <a:defRPr sz="1100" smtClean="0"/>
            </a:lvl1pPr>
            <a:extLst/>
          </a:lstStyle>
          <a:p>
            <a:pPr>
              <a:defRPr/>
            </a:pPr>
            <a:fld id="{84008E35-E4F6-4E1A-97F2-C6ABDB5ABA6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2375428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7" name="Right Triangle 6"/>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smtClean="0">
                <a:solidFill>
                  <a:schemeClr val="tx1"/>
                </a:solidFill>
              </a:defRPr>
            </a:lvl1pPr>
            <a:extLst/>
          </a:lstStyle>
          <a:p>
            <a:pPr>
              <a:defRPr/>
            </a:pPr>
            <a:fld id="{940D92DC-CAF9-40C7-96A1-1EAB12A53DCE}" type="datetime1">
              <a:rPr lang="en-US">
                <a:solidFill>
                  <a:prstClr val="black"/>
                </a:solidFill>
              </a:rPr>
              <a:pPr>
                <a:defRPr/>
              </a:pPr>
              <a:t>1/28/2019</a:t>
            </a:fld>
            <a:endParaRPr lang="en-US">
              <a:solidFill>
                <a:prstClr val="black"/>
              </a:solidFill>
            </a:endParaRPr>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solidFill>
                <a:prstClr val="black"/>
              </a:solidFill>
            </a:endParaRPr>
          </a:p>
        </p:txBody>
      </p:sp>
      <p:sp>
        <p:nvSpPr>
          <p:cNvPr id="13" name="Slide Number Placeholder 6"/>
          <p:cNvSpPr>
            <a:spLocks noGrp="1"/>
          </p:cNvSpPr>
          <p:nvPr>
            <p:ph type="sldNum" sz="quarter" idx="12"/>
          </p:nvPr>
        </p:nvSpPr>
        <p:spPr>
          <a:xfrm>
            <a:off x="8647113" y="6408738"/>
            <a:ext cx="366712" cy="365125"/>
          </a:xfrm>
        </p:spPr>
        <p:txBody>
          <a:bodyPr/>
          <a:lstStyle>
            <a:lvl1pPr>
              <a:defRPr sz="1100" smtClean="0">
                <a:solidFill>
                  <a:schemeClr val="tx1"/>
                </a:solidFill>
              </a:defRPr>
            </a:lvl1pPr>
            <a:extLst/>
          </a:lstStyle>
          <a:p>
            <a:pPr>
              <a:defRPr/>
            </a:pPr>
            <a:fld id="{DDD446A2-027F-4132-BE6D-6E095CB86A7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2936390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endParaRPr lang="en-US" dirty="0"/>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8"/>
          <p:cNvSpPr>
            <a:spLocks noGrp="1"/>
          </p:cNvSpPr>
          <p:nvPr>
            <p:ph type="dt" sz="half" idx="2"/>
          </p:nvPr>
        </p:nvSpPr>
        <p:spPr>
          <a:xfrm>
            <a:off x="6727825" y="6408738"/>
            <a:ext cx="1919288" cy="365125"/>
          </a:xfrm>
          <a:prstGeom prst="rect">
            <a:avLst/>
          </a:prstGeom>
        </p:spPr>
        <p:txBody>
          <a:bodyPr/>
          <a:lstStyle>
            <a:lvl1pPr fontAlgn="auto">
              <a:spcBef>
                <a:spcPts val="0"/>
              </a:spcBef>
              <a:spcAft>
                <a:spcPts val="0"/>
              </a:spcAft>
              <a:defRPr sz="1200" smtClean="0">
                <a:latin typeface="+mn-lt"/>
                <a:cs typeface="+mn-cs"/>
              </a:defRPr>
            </a:lvl1pPr>
          </a:lstStyle>
          <a:p>
            <a:pPr>
              <a:defRPr/>
            </a:pPr>
            <a:fld id="{0CB435FB-D9EC-457D-A94E-920A18343A38}" type="datetime1">
              <a:rPr lang="en-US">
                <a:solidFill>
                  <a:prstClr val="black"/>
                </a:solidFill>
              </a:rPr>
              <a:pPr>
                <a:defRPr/>
              </a:pPr>
              <a:t>1/28/2019</a:t>
            </a:fld>
            <a:endParaRPr lang="en-US">
              <a:solidFill>
                <a:prstClr val="black"/>
              </a:solidFill>
            </a:endParaRPr>
          </a:p>
        </p:txBody>
      </p:sp>
      <p:sp>
        <p:nvSpPr>
          <p:cNvPr id="17" name="Slide Number Placeholder 9"/>
          <p:cNvSpPr>
            <a:spLocks noGrp="1"/>
          </p:cNvSpPr>
          <p:nvPr>
            <p:ph type="sldNum" sz="quarter" idx="4"/>
          </p:nvPr>
        </p:nvSpPr>
        <p:spPr>
          <a:xfrm>
            <a:off x="8639175" y="6423025"/>
            <a:ext cx="374650" cy="350838"/>
          </a:xfrm>
          <a:prstGeom prst="rect">
            <a:avLst/>
          </a:prstGeom>
        </p:spPr>
        <p:txBody>
          <a:bodyPr/>
          <a:lstStyle>
            <a:lvl1pPr fontAlgn="auto">
              <a:spcBef>
                <a:spcPts val="0"/>
              </a:spcBef>
              <a:spcAft>
                <a:spcPts val="0"/>
              </a:spcAft>
              <a:defRPr sz="1200" smtClean="0">
                <a:latin typeface="+mn-lt"/>
                <a:cs typeface="+mn-cs"/>
              </a:defRPr>
            </a:lvl1pPr>
          </a:lstStyle>
          <a:p>
            <a:pPr>
              <a:defRPr/>
            </a:pPr>
            <a:fld id="{FAB741DD-B2FF-4825-A097-2C63BC51104E}" type="slidenum">
              <a:rPr lang="en-US">
                <a:solidFill>
                  <a:prstClr val="black"/>
                </a:solidFill>
              </a:rPr>
              <a:pPr>
                <a:defRPr/>
              </a:pPr>
              <a:t>‹#›</a:t>
            </a:fld>
            <a:endParaRPr lang="en-US">
              <a:solidFill>
                <a:prstClr val="black"/>
              </a:solidFill>
            </a:endParaRPr>
          </a:p>
        </p:txBody>
      </p:sp>
      <p:sp>
        <p:nvSpPr>
          <p:cNvPr id="18" name="Footer Placeholder 10"/>
          <p:cNvSpPr>
            <a:spLocks noGrp="1"/>
          </p:cNvSpPr>
          <p:nvPr>
            <p:ph type="ftr" sz="quarter" idx="3"/>
          </p:nvPr>
        </p:nvSpPr>
        <p:spPr>
          <a:xfrm>
            <a:off x="4379913" y="6408738"/>
            <a:ext cx="2351087"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US">
              <a:solidFill>
                <a:prstClr val="black"/>
              </a:solidFill>
            </a:endParaRPr>
          </a:p>
        </p:txBody>
      </p:sp>
    </p:spTree>
    <p:extLst>
      <p:ext uri="{BB962C8B-B14F-4D97-AF65-F5344CB8AC3E}">
        <p14:creationId xmlns:p14="http://schemas.microsoft.com/office/powerpoint/2010/main" val="1218672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rtl="0" fontAlgn="base">
        <a:spcBef>
          <a:spcPct val="0"/>
        </a:spcBef>
        <a:spcAft>
          <a:spcPct val="0"/>
        </a:spcAft>
        <a:defRPr sz="37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ctr" rtl="0" fontAlgn="base">
        <a:spcBef>
          <a:spcPct val="0"/>
        </a:spcBef>
        <a:spcAft>
          <a:spcPct val="0"/>
        </a:spcAft>
        <a:defRPr sz="3700" b="1">
          <a:solidFill>
            <a:schemeClr val="tx2"/>
          </a:solidFill>
          <a:latin typeface="Lucida Sans Unicode" pitchFamily="34" charset="0"/>
        </a:defRPr>
      </a:lvl2pPr>
      <a:lvl3pPr algn="ctr" rtl="0" fontAlgn="base">
        <a:spcBef>
          <a:spcPct val="0"/>
        </a:spcBef>
        <a:spcAft>
          <a:spcPct val="0"/>
        </a:spcAft>
        <a:defRPr sz="3700" b="1">
          <a:solidFill>
            <a:schemeClr val="tx2"/>
          </a:solidFill>
          <a:latin typeface="Lucida Sans Unicode" pitchFamily="34" charset="0"/>
        </a:defRPr>
      </a:lvl3pPr>
      <a:lvl4pPr algn="ctr" rtl="0" fontAlgn="base">
        <a:spcBef>
          <a:spcPct val="0"/>
        </a:spcBef>
        <a:spcAft>
          <a:spcPct val="0"/>
        </a:spcAft>
        <a:defRPr sz="3700" b="1">
          <a:solidFill>
            <a:schemeClr val="tx2"/>
          </a:solidFill>
          <a:latin typeface="Lucida Sans Unicode" pitchFamily="34" charset="0"/>
        </a:defRPr>
      </a:lvl4pPr>
      <a:lvl5pPr algn="ctr" rtl="0" fontAlgn="base">
        <a:spcBef>
          <a:spcPct val="0"/>
        </a:spcBef>
        <a:spcAft>
          <a:spcPct val="0"/>
        </a:spcAft>
        <a:defRPr sz="3700" b="1">
          <a:solidFill>
            <a:schemeClr val="tx2"/>
          </a:solidFill>
          <a:latin typeface="Lucida Sans Unicode" pitchFamily="34" charset="0"/>
        </a:defRPr>
      </a:lvl5pPr>
      <a:lvl6pPr marL="457200" algn="ctr" rtl="0" eaLnBrk="1" fontAlgn="base" hangingPunct="1">
        <a:spcBef>
          <a:spcPct val="0"/>
        </a:spcBef>
        <a:spcAft>
          <a:spcPct val="0"/>
        </a:spcAft>
        <a:defRPr sz="3700" b="1">
          <a:solidFill>
            <a:schemeClr val="tx2"/>
          </a:solidFill>
          <a:latin typeface="Lucida Sans Unicode" pitchFamily="34" charset="0"/>
        </a:defRPr>
      </a:lvl6pPr>
      <a:lvl7pPr marL="914400" algn="ctr" rtl="0" eaLnBrk="1" fontAlgn="base" hangingPunct="1">
        <a:spcBef>
          <a:spcPct val="0"/>
        </a:spcBef>
        <a:spcAft>
          <a:spcPct val="0"/>
        </a:spcAft>
        <a:defRPr sz="3700" b="1">
          <a:solidFill>
            <a:schemeClr val="tx2"/>
          </a:solidFill>
          <a:latin typeface="Lucida Sans Unicode" pitchFamily="34" charset="0"/>
        </a:defRPr>
      </a:lvl7pPr>
      <a:lvl8pPr marL="1371600" algn="ctr" rtl="0" eaLnBrk="1" fontAlgn="base" hangingPunct="1">
        <a:spcBef>
          <a:spcPct val="0"/>
        </a:spcBef>
        <a:spcAft>
          <a:spcPct val="0"/>
        </a:spcAft>
        <a:defRPr sz="3700" b="1">
          <a:solidFill>
            <a:schemeClr val="tx2"/>
          </a:solidFill>
          <a:latin typeface="Lucida Sans Unicode" pitchFamily="34" charset="0"/>
        </a:defRPr>
      </a:lvl8pPr>
      <a:lvl9pPr marL="1828800" algn="ctr" rtl="0" eaLnBrk="1" fontAlgn="base" hangingPunct="1">
        <a:spcBef>
          <a:spcPct val="0"/>
        </a:spcBef>
        <a:spcAft>
          <a:spcPct val="0"/>
        </a:spcAft>
        <a:defRPr sz="37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6.png"/><Relationship Id="rId7" Type="http://schemas.openxmlformats.org/officeDocument/2006/relationships/image" Target="../media/image18.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1.emf"/></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11" Type="http://schemas.openxmlformats.org/officeDocument/2006/relationships/image" Target="../media/image46.png"/><Relationship Id="rId10" Type="http://schemas.openxmlformats.org/officeDocument/2006/relationships/image" Target="../media/image45.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134" y="1295400"/>
            <a:ext cx="8090065" cy="1829761"/>
          </a:xfrm>
        </p:spPr>
        <p:txBody>
          <a:bodyPr>
            <a:noAutofit/>
          </a:bodyPr>
          <a:lstStyle/>
          <a:p>
            <a:r>
              <a:rPr lang="en-US" sz="4000" dirty="0" smtClean="0"/>
              <a:t>sUAS Payload Calibration for </a:t>
            </a:r>
            <a:br>
              <a:rPr lang="en-US" sz="4000" dirty="0" smtClean="0"/>
            </a:br>
            <a:r>
              <a:rPr lang="en-US" sz="4000" dirty="0" smtClean="0"/>
              <a:t>Remote Sensing Applications</a:t>
            </a:r>
            <a:endParaRPr lang="en-US" sz="4000" dirty="0"/>
          </a:p>
        </p:txBody>
      </p:sp>
      <p:sp>
        <p:nvSpPr>
          <p:cNvPr id="3" name="Subtitle 2"/>
          <p:cNvSpPr>
            <a:spLocks noGrp="1"/>
          </p:cNvSpPr>
          <p:nvPr>
            <p:ph type="subTitle" idx="1"/>
          </p:nvPr>
        </p:nvSpPr>
        <p:spPr>
          <a:xfrm>
            <a:off x="685800" y="3124200"/>
            <a:ext cx="7772400" cy="1199704"/>
          </a:xfrm>
        </p:spPr>
        <p:txBody>
          <a:bodyPr/>
          <a:lstStyle/>
          <a:p>
            <a:endParaRPr lang="en-US" b="1" dirty="0" smtClean="0"/>
          </a:p>
          <a:p>
            <a:r>
              <a:rPr lang="en-US" b="1" dirty="0" smtClean="0"/>
              <a:t>Mary </a:t>
            </a:r>
            <a:r>
              <a:rPr lang="en-US" b="1" dirty="0"/>
              <a:t>Pagnutti</a:t>
            </a:r>
          </a:p>
          <a:p>
            <a:r>
              <a:rPr lang="en-US" b="1" dirty="0" smtClean="0"/>
              <a:t>mpagnutti@i2rcorp.com</a:t>
            </a:r>
          </a:p>
          <a:p>
            <a:r>
              <a:rPr lang="en-US" b="1" dirty="0" smtClean="0"/>
              <a:t>228-688-2452</a:t>
            </a:r>
            <a:endParaRPr lang="en-US" b="1" dirty="0"/>
          </a:p>
        </p:txBody>
      </p:sp>
      <p:pic>
        <p:nvPicPr>
          <p:cNvPr id="4" name="Picture 2" descr="C:\Users\Mary\Documents\Documents\Administrative Files\Logo\99Designs\I2R_Display_clear_backgrou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4572000" cy="8266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98170" y="5813409"/>
            <a:ext cx="5735782" cy="707886"/>
          </a:xfrm>
          <a:prstGeom prst="rect">
            <a:avLst/>
          </a:prstGeom>
        </p:spPr>
        <p:txBody>
          <a:bodyPr wrap="square">
            <a:spAutoFit/>
          </a:bodyPr>
          <a:lstStyle/>
          <a:p>
            <a:pPr algn="ctr"/>
            <a:r>
              <a:rPr lang="en-US" sz="2000" dirty="0"/>
              <a:t>ASPRS </a:t>
            </a:r>
            <a:r>
              <a:rPr lang="en-US" sz="2000" dirty="0" smtClean="0"/>
              <a:t>Annual Conference, Denver Colorado</a:t>
            </a:r>
            <a:endParaRPr lang="en-US" sz="2000" dirty="0"/>
          </a:p>
          <a:p>
            <a:pPr algn="ctr"/>
            <a:r>
              <a:rPr lang="en-US" sz="2000" dirty="0" smtClean="0"/>
              <a:t>January 30, 2019</a:t>
            </a:r>
            <a:endParaRPr lang="en-US" sz="2000" dirty="0"/>
          </a:p>
        </p:txBody>
      </p:sp>
    </p:spTree>
    <p:extLst>
      <p:ext uri="{BB962C8B-B14F-4D97-AF65-F5344CB8AC3E}">
        <p14:creationId xmlns:p14="http://schemas.microsoft.com/office/powerpoint/2010/main" val="4250950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3CA7D46-227B-49B0-A1B3-FEC91D591C34}"/>
              </a:ext>
            </a:extLst>
          </p:cNvPr>
          <p:cNvSpPr>
            <a:spLocks noGrp="1"/>
          </p:cNvSpPr>
          <p:nvPr>
            <p:ph type="title"/>
          </p:nvPr>
        </p:nvSpPr>
        <p:spPr>
          <a:xfrm>
            <a:off x="457200" y="274638"/>
            <a:ext cx="8229600" cy="1143000"/>
          </a:xfrm>
        </p:spPr>
        <p:txBody>
          <a:bodyPr>
            <a:normAutofit fontScale="90000"/>
          </a:bodyPr>
          <a:lstStyle/>
          <a:p>
            <a:r>
              <a:rPr lang="en-US" dirty="0" smtClean="0"/>
              <a:t>Relationship Between GSD and Altitude</a:t>
            </a:r>
            <a:endParaRPr lang="en-US" dirty="0"/>
          </a:p>
        </p:txBody>
      </p:sp>
      <p:sp>
        <p:nvSpPr>
          <p:cNvPr id="4" name="Slide Number Placeholder 3">
            <a:extLst>
              <a:ext uri="{FF2B5EF4-FFF2-40B4-BE49-F238E27FC236}">
                <a16:creationId xmlns:a16="http://schemas.microsoft.com/office/drawing/2014/main" xmlns="" id="{2D8457B2-A693-43AE-BEEE-BE6846DF6977}"/>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10</a:t>
            </a:fld>
            <a:endParaRPr lang="en-US" dirty="0">
              <a:solidFill>
                <a:prstClr val="black"/>
              </a:solidFill>
            </a:endParaRPr>
          </a:p>
        </p:txBody>
      </p:sp>
      <p:sp>
        <p:nvSpPr>
          <p:cNvPr id="6" name="Oval 5">
            <a:extLst>
              <a:ext uri="{FF2B5EF4-FFF2-40B4-BE49-F238E27FC236}">
                <a16:creationId xmlns:a16="http://schemas.microsoft.com/office/drawing/2014/main" xmlns="" id="{7A2BF37E-908B-49BC-89AA-E679E25CAA3E}"/>
              </a:ext>
            </a:extLst>
          </p:cNvPr>
          <p:cNvSpPr/>
          <p:nvPr/>
        </p:nvSpPr>
        <p:spPr>
          <a:xfrm>
            <a:off x="3104307" y="2874833"/>
            <a:ext cx="1017037" cy="167951"/>
          </a:xfrm>
          <a:prstGeom prst="ellipse">
            <a:avLst/>
          </a:prstGeom>
          <a:solidFill>
            <a:schemeClr val="accent3">
              <a:lumMod val="20000"/>
              <a:lumOff val="80000"/>
            </a:schemeClr>
          </a:solidFill>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xmlns="" id="{D90A4153-DD68-4E34-BF6D-D734DBAA297A}"/>
              </a:ext>
            </a:extLst>
          </p:cNvPr>
          <p:cNvCxnSpPr>
            <a:cxnSpLocks/>
            <a:stCxn id="53" idx="3"/>
            <a:endCxn id="46" idx="1"/>
          </p:cNvCxnSpPr>
          <p:nvPr/>
        </p:nvCxnSpPr>
        <p:spPr>
          <a:xfrm flipH="1">
            <a:off x="2972061" y="1959262"/>
            <a:ext cx="861477" cy="3823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18005526-4CA1-4850-8B5C-08F883AC852A}"/>
              </a:ext>
            </a:extLst>
          </p:cNvPr>
          <p:cNvCxnSpPr>
            <a:cxnSpLocks/>
            <a:stCxn id="53" idx="1"/>
            <a:endCxn id="46" idx="3"/>
          </p:cNvCxnSpPr>
          <p:nvPr/>
        </p:nvCxnSpPr>
        <p:spPr>
          <a:xfrm>
            <a:off x="3376338" y="1959262"/>
            <a:ext cx="917974" cy="3823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9669680F-48BB-49D9-8351-F0442AC03FBA}"/>
              </a:ext>
            </a:extLst>
          </p:cNvPr>
          <p:cNvCxnSpPr>
            <a:cxnSpLocks/>
            <a:endCxn id="71" idx="0"/>
          </p:cNvCxnSpPr>
          <p:nvPr/>
        </p:nvCxnSpPr>
        <p:spPr>
          <a:xfrm>
            <a:off x="2247900" y="2990850"/>
            <a:ext cx="0" cy="272110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E208490E-1658-4D1A-95E7-4836D4C52798}"/>
              </a:ext>
            </a:extLst>
          </p:cNvPr>
          <p:cNvSpPr txBox="1"/>
          <p:nvPr/>
        </p:nvSpPr>
        <p:spPr>
          <a:xfrm>
            <a:off x="489697" y="3694105"/>
            <a:ext cx="1670073" cy="646331"/>
          </a:xfrm>
          <a:prstGeom prst="rect">
            <a:avLst/>
          </a:prstGeom>
          <a:noFill/>
        </p:spPr>
        <p:txBody>
          <a:bodyPr wrap="none" rtlCol="0">
            <a:spAutoFit/>
          </a:bodyPr>
          <a:lstStyle/>
          <a:p>
            <a:pPr algn="ctr"/>
            <a:r>
              <a:rPr lang="en-US" dirty="0">
                <a:latin typeface="Calibri" panose="020F0502020204030204" pitchFamily="34" charset="0"/>
              </a:rPr>
              <a:t>Altitude, </a:t>
            </a:r>
            <a:r>
              <a:rPr lang="en-US" sz="1600" i="1" dirty="0" smtClean="0">
                <a:latin typeface="Cambria Math" panose="02040503050406030204" pitchFamily="18" charset="0"/>
                <a:ea typeface="Cambria Math" panose="02040503050406030204" pitchFamily="18" charset="0"/>
              </a:rPr>
              <a:t>Z</a:t>
            </a:r>
          </a:p>
          <a:p>
            <a:pPr algn="ctr"/>
            <a:r>
              <a:rPr lang="en-US" dirty="0">
                <a:latin typeface="Calibri" panose="020F0502020204030204" pitchFamily="34" charset="0"/>
              </a:rPr>
              <a:t>(limited by FAA)</a:t>
            </a:r>
          </a:p>
        </p:txBody>
      </p:sp>
      <p:cxnSp>
        <p:nvCxnSpPr>
          <p:cNvPr id="18" name="Straight Connector 17">
            <a:extLst>
              <a:ext uri="{FF2B5EF4-FFF2-40B4-BE49-F238E27FC236}">
                <a16:creationId xmlns:a16="http://schemas.microsoft.com/office/drawing/2014/main" xmlns="" id="{EE20696E-1158-4562-9E47-C12FF357C0AD}"/>
              </a:ext>
            </a:extLst>
          </p:cNvPr>
          <p:cNvCxnSpPr>
            <a:cxnSpLocks/>
          </p:cNvCxnSpPr>
          <p:nvPr/>
        </p:nvCxnSpPr>
        <p:spPr>
          <a:xfrm>
            <a:off x="1971244" y="2977933"/>
            <a:ext cx="608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98CE2D15-EB3D-4B51-B8FF-BB7C7B5CCB1E}"/>
              </a:ext>
            </a:extLst>
          </p:cNvPr>
          <p:cNvCxnSpPr>
            <a:cxnSpLocks/>
          </p:cNvCxnSpPr>
          <p:nvPr/>
        </p:nvCxnSpPr>
        <p:spPr>
          <a:xfrm flipH="1">
            <a:off x="2247900" y="2002704"/>
            <a:ext cx="1344" cy="98814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B2D623-7BD2-4BA2-B0F3-193DD0114FE8}"/>
              </a:ext>
            </a:extLst>
          </p:cNvPr>
          <p:cNvCxnSpPr>
            <a:cxnSpLocks/>
          </p:cNvCxnSpPr>
          <p:nvPr/>
        </p:nvCxnSpPr>
        <p:spPr>
          <a:xfrm>
            <a:off x="1956240" y="2002268"/>
            <a:ext cx="608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EB671FD2-91A0-4694-B1ED-A44630115EA0}"/>
              </a:ext>
            </a:extLst>
          </p:cNvPr>
          <p:cNvSpPr txBox="1"/>
          <p:nvPr/>
        </p:nvSpPr>
        <p:spPr>
          <a:xfrm>
            <a:off x="562220" y="2381721"/>
            <a:ext cx="1533881" cy="369332"/>
          </a:xfrm>
          <a:prstGeom prst="rect">
            <a:avLst/>
          </a:prstGeom>
          <a:noFill/>
        </p:spPr>
        <p:txBody>
          <a:bodyPr wrap="none" rtlCol="0">
            <a:spAutoFit/>
          </a:bodyPr>
          <a:lstStyle/>
          <a:p>
            <a:pPr algn="ctr"/>
            <a:r>
              <a:rPr lang="en-US" dirty="0" smtClean="0">
                <a:latin typeface="Calibri" panose="020F0502020204030204" pitchFamily="34" charset="0"/>
              </a:rPr>
              <a:t>Focal Length, </a:t>
            </a:r>
            <a:r>
              <a:rPr lang="en-US" sz="1600" i="1" dirty="0" smtClean="0">
                <a:latin typeface="Cambria Math" panose="02040503050406030204" pitchFamily="18" charset="0"/>
                <a:ea typeface="Cambria Math" panose="02040503050406030204" pitchFamily="18" charset="0"/>
              </a:rPr>
              <a:t>f</a:t>
            </a:r>
          </a:p>
        </p:txBody>
      </p:sp>
      <p:cxnSp>
        <p:nvCxnSpPr>
          <p:cNvPr id="36" name="Straight Arrow Connector 35">
            <a:extLst>
              <a:ext uri="{FF2B5EF4-FFF2-40B4-BE49-F238E27FC236}">
                <a16:creationId xmlns:a16="http://schemas.microsoft.com/office/drawing/2014/main" xmlns="" id="{C043EFF5-1565-4AC4-AF52-A2F0EF38DC62}"/>
              </a:ext>
            </a:extLst>
          </p:cNvPr>
          <p:cNvCxnSpPr>
            <a:cxnSpLocks/>
          </p:cNvCxnSpPr>
          <p:nvPr/>
        </p:nvCxnSpPr>
        <p:spPr>
          <a:xfrm>
            <a:off x="2971760" y="5958186"/>
            <a:ext cx="132588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xmlns="" id="{596BA3C7-2B22-4E4B-BAD4-AF2F7CC4EBDB}"/>
                  </a:ext>
                </a:extLst>
              </p:cNvPr>
              <p:cNvSpPr/>
              <p:nvPr/>
            </p:nvSpPr>
            <p:spPr>
              <a:xfrm>
                <a:off x="5810249" y="1800587"/>
                <a:ext cx="2152651" cy="6668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𝐺𝑆𝐷</m:t>
                      </m:r>
                      <m:r>
                        <a:rPr lang="en-US" b="0" i="1" smtClean="0">
                          <a:latin typeface="Cambria Math" panose="02040503050406030204" pitchFamily="18" charset="0"/>
                        </a:rPr>
                        <m:t>= </m:t>
                      </m:r>
                      <m:f>
                        <m:fPr>
                          <m:ctrlPr>
                            <a:rPr lang="en-US" i="1" smtClean="0">
                              <a:latin typeface="Cambria Math"/>
                            </a:rPr>
                          </m:ctrlPr>
                        </m:fPr>
                        <m:num>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𝑍</m:t>
                          </m:r>
                        </m:num>
                        <m:den>
                          <m:r>
                            <a:rPr lang="en-US" b="0" i="1" smtClean="0">
                              <a:latin typeface="Cambria Math" panose="02040503050406030204" pitchFamily="18" charset="0"/>
                            </a:rPr>
                            <m:t>𝑓</m:t>
                          </m:r>
                        </m:den>
                      </m:f>
                    </m:oMath>
                  </m:oMathPara>
                </a14:m>
                <a:endParaRPr lang="en-US" b="0" i="1" dirty="0" smtClean="0">
                  <a:latin typeface="Cambria Math"/>
                </a:endParaRPr>
              </a:p>
            </p:txBody>
          </p:sp>
        </mc:Choice>
        <mc:Fallback xmlns="">
          <p:sp>
            <p:nvSpPr>
              <p:cNvPr id="37" name="Rectangle 36">
                <a:extLst>
                  <a:ext uri="{FF2B5EF4-FFF2-40B4-BE49-F238E27FC236}">
                    <a16:creationId xmlns="" xmlns:a16="http://schemas.microsoft.com/office/drawing/2014/main" xmlns:a14="http://schemas.microsoft.com/office/drawing/2010/main" id="{596BA3C7-2B22-4E4B-BAD4-AF2F7CC4EBDB}"/>
                  </a:ext>
                </a:extLst>
              </p:cNvPr>
              <p:cNvSpPr>
                <a:spLocks noRot="1" noChangeAspect="1" noMove="1" noResize="1" noEditPoints="1" noAdjustHandles="1" noChangeArrowheads="1" noChangeShapeType="1" noTextEdit="1"/>
              </p:cNvSpPr>
              <p:nvPr/>
            </p:nvSpPr>
            <p:spPr>
              <a:xfrm>
                <a:off x="5810249" y="1800587"/>
                <a:ext cx="2152651" cy="666849"/>
              </a:xfrm>
              <a:prstGeom prst="rect">
                <a:avLst/>
              </a:prstGeom>
              <a:blipFill rotWithShape="1">
                <a:blip r:embed="rId2"/>
                <a:stretch>
                  <a:fillRect/>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xmlns="" id="{D084A453-A62A-4A8B-A2A2-D58E2A4362A3}"/>
              </a:ext>
            </a:extLst>
          </p:cNvPr>
          <p:cNvSpPr/>
          <p:nvPr/>
        </p:nvSpPr>
        <p:spPr>
          <a:xfrm>
            <a:off x="3833048" y="1914646"/>
            <a:ext cx="457200" cy="89232"/>
          </a:xfrm>
          <a:prstGeom prst="rect">
            <a:avLst/>
          </a:prstGeom>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xmlns="" id="{45E3B1AE-0AE7-4E15-BC83-0F4AC2EC3FAE}"/>
              </a:ext>
            </a:extLst>
          </p:cNvPr>
          <p:cNvSpPr/>
          <p:nvPr/>
        </p:nvSpPr>
        <p:spPr>
          <a:xfrm>
            <a:off x="2972061" y="5711830"/>
            <a:ext cx="1322251" cy="141981"/>
          </a:xfrm>
          <a:prstGeom prst="rect">
            <a:avLst/>
          </a:prstGeom>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xmlns="" id="{C93C189A-91EF-4439-98B3-4AC280A0CA01}"/>
              </a:ext>
            </a:extLst>
          </p:cNvPr>
          <p:cNvSpPr/>
          <p:nvPr/>
        </p:nvSpPr>
        <p:spPr>
          <a:xfrm>
            <a:off x="3376338" y="1914646"/>
            <a:ext cx="457200" cy="89232"/>
          </a:xfrm>
          <a:prstGeom prst="rect">
            <a:avLst/>
          </a:prstGeom>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xmlns="" id="{0A975242-CCE2-4EE7-97A0-97B1055F69D7}"/>
              </a:ext>
            </a:extLst>
          </p:cNvPr>
          <p:cNvSpPr/>
          <p:nvPr/>
        </p:nvSpPr>
        <p:spPr>
          <a:xfrm>
            <a:off x="2919678" y="1914646"/>
            <a:ext cx="457200" cy="89232"/>
          </a:xfrm>
          <a:prstGeom prst="rect">
            <a:avLst/>
          </a:prstGeom>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xmlns="" id="{BDE971C7-7B5B-4272-AC7B-4DE179AA44C6}"/>
              </a:ext>
            </a:extLst>
          </p:cNvPr>
          <p:cNvSpPr/>
          <p:nvPr/>
        </p:nvSpPr>
        <p:spPr>
          <a:xfrm>
            <a:off x="4298906" y="5715699"/>
            <a:ext cx="1322251" cy="141981"/>
          </a:xfrm>
          <a:prstGeom prst="rect">
            <a:avLst/>
          </a:prstGeom>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xmlns="" id="{EA2E31F5-9697-4548-A785-11C13AFE7CF1}"/>
              </a:ext>
            </a:extLst>
          </p:cNvPr>
          <p:cNvSpPr/>
          <p:nvPr/>
        </p:nvSpPr>
        <p:spPr>
          <a:xfrm>
            <a:off x="1647690" y="5711952"/>
            <a:ext cx="1322251" cy="141981"/>
          </a:xfrm>
          <a:prstGeom prst="rect">
            <a:avLst/>
          </a:prstGeom>
          <a:ln w="317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xmlns="" id="{93331C54-00F0-43AB-8ED0-140BA230AE68}"/>
              </a:ext>
            </a:extLst>
          </p:cNvPr>
          <p:cNvCxnSpPr/>
          <p:nvPr/>
        </p:nvCxnSpPr>
        <p:spPr>
          <a:xfrm>
            <a:off x="3382815" y="1845864"/>
            <a:ext cx="4572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xmlns="" id="{0FB0748A-A6FF-4615-9177-07016257ED6D}"/>
                  </a:ext>
                </a:extLst>
              </p:cNvPr>
              <p:cNvSpPr/>
              <p:nvPr/>
            </p:nvSpPr>
            <p:spPr>
              <a:xfrm>
                <a:off x="3434655" y="1539091"/>
                <a:ext cx="398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oMath>
                  </m:oMathPara>
                </a14:m>
                <a:endParaRPr lang="en-US" dirty="0"/>
              </a:p>
            </p:txBody>
          </p:sp>
        </mc:Choice>
        <mc:Fallback xmlns="">
          <p:sp>
            <p:nvSpPr>
              <p:cNvPr id="27" name="Rectangle 26">
                <a:extLst>
                  <a:ext uri="{FF2B5EF4-FFF2-40B4-BE49-F238E27FC236}">
                    <a16:creationId xmlns="" xmlns:a16="http://schemas.microsoft.com/office/drawing/2014/main" xmlns:a14="http://schemas.microsoft.com/office/drawing/2010/main" id="{0FB0748A-A6FF-4615-9177-07016257ED6D}"/>
                  </a:ext>
                </a:extLst>
              </p:cNvPr>
              <p:cNvSpPr>
                <a:spLocks noRot="1" noChangeAspect="1" noMove="1" noResize="1" noEditPoints="1" noAdjustHandles="1" noChangeArrowheads="1" noChangeShapeType="1" noTextEdit="1"/>
              </p:cNvSpPr>
              <p:nvPr/>
            </p:nvSpPr>
            <p:spPr>
              <a:xfrm>
                <a:off x="3434655" y="1539091"/>
                <a:ext cx="398763" cy="36933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550D30CD-D393-4239-B1CD-21635EC9DA0E}"/>
                  </a:ext>
                </a:extLst>
              </p:cNvPr>
              <p:cNvSpPr/>
              <p:nvPr/>
            </p:nvSpPr>
            <p:spPr>
              <a:xfrm>
                <a:off x="3275183" y="5967777"/>
                <a:ext cx="6931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𝐺𝑆𝐷</m:t>
                      </m:r>
                    </m:oMath>
                  </m:oMathPara>
                </a14:m>
                <a:endParaRPr lang="en-US" dirty="0"/>
              </a:p>
            </p:txBody>
          </p:sp>
        </mc:Choice>
        <mc:Fallback xmlns="">
          <p:sp>
            <p:nvSpPr>
              <p:cNvPr id="5" name="Rectangle 4">
                <a:extLst>
                  <a:ext uri="{FF2B5EF4-FFF2-40B4-BE49-F238E27FC236}">
                    <a16:creationId xmlns="" xmlns:a16="http://schemas.microsoft.com/office/drawing/2014/main" xmlns:a14="http://schemas.microsoft.com/office/drawing/2010/main" id="{550D30CD-D393-4239-B1CD-21635EC9DA0E}"/>
                  </a:ext>
                </a:extLst>
              </p:cNvPr>
              <p:cNvSpPr>
                <a:spLocks noRot="1" noChangeAspect="1" noMove="1" noResize="1" noEditPoints="1" noAdjustHandles="1" noChangeArrowheads="1" noChangeShapeType="1" noTextEdit="1"/>
              </p:cNvSpPr>
              <p:nvPr/>
            </p:nvSpPr>
            <p:spPr>
              <a:xfrm>
                <a:off x="3275183" y="5967777"/>
                <a:ext cx="693138" cy="369332"/>
              </a:xfrm>
              <a:prstGeom prst="rect">
                <a:avLst/>
              </a:prstGeom>
              <a:blipFill rotWithShape="1">
                <a:blip r:embed="rId4"/>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xmlns="" id="{EB671FD2-91A0-4694-B1ED-A44630115EA0}"/>
              </a:ext>
            </a:extLst>
          </p:cNvPr>
          <p:cNvSpPr txBox="1"/>
          <p:nvPr/>
        </p:nvSpPr>
        <p:spPr>
          <a:xfrm>
            <a:off x="993481" y="1505421"/>
            <a:ext cx="1825919" cy="369332"/>
          </a:xfrm>
          <a:prstGeom prst="rect">
            <a:avLst/>
          </a:prstGeom>
          <a:noFill/>
        </p:spPr>
        <p:txBody>
          <a:bodyPr wrap="square" rtlCol="0">
            <a:spAutoFit/>
          </a:bodyPr>
          <a:lstStyle/>
          <a:p>
            <a:pPr algn="ctr"/>
            <a:r>
              <a:rPr lang="en-US" dirty="0" smtClean="0">
                <a:latin typeface="Calibri" panose="020F0502020204030204" pitchFamily="34" charset="0"/>
              </a:rPr>
              <a:t>Detector size</a:t>
            </a:r>
            <a:r>
              <a:rPr lang="en-US" sz="1600" dirty="0" smtClean="0"/>
              <a:t>, </a:t>
            </a:r>
            <a:r>
              <a:rPr lang="en-US" sz="1600" i="1" dirty="0" smtClean="0">
                <a:latin typeface="Cambria Math" panose="02040503050406030204" pitchFamily="18" charset="0"/>
                <a:ea typeface="Cambria Math" panose="02040503050406030204" pitchFamily="18" charset="0"/>
              </a:rPr>
              <a:t>d</a:t>
            </a:r>
          </a:p>
        </p:txBody>
      </p:sp>
      <mc:AlternateContent xmlns:mc="http://schemas.openxmlformats.org/markup-compatibility/2006" xmlns:a14="http://schemas.microsoft.com/office/drawing/2010/main">
        <mc:Choice Requires="a14">
          <p:sp>
            <p:nvSpPr>
              <p:cNvPr id="7" name="TextBox 6"/>
              <p:cNvSpPr txBox="1"/>
              <p:nvPr/>
            </p:nvSpPr>
            <p:spPr>
              <a:xfrm>
                <a:off x="5662015" y="4374425"/>
                <a:ext cx="1565493" cy="1569660"/>
              </a:xfrm>
              <a:prstGeom prst="rect">
                <a:avLst/>
              </a:prstGeom>
              <a:noFill/>
            </p:spPr>
            <p:txBody>
              <a:bodyPr wrap="none" rtlCol="0">
                <a:spAutoFit/>
              </a:bodyPr>
              <a:lstStyle/>
              <a:p>
                <a:pPr>
                  <a:tabLst>
                    <a:tab pos="514350" algn="l"/>
                  </a:tabLst>
                </a:pPr>
                <a:r>
                  <a:rPr lang="en-US" sz="1600" dirty="0" smtClean="0">
                    <a:latin typeface="Calibri" panose="020F0502020204030204" pitchFamily="34" charset="0"/>
                  </a:rPr>
                  <a:t>14.4MP</a:t>
                </a:r>
              </a:p>
              <a:p>
                <a:pPr>
                  <a:tabLst>
                    <a:tab pos="514350" algn="l"/>
                  </a:tabLst>
                </a:pPr>
                <a:r>
                  <a:rPr lang="en-US" sz="1600" dirty="0" smtClean="0">
                    <a:latin typeface="Calibri" panose="020F0502020204030204" pitchFamily="34" charset="0"/>
                  </a:rPr>
                  <a:t>MAPIR Kernel </a:t>
                </a:r>
              </a:p>
              <a:p>
                <a:r>
                  <a:rPr lang="en-US" sz="1600" dirty="0" smtClean="0">
                    <a:latin typeface="Calibri" panose="020F0502020204030204" pitchFamily="34" charset="0"/>
                  </a:rPr>
                  <a:t>d = 1.4 </a:t>
                </a:r>
                <a:r>
                  <a:rPr lang="en-US" sz="1600" dirty="0">
                    <a:latin typeface="Calibri" panose="020F0502020204030204" pitchFamily="34" charset="0"/>
                  </a:rPr>
                  <a:t>um</a:t>
                </a:r>
              </a:p>
              <a:p>
                <a:r>
                  <a:rPr lang="en-US" sz="1600" dirty="0" smtClean="0">
                    <a:latin typeface="Calibri" panose="020F0502020204030204" pitchFamily="34" charset="0"/>
                  </a:rPr>
                  <a:t>f  = 8.25 mm</a:t>
                </a:r>
                <a:endParaRPr lang="en-US" sz="800" dirty="0" smtClean="0"/>
              </a:p>
              <a:p>
                <a:pPr>
                  <a:tabLst>
                    <a:tab pos="514350" algn="l"/>
                  </a:tabLst>
                </a:pPr>
                <a:r>
                  <a:rPr lang="en-US" sz="1600" dirty="0" smtClean="0">
                    <a:latin typeface="Calibri" panose="020F0502020204030204" pitchFamily="34" charset="0"/>
                  </a:rPr>
                  <a:t>At</a:t>
                </a:r>
                <a:r>
                  <a:rPr lang="en-US" sz="1400" dirty="0" smtClean="0"/>
                  <a:t> </a:t>
                </a:r>
                <a:r>
                  <a:rPr lang="en-US" sz="1400" i="1" dirty="0" err="1" smtClean="0">
                    <a:latin typeface="Cambria Math" panose="02040503050406030204" pitchFamily="18" charset="0"/>
                    <a:ea typeface="Cambria Math" panose="02040503050406030204" pitchFamily="18" charset="0"/>
                  </a:rPr>
                  <a:t>Z</a:t>
                </a:r>
                <a:r>
                  <a:rPr lang="en-US" sz="1400" i="1" baseline="-25000" dirty="0" err="1" smtClean="0">
                    <a:latin typeface="Cambria Math" panose="02040503050406030204" pitchFamily="18" charset="0"/>
                    <a:ea typeface="Cambria Math" panose="02040503050406030204" pitchFamily="18" charset="0"/>
                  </a:rPr>
                  <a:t>max</a:t>
                </a:r>
                <a:r>
                  <a:rPr lang="en-US" sz="1400" i="1" baseline="-25000" dirty="0" smtClean="0">
                    <a:latin typeface="Cambria Math" panose="02040503050406030204" pitchFamily="18" charset="0"/>
                    <a:ea typeface="Cambria Math" panose="02040503050406030204" pitchFamily="18" charset="0"/>
                  </a:rPr>
                  <a:t>  </a:t>
                </a:r>
                <a:r>
                  <a:rPr lang="en-US" sz="1600" dirty="0" smtClean="0">
                    <a:latin typeface="Calibri" panose="020F0502020204030204" pitchFamily="34" charset="0"/>
                  </a:rPr>
                  <a:t>= 122</a:t>
                </a:r>
              </a:p>
              <a:p>
                <a:pPr>
                  <a:tabLst>
                    <a:tab pos="514350" algn="l"/>
                  </a:tabLst>
                </a:pPr>
                <a14:m>
                  <m:oMath xmlns:m="http://schemas.openxmlformats.org/officeDocument/2006/math">
                    <m:r>
                      <a:rPr lang="en-US" sz="1400" i="1">
                        <a:latin typeface="Cambria Math"/>
                      </a:rPr>
                      <m:t>𝐺𝑆𝐷</m:t>
                    </m:r>
                    <m:r>
                      <a:rPr lang="en-US" sz="1400" i="1" baseline="-25000">
                        <a:latin typeface="Cambria Math"/>
                      </a:rPr>
                      <m:t>𝑚𝑎𝑥</m:t>
                    </m:r>
                  </m:oMath>
                </a14:m>
                <a:r>
                  <a:rPr lang="en-US" sz="1600" dirty="0" smtClean="0">
                    <a:latin typeface="Calibri" panose="020F0502020204030204" pitchFamily="34" charset="0"/>
                  </a:rPr>
                  <a:t>= 2.07 </a:t>
                </a:r>
                <a:r>
                  <a:rPr lang="en-US" sz="1600" dirty="0">
                    <a:latin typeface="Calibri" panose="020F0502020204030204" pitchFamily="34" charset="0"/>
                  </a:rPr>
                  <a:t>cm</a:t>
                </a:r>
              </a:p>
            </p:txBody>
          </p:sp>
        </mc:Choice>
        <mc:Fallback xmlns="">
          <p:sp>
            <p:nvSpPr>
              <p:cNvPr id="7" name="TextBox 6"/>
              <p:cNvSpPr txBox="1">
                <a:spLocks noRot="1" noChangeAspect="1" noMove="1" noResize="1" noEditPoints="1" noAdjustHandles="1" noChangeArrowheads="1" noChangeShapeType="1" noTextEdit="1"/>
              </p:cNvSpPr>
              <p:nvPr/>
            </p:nvSpPr>
            <p:spPr>
              <a:xfrm>
                <a:off x="5662015" y="4374425"/>
                <a:ext cx="1565493" cy="1569660"/>
              </a:xfrm>
              <a:prstGeom prst="rect">
                <a:avLst/>
              </a:prstGeom>
              <a:blipFill rotWithShape="1">
                <a:blip r:embed="rId5"/>
                <a:stretch>
                  <a:fillRect l="-2335" t="-1167" r="-778" b="-4280"/>
                </a:stretch>
              </a:blipFill>
            </p:spPr>
            <p:txBody>
              <a:bodyPr/>
              <a:lstStyle/>
              <a:p>
                <a:r>
                  <a:rPr lang="en-US">
                    <a:noFill/>
                  </a:rPr>
                  <a:t> </a:t>
                </a:r>
              </a:p>
            </p:txBody>
          </p:sp>
        </mc:Fallback>
      </mc:AlternateContent>
      <p:sp>
        <p:nvSpPr>
          <p:cNvPr id="17" name="TextBox 16"/>
          <p:cNvSpPr txBox="1"/>
          <p:nvPr/>
        </p:nvSpPr>
        <p:spPr>
          <a:xfrm>
            <a:off x="4219575" y="2781300"/>
            <a:ext cx="609462" cy="369332"/>
          </a:xfrm>
          <a:prstGeom prst="rect">
            <a:avLst/>
          </a:prstGeom>
          <a:noFill/>
        </p:spPr>
        <p:txBody>
          <a:bodyPr wrap="none" rtlCol="0">
            <a:spAutoFit/>
          </a:bodyPr>
          <a:lstStyle/>
          <a:p>
            <a:r>
              <a:rPr lang="en-US" dirty="0" smtClean="0">
                <a:latin typeface="Calibri" panose="020F0502020204030204" pitchFamily="34" charset="0"/>
              </a:rPr>
              <a:t>Lens</a:t>
            </a:r>
            <a:endParaRPr lang="en-US"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40" name="TextBox 39"/>
              <p:cNvSpPr txBox="1"/>
              <p:nvPr/>
            </p:nvSpPr>
            <p:spPr>
              <a:xfrm>
                <a:off x="7360417" y="4364001"/>
                <a:ext cx="1565493" cy="1569660"/>
              </a:xfrm>
              <a:prstGeom prst="rect">
                <a:avLst/>
              </a:prstGeom>
              <a:noFill/>
            </p:spPr>
            <p:txBody>
              <a:bodyPr wrap="none" rtlCol="0">
                <a:spAutoFit/>
              </a:bodyPr>
              <a:lstStyle/>
              <a:p>
                <a:pPr>
                  <a:tabLst>
                    <a:tab pos="514350" algn="l"/>
                  </a:tabLst>
                </a:pPr>
                <a:r>
                  <a:rPr lang="en-US" sz="1600" dirty="0">
                    <a:latin typeface="Calibri" panose="020F0502020204030204" pitchFamily="34" charset="0"/>
                  </a:rPr>
                  <a:t>3.2MP </a:t>
                </a:r>
                <a:endParaRPr lang="en-US" sz="1600" dirty="0" smtClean="0">
                  <a:latin typeface="Calibri" panose="020F0502020204030204" pitchFamily="34" charset="0"/>
                </a:endParaRPr>
              </a:p>
              <a:p>
                <a:pPr>
                  <a:tabLst>
                    <a:tab pos="514350" algn="l"/>
                  </a:tabLst>
                </a:pPr>
                <a:r>
                  <a:rPr lang="en-US" sz="1600" dirty="0" smtClean="0">
                    <a:latin typeface="Calibri" panose="020F0502020204030204" pitchFamily="34" charset="0"/>
                  </a:rPr>
                  <a:t>MAPIR </a:t>
                </a:r>
                <a:r>
                  <a:rPr lang="en-US" sz="1600" dirty="0">
                    <a:latin typeface="Calibri" panose="020F0502020204030204" pitchFamily="34" charset="0"/>
                  </a:rPr>
                  <a:t>Kernel </a:t>
                </a:r>
                <a:endParaRPr lang="en-US" sz="1600" dirty="0" smtClean="0">
                  <a:latin typeface="Calibri" panose="020F0502020204030204" pitchFamily="34" charset="0"/>
                </a:endParaRPr>
              </a:p>
              <a:p>
                <a:r>
                  <a:rPr lang="en-US" sz="1600" dirty="0" smtClean="0">
                    <a:latin typeface="Calibri" panose="020F0502020204030204" pitchFamily="34" charset="0"/>
                  </a:rPr>
                  <a:t>d = 3.45 </a:t>
                </a:r>
                <a:r>
                  <a:rPr lang="en-US" sz="1600" dirty="0">
                    <a:latin typeface="Calibri" panose="020F0502020204030204" pitchFamily="34" charset="0"/>
                  </a:rPr>
                  <a:t>um</a:t>
                </a:r>
              </a:p>
              <a:p>
                <a:r>
                  <a:rPr lang="en-US" sz="1600" dirty="0" smtClean="0">
                    <a:latin typeface="Calibri" panose="020F0502020204030204" pitchFamily="34" charset="0"/>
                  </a:rPr>
                  <a:t>f  = 9.6 mm</a:t>
                </a:r>
                <a:endParaRPr lang="en-US" sz="800" dirty="0" smtClean="0"/>
              </a:p>
              <a:p>
                <a:pPr>
                  <a:tabLst>
                    <a:tab pos="514350" algn="l"/>
                  </a:tabLst>
                </a:pPr>
                <a:r>
                  <a:rPr lang="en-US" sz="1600" dirty="0" smtClean="0">
                    <a:latin typeface="Calibri" panose="020F0502020204030204" pitchFamily="34" charset="0"/>
                  </a:rPr>
                  <a:t>At</a:t>
                </a:r>
                <a:r>
                  <a:rPr lang="en-US" sz="1400" dirty="0" smtClean="0"/>
                  <a:t> </a:t>
                </a:r>
                <a:r>
                  <a:rPr lang="en-US" sz="1400" i="1" dirty="0" err="1" smtClean="0">
                    <a:latin typeface="Cambria Math" panose="02040503050406030204" pitchFamily="18" charset="0"/>
                    <a:ea typeface="Cambria Math" panose="02040503050406030204" pitchFamily="18" charset="0"/>
                  </a:rPr>
                  <a:t>Z</a:t>
                </a:r>
                <a:r>
                  <a:rPr lang="en-US" sz="1400" i="1" baseline="-25000" dirty="0" err="1" smtClean="0">
                    <a:latin typeface="Cambria Math" panose="02040503050406030204" pitchFamily="18" charset="0"/>
                    <a:ea typeface="Cambria Math" panose="02040503050406030204" pitchFamily="18" charset="0"/>
                  </a:rPr>
                  <a:t>max</a:t>
                </a:r>
                <a:r>
                  <a:rPr lang="en-US" sz="1400" i="1" baseline="-25000" dirty="0" smtClean="0">
                    <a:latin typeface="Cambria Math" panose="02040503050406030204" pitchFamily="18" charset="0"/>
                    <a:ea typeface="Cambria Math" panose="02040503050406030204" pitchFamily="18" charset="0"/>
                  </a:rPr>
                  <a:t>  </a:t>
                </a:r>
                <a:r>
                  <a:rPr lang="en-US" sz="1600" dirty="0" smtClean="0">
                    <a:latin typeface="Calibri" panose="020F0502020204030204" pitchFamily="34" charset="0"/>
                  </a:rPr>
                  <a:t>= 122</a:t>
                </a:r>
              </a:p>
              <a:p>
                <a:pPr>
                  <a:tabLst>
                    <a:tab pos="514350" algn="l"/>
                  </a:tabLst>
                </a:pPr>
                <a14:m>
                  <m:oMath xmlns:m="http://schemas.openxmlformats.org/officeDocument/2006/math">
                    <m:r>
                      <a:rPr lang="en-US" sz="1400" i="1">
                        <a:latin typeface="Cambria Math"/>
                      </a:rPr>
                      <m:t>𝐺𝑆𝐷</m:t>
                    </m:r>
                    <m:r>
                      <a:rPr lang="en-US" sz="1400" i="1" baseline="-25000">
                        <a:latin typeface="Cambria Math"/>
                      </a:rPr>
                      <m:t>𝑚𝑎𝑥</m:t>
                    </m:r>
                  </m:oMath>
                </a14:m>
                <a:r>
                  <a:rPr lang="en-US" sz="1600" dirty="0" smtClean="0">
                    <a:latin typeface="Calibri" panose="020F0502020204030204" pitchFamily="34" charset="0"/>
                  </a:rPr>
                  <a:t>= 4.38 </a:t>
                </a:r>
                <a:r>
                  <a:rPr lang="en-US" sz="1600" dirty="0">
                    <a:latin typeface="Calibri" panose="020F0502020204030204" pitchFamily="34" charset="0"/>
                  </a:rPr>
                  <a:t>cm</a:t>
                </a:r>
              </a:p>
            </p:txBody>
          </p:sp>
        </mc:Choice>
        <mc:Fallback xmlns="">
          <p:sp>
            <p:nvSpPr>
              <p:cNvPr id="40" name="TextBox 39"/>
              <p:cNvSpPr txBox="1">
                <a:spLocks noRot="1" noChangeAspect="1" noMove="1" noResize="1" noEditPoints="1" noAdjustHandles="1" noChangeArrowheads="1" noChangeShapeType="1" noTextEdit="1"/>
              </p:cNvSpPr>
              <p:nvPr/>
            </p:nvSpPr>
            <p:spPr>
              <a:xfrm>
                <a:off x="7360417" y="4364001"/>
                <a:ext cx="1565493" cy="1569660"/>
              </a:xfrm>
              <a:prstGeom prst="rect">
                <a:avLst/>
              </a:prstGeom>
              <a:blipFill rotWithShape="1">
                <a:blip r:embed="rId6"/>
                <a:stretch>
                  <a:fillRect l="-1946" t="-1167" r="-1167" b="-4280"/>
                </a:stretch>
              </a:blipFill>
            </p:spPr>
            <p:txBody>
              <a:bodyPr/>
              <a:lstStyle/>
              <a:p>
                <a:r>
                  <a:rPr lang="en-US">
                    <a:noFill/>
                  </a:rPr>
                  <a:t> </a:t>
                </a:r>
              </a:p>
            </p:txBody>
          </p:sp>
        </mc:Fallback>
      </mc:AlternateContent>
      <p:pic>
        <p:nvPicPr>
          <p:cNvPr id="30" name="Picture 2" descr="Kernel Single Camera &lt;br/&gt;1 x 3.2MP - 41Â° HFOV"/>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67" t="26414" r="37096" b="8226"/>
          <a:stretch/>
        </p:blipFill>
        <p:spPr bwMode="auto">
          <a:xfrm>
            <a:off x="7452043" y="3200400"/>
            <a:ext cx="1169581" cy="12759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ernel Single Camera &lt;br/&gt;1 x 14.4MP - 41Â° HFOV"/>
          <p:cNvPicPr>
            <a:picLocks noChangeAspect="1" noChangeArrowheads="1"/>
          </p:cNvPicPr>
          <p:nvPr/>
        </p:nvPicPr>
        <p:blipFill rotWithShape="1">
          <a:blip r:embed="rId8">
            <a:extLst>
              <a:ext uri="{28A0092B-C50C-407E-A947-70E740481C1C}">
                <a14:useLocalDpi xmlns:a14="http://schemas.microsoft.com/office/drawing/2010/main" val="0"/>
              </a:ext>
            </a:extLst>
          </a:blip>
          <a:srcRect l="18859" t="21305" r="38908" b="13600"/>
          <a:stretch/>
        </p:blipFill>
        <p:spPr bwMode="auto">
          <a:xfrm>
            <a:off x="5635257" y="3030278"/>
            <a:ext cx="1231027" cy="135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051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Radiometric </a:t>
            </a:r>
            <a:r>
              <a:rPr lang="en-US" dirty="0" smtClean="0"/>
              <a:t>Calibration Highlights</a:t>
            </a:r>
            <a:r>
              <a:rPr lang="en-US" dirty="0"/>
              <a:t/>
            </a:r>
            <a:br>
              <a:rPr lang="en-US" dirty="0"/>
            </a:br>
            <a:endParaRPr lang="en-US" dirty="0"/>
          </a:p>
        </p:txBody>
      </p:sp>
      <p:sp>
        <p:nvSpPr>
          <p:cNvPr id="3" name="Text Placeholder 2"/>
          <p:cNvSpPr>
            <a:spLocks noGrp="1"/>
          </p:cNvSpPr>
          <p:nvPr>
            <p:ph type="body" idx="1"/>
          </p:nvPr>
        </p:nvSpPr>
        <p:spPr>
          <a:xfrm>
            <a:off x="3714750" y="2931712"/>
            <a:ext cx="4779963" cy="1454888"/>
          </a:xfrm>
        </p:spPr>
        <p:txBody>
          <a:bodyPr/>
          <a:lstStyle/>
          <a:p>
            <a:r>
              <a:rPr lang="en-US" dirty="0" smtClean="0"/>
              <a:t>MAPIR Kernel Modular Camera</a:t>
            </a:r>
          </a:p>
          <a:p>
            <a:r>
              <a:rPr lang="en-US" dirty="0" smtClean="0"/>
              <a:t>3.2MP</a:t>
            </a:r>
            <a:endParaRPr lang="en-US" dirty="0"/>
          </a:p>
        </p:txBody>
      </p:sp>
      <p:sp>
        <p:nvSpPr>
          <p:cNvPr id="4" name="Slide Number Placeholder 3"/>
          <p:cNvSpPr>
            <a:spLocks noGrp="1"/>
          </p:cNvSpPr>
          <p:nvPr>
            <p:ph type="sldNum" sz="quarter" idx="12"/>
          </p:nvPr>
        </p:nvSpPr>
        <p:spPr/>
        <p:txBody>
          <a:bodyPr/>
          <a:lstStyle/>
          <a:p>
            <a:pPr>
              <a:defRPr/>
            </a:pPr>
            <a:fld id="{2ADD7C85-9E03-4B00-AA95-68089F6289D6}" type="slidenum">
              <a:rPr lang="en-US" smtClean="0">
                <a:solidFill>
                  <a:prstClr val="black"/>
                </a:solidFill>
              </a:rPr>
              <a:pPr>
                <a:defRPr/>
              </a:pPr>
              <a:t>11</a:t>
            </a:fld>
            <a:endParaRPr lang="en-US">
              <a:solidFill>
                <a:prstClr val="black"/>
              </a:solidFill>
            </a:endParaRPr>
          </a:p>
        </p:txBody>
      </p:sp>
      <p:pic>
        <p:nvPicPr>
          <p:cNvPr id="7170" name="Picture 2" descr="https://cdn.shopify.com/s/files/1/0878/4732/products/Untitled-32_1024x1024.jpg?v=15454351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3725" y="3925894"/>
            <a:ext cx="3840480" cy="27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341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MAPIR Kernel 3.2MP </a:t>
            </a:r>
            <a:r>
              <a:rPr lang="en-US" dirty="0"/>
              <a:t>Camera and Sensor Specifications</a:t>
            </a:r>
          </a:p>
        </p:txBody>
      </p:sp>
      <p:graphicFrame>
        <p:nvGraphicFramePr>
          <p:cNvPr id="6" name="Table 5"/>
          <p:cNvGraphicFramePr>
            <a:graphicFrameLocks noGrp="1"/>
          </p:cNvGraphicFramePr>
          <p:nvPr>
            <p:extLst>
              <p:ext uri="{D42A27DB-BD31-4B8C-83A1-F6EECF244321}">
                <p14:modId xmlns:p14="http://schemas.microsoft.com/office/powerpoint/2010/main" val="1940730231"/>
              </p:ext>
            </p:extLst>
          </p:nvPr>
        </p:nvGraphicFramePr>
        <p:xfrm>
          <a:off x="2333624" y="4174671"/>
          <a:ext cx="5486400" cy="1603664"/>
        </p:xfrm>
        <a:graphic>
          <a:graphicData uri="http://schemas.openxmlformats.org/drawingml/2006/table">
            <a:tbl>
              <a:tblPr firstRow="1" firstCol="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tblGrid>
              <a:tr h="457200">
                <a:tc>
                  <a:txBody>
                    <a:bodyPr/>
                    <a:lstStyle/>
                    <a:p>
                      <a:pPr marL="0" marR="0" algn="ctr">
                        <a:lnSpc>
                          <a:spcPct val="115000"/>
                        </a:lnSpc>
                        <a:spcBef>
                          <a:spcPts val="0"/>
                        </a:spcBef>
                        <a:spcAft>
                          <a:spcPts val="0"/>
                        </a:spcAft>
                      </a:pPr>
                      <a:r>
                        <a:rPr lang="en-US" sz="1400" dirty="0">
                          <a:effectLst/>
                        </a:rPr>
                        <a:t>Camera Parameter</a:t>
                      </a:r>
                      <a:endParaRPr lang="en-US" sz="1400" dirty="0">
                        <a:effectLst/>
                        <a:latin typeface="Calibri"/>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rPr>
                        <a:t>Specification</a:t>
                      </a:r>
                      <a:endParaRPr lang="en-US" sz="1400" dirty="0">
                        <a:effectLst/>
                        <a:latin typeface="Calibri"/>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
                <a:tc>
                  <a:txBody>
                    <a:bodyPr/>
                    <a:lstStyle/>
                    <a:p>
                      <a:pPr marL="0" marR="0">
                        <a:lnSpc>
                          <a:spcPct val="115000"/>
                        </a:lnSpc>
                        <a:spcBef>
                          <a:spcPts val="0"/>
                        </a:spcBef>
                        <a:spcAft>
                          <a:spcPts val="0"/>
                        </a:spcAft>
                      </a:pPr>
                      <a:r>
                        <a:rPr lang="en-US" sz="1200" b="0" dirty="0">
                          <a:solidFill>
                            <a:schemeClr val="tx1"/>
                          </a:solidFill>
                          <a:effectLst/>
                        </a:rPr>
                        <a:t>Lens Focal Length</a:t>
                      </a:r>
                      <a:endParaRPr lang="en-US" sz="1200" b="0" dirty="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rPr>
                        <a:t>9.6 </a:t>
                      </a:r>
                      <a:r>
                        <a:rPr lang="en-US" sz="1200" b="0" dirty="0">
                          <a:solidFill>
                            <a:schemeClr val="tx1"/>
                          </a:solidFill>
                          <a:effectLst/>
                        </a:rPr>
                        <a:t>mm</a:t>
                      </a:r>
                      <a:endParaRPr lang="en-US" sz="1200" b="0" dirty="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28600">
                <a:tc>
                  <a:txBody>
                    <a:bodyPr/>
                    <a:lstStyle/>
                    <a:p>
                      <a:pPr marL="0" marR="0">
                        <a:lnSpc>
                          <a:spcPct val="115000"/>
                        </a:lnSpc>
                        <a:spcBef>
                          <a:spcPts val="0"/>
                        </a:spcBef>
                        <a:spcAft>
                          <a:spcPts val="0"/>
                        </a:spcAft>
                      </a:pPr>
                      <a:r>
                        <a:rPr lang="en-US" sz="1200" b="0" dirty="0">
                          <a:solidFill>
                            <a:schemeClr val="tx1"/>
                          </a:solidFill>
                          <a:effectLst/>
                        </a:rPr>
                        <a:t>F-Number</a:t>
                      </a:r>
                      <a:endParaRPr lang="en-US" sz="1200" b="0" dirty="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a:solidFill>
                            <a:schemeClr val="tx1"/>
                          </a:solidFill>
                          <a:effectLst/>
                        </a:rPr>
                        <a:t>3</a:t>
                      </a:r>
                      <a:r>
                        <a:rPr lang="en-US" sz="1200" b="0" dirty="0" smtClean="0">
                          <a:solidFill>
                            <a:schemeClr val="tx1"/>
                          </a:solidFill>
                          <a:effectLst/>
                        </a:rPr>
                        <a:t>.0</a:t>
                      </a:r>
                      <a:endParaRPr lang="en-US" sz="1200" b="0" dirty="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28600">
                <a:tc>
                  <a:txBody>
                    <a:bodyPr/>
                    <a:lstStyle/>
                    <a:p>
                      <a:pPr marL="0" marR="0">
                        <a:lnSpc>
                          <a:spcPct val="115000"/>
                        </a:lnSpc>
                        <a:spcBef>
                          <a:spcPts val="0"/>
                        </a:spcBef>
                        <a:spcAft>
                          <a:spcPts val="0"/>
                        </a:spcAft>
                      </a:pPr>
                      <a:r>
                        <a:rPr lang="en-US" sz="1200" b="0">
                          <a:solidFill>
                            <a:schemeClr val="tx1"/>
                          </a:solidFill>
                          <a:effectLst/>
                        </a:rPr>
                        <a:t>Instantaneous Field of View (IFOV)</a:t>
                      </a:r>
                      <a:endParaRPr lang="en-US" sz="1200" b="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rPr>
                        <a:t>0.360 </a:t>
                      </a:r>
                      <a:r>
                        <a:rPr lang="en-US" sz="1200" b="0" dirty="0" err="1">
                          <a:solidFill>
                            <a:schemeClr val="tx1"/>
                          </a:solidFill>
                          <a:effectLst/>
                        </a:rPr>
                        <a:t>mrad</a:t>
                      </a:r>
                      <a:endParaRPr lang="en-US" sz="1200" b="0" dirty="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28600">
                <a:tc>
                  <a:txBody>
                    <a:bodyPr/>
                    <a:lstStyle/>
                    <a:p>
                      <a:pPr marL="0" marR="0">
                        <a:lnSpc>
                          <a:spcPct val="115000"/>
                        </a:lnSpc>
                        <a:spcBef>
                          <a:spcPts val="0"/>
                        </a:spcBef>
                        <a:spcAft>
                          <a:spcPts val="0"/>
                        </a:spcAft>
                      </a:pPr>
                      <a:r>
                        <a:rPr lang="en-US" sz="1200" b="0" dirty="0">
                          <a:solidFill>
                            <a:schemeClr val="tx1"/>
                          </a:solidFill>
                          <a:effectLst/>
                        </a:rPr>
                        <a:t>Full-Frame Field of View (FOV)</a:t>
                      </a:r>
                      <a:endParaRPr lang="en-US" sz="1200" b="0" dirty="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rPr>
                        <a:t>40.8 </a:t>
                      </a:r>
                      <a:r>
                        <a:rPr lang="en-US" sz="1200" b="0" dirty="0">
                          <a:solidFill>
                            <a:schemeClr val="tx1"/>
                          </a:solidFill>
                          <a:effectLst/>
                        </a:rPr>
                        <a:t>deg (H) x </a:t>
                      </a:r>
                      <a:r>
                        <a:rPr lang="en-US" sz="1200" b="0" dirty="0" smtClean="0">
                          <a:solidFill>
                            <a:schemeClr val="tx1"/>
                          </a:solidFill>
                          <a:effectLst/>
                        </a:rPr>
                        <a:t>30.6 </a:t>
                      </a:r>
                      <a:r>
                        <a:rPr lang="en-US" sz="1200" b="0" dirty="0">
                          <a:solidFill>
                            <a:schemeClr val="tx1"/>
                          </a:solidFill>
                          <a:effectLst/>
                        </a:rPr>
                        <a:t>deg (V)</a:t>
                      </a:r>
                      <a:endParaRPr lang="en-US" sz="1200" b="0" dirty="0">
                        <a:solidFill>
                          <a:schemeClr val="tx1"/>
                        </a:solidFill>
                        <a:effectLst/>
                        <a:latin typeface="Calibri"/>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32064">
                <a:tc>
                  <a:txBody>
                    <a:bodyPr/>
                    <a:lstStyle/>
                    <a:p>
                      <a:pPr marL="0" marR="0">
                        <a:lnSpc>
                          <a:spcPct val="115000"/>
                        </a:lnSpc>
                        <a:spcBef>
                          <a:spcPts val="0"/>
                        </a:spcBef>
                        <a:spcAft>
                          <a:spcPts val="0"/>
                        </a:spcAft>
                      </a:pPr>
                      <a:r>
                        <a:rPr kumimoji="0" lang="en-US" sz="1200" b="0" kern="1200" dirty="0" err="1" smtClean="0">
                          <a:solidFill>
                            <a:schemeClr val="tx1"/>
                          </a:solidFill>
                          <a:effectLst/>
                          <a:latin typeface="+mn-lt"/>
                          <a:ea typeface="+mn-ea"/>
                          <a:cs typeface="+mn-cs"/>
                        </a:rPr>
                        <a:t>Hyperfocal</a:t>
                      </a:r>
                      <a:r>
                        <a:rPr kumimoji="0" lang="en-US" sz="1200" b="0" kern="1200" dirty="0" smtClean="0">
                          <a:solidFill>
                            <a:schemeClr val="tx1"/>
                          </a:solidFill>
                          <a:effectLst/>
                          <a:latin typeface="+mn-lt"/>
                          <a:ea typeface="+mn-ea"/>
                          <a:cs typeface="+mn-cs"/>
                        </a:rPr>
                        <a:t> Distance</a:t>
                      </a:r>
                      <a:endParaRPr kumimoji="0" lang="en-US" sz="1200" b="0" kern="1200" dirty="0">
                        <a:solidFill>
                          <a:schemeClr val="tx1"/>
                        </a:solidFill>
                        <a:effectLst/>
                        <a:latin typeface="+mn-lt"/>
                        <a:ea typeface="+mn-ea"/>
                        <a:cs typeface="+mn-cs"/>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kumimoji="0" lang="en-US" sz="1200" b="0" kern="1200" dirty="0" smtClean="0">
                          <a:solidFill>
                            <a:schemeClr val="tx1"/>
                          </a:solidFill>
                          <a:effectLst/>
                          <a:latin typeface="+mn-lt"/>
                          <a:ea typeface="+mn-ea"/>
                          <a:cs typeface="+mn-cs"/>
                        </a:rPr>
                        <a:t>5.13 m</a:t>
                      </a:r>
                      <a:endParaRPr kumimoji="0" lang="en-US" sz="1200" b="0" kern="1200" dirty="0">
                        <a:solidFill>
                          <a:schemeClr val="tx1"/>
                        </a:solidFill>
                        <a:effectLst/>
                        <a:latin typeface="+mn-lt"/>
                        <a:ea typeface="+mn-ea"/>
                        <a:cs typeface="+mn-cs"/>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92973701"/>
              </p:ext>
            </p:extLst>
          </p:nvPr>
        </p:nvGraphicFramePr>
        <p:xfrm>
          <a:off x="2333624" y="1686297"/>
          <a:ext cx="5486400" cy="2286000"/>
        </p:xfrm>
        <a:graphic>
          <a:graphicData uri="http://schemas.openxmlformats.org/drawingml/2006/table">
            <a:tbl>
              <a:tblPr firstRow="1" firstCol="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tblGrid>
              <a:tr h="457200">
                <a:tc>
                  <a:txBody>
                    <a:bodyPr/>
                    <a:lstStyle/>
                    <a:p>
                      <a:pPr marL="0" marR="0" algn="ctr">
                        <a:lnSpc>
                          <a:spcPct val="115000"/>
                        </a:lnSpc>
                        <a:spcBef>
                          <a:spcPts val="0"/>
                        </a:spcBef>
                        <a:spcAft>
                          <a:spcPts val="0"/>
                        </a:spcAft>
                      </a:pPr>
                      <a:r>
                        <a:rPr lang="en-US" sz="1400" dirty="0">
                          <a:effectLst/>
                          <a:latin typeface="+mn-lt"/>
                        </a:rPr>
                        <a:t>Sensor Parameter</a:t>
                      </a:r>
                      <a:endParaRPr lang="en-US" sz="1400" dirty="0">
                        <a:effectLst/>
                        <a:latin typeface="+mn-lt"/>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mn-lt"/>
                        </a:rPr>
                        <a:t>Specification</a:t>
                      </a:r>
                      <a:endParaRPr lang="en-US" sz="1400" dirty="0">
                        <a:effectLst/>
                        <a:latin typeface="+mn-lt"/>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28600">
                <a:tc>
                  <a:txBody>
                    <a:bodyPr/>
                    <a:lstStyle/>
                    <a:p>
                      <a:pPr marL="0" marR="0">
                        <a:lnSpc>
                          <a:spcPct val="115000"/>
                        </a:lnSpc>
                        <a:spcBef>
                          <a:spcPts val="0"/>
                        </a:spcBef>
                        <a:spcAft>
                          <a:spcPts val="0"/>
                        </a:spcAft>
                      </a:pPr>
                      <a:r>
                        <a:rPr lang="en-US" sz="1200" b="0" dirty="0">
                          <a:solidFill>
                            <a:schemeClr val="tx1"/>
                          </a:solidFill>
                          <a:effectLst/>
                          <a:latin typeface="+mn-lt"/>
                        </a:rPr>
                        <a:t>Image Sensor Type</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a:solidFill>
                            <a:schemeClr val="tx1"/>
                          </a:solidFill>
                          <a:effectLst/>
                          <a:latin typeface="+mn-lt"/>
                        </a:rPr>
                        <a:t>Back-illuminated </a:t>
                      </a:r>
                      <a:r>
                        <a:rPr lang="en-US" sz="1200" b="0" dirty="0" smtClean="0">
                          <a:solidFill>
                            <a:schemeClr val="tx1"/>
                          </a:solidFill>
                          <a:effectLst/>
                          <a:latin typeface="+mn-lt"/>
                        </a:rPr>
                        <a:t>CMOS (Mono)</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28600">
                <a:tc>
                  <a:txBody>
                    <a:bodyPr/>
                    <a:lstStyle/>
                    <a:p>
                      <a:pPr marL="0" marR="0">
                        <a:lnSpc>
                          <a:spcPct val="115000"/>
                        </a:lnSpc>
                        <a:spcBef>
                          <a:spcPts val="0"/>
                        </a:spcBef>
                        <a:spcAft>
                          <a:spcPts val="0"/>
                        </a:spcAft>
                      </a:pPr>
                      <a:r>
                        <a:rPr lang="en-US" sz="1200" b="0" dirty="0" smtClean="0">
                          <a:solidFill>
                            <a:schemeClr val="tx1"/>
                          </a:solidFill>
                          <a:effectLst/>
                          <a:latin typeface="+mn-lt"/>
                          <a:ea typeface="Calibri"/>
                          <a:cs typeface="Times New Roman"/>
                        </a:rPr>
                        <a:t>Sensor</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latin typeface="+mn-lt"/>
                          <a:ea typeface="Calibri"/>
                          <a:cs typeface="Times New Roman"/>
                        </a:rPr>
                        <a:t>Sony</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8600">
                <a:tc>
                  <a:txBody>
                    <a:bodyPr/>
                    <a:lstStyle/>
                    <a:p>
                      <a:pPr marL="0" marR="0">
                        <a:lnSpc>
                          <a:spcPct val="115000"/>
                        </a:lnSpc>
                        <a:spcBef>
                          <a:spcPts val="0"/>
                        </a:spcBef>
                        <a:spcAft>
                          <a:spcPts val="0"/>
                        </a:spcAft>
                      </a:pPr>
                      <a:r>
                        <a:rPr lang="en-US" sz="1200" b="0" dirty="0">
                          <a:solidFill>
                            <a:schemeClr val="tx1"/>
                          </a:solidFill>
                          <a:effectLst/>
                          <a:latin typeface="+mn-lt"/>
                        </a:rPr>
                        <a:t>Number of Active Pixels</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latin typeface="+mn-lt"/>
                        </a:rPr>
                        <a:t>2048 </a:t>
                      </a:r>
                      <a:r>
                        <a:rPr lang="en-US" sz="1200" b="0" dirty="0">
                          <a:solidFill>
                            <a:schemeClr val="tx1"/>
                          </a:solidFill>
                          <a:effectLst/>
                          <a:latin typeface="+mn-lt"/>
                        </a:rPr>
                        <a:t>x </a:t>
                      </a:r>
                      <a:r>
                        <a:rPr lang="en-US" sz="1200" b="0" dirty="0" smtClean="0">
                          <a:solidFill>
                            <a:schemeClr val="tx1"/>
                          </a:solidFill>
                          <a:effectLst/>
                          <a:latin typeface="+mn-lt"/>
                        </a:rPr>
                        <a:t>1536 </a:t>
                      </a:r>
                      <a:r>
                        <a:rPr lang="en-US" sz="1200" b="0" dirty="0">
                          <a:solidFill>
                            <a:schemeClr val="tx1"/>
                          </a:solidFill>
                          <a:effectLst/>
                          <a:latin typeface="+mn-lt"/>
                        </a:rPr>
                        <a:t>~ </a:t>
                      </a:r>
                      <a:r>
                        <a:rPr lang="en-US" sz="1200" b="0" dirty="0" smtClean="0">
                          <a:solidFill>
                            <a:schemeClr val="tx1"/>
                          </a:solidFill>
                          <a:effectLst/>
                          <a:latin typeface="+mn-lt"/>
                        </a:rPr>
                        <a:t>3.2</a:t>
                      </a:r>
                      <a:r>
                        <a:rPr lang="en-US" sz="1200" b="0" baseline="0" dirty="0" smtClean="0">
                          <a:solidFill>
                            <a:schemeClr val="tx1"/>
                          </a:solidFill>
                          <a:effectLst/>
                          <a:latin typeface="+mn-lt"/>
                        </a:rPr>
                        <a:t> </a:t>
                      </a:r>
                      <a:r>
                        <a:rPr lang="en-US" sz="1200" b="0" dirty="0" smtClean="0">
                          <a:solidFill>
                            <a:schemeClr val="tx1"/>
                          </a:solidFill>
                          <a:effectLst/>
                          <a:latin typeface="+mn-lt"/>
                        </a:rPr>
                        <a:t>MP</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28600">
                <a:tc>
                  <a:txBody>
                    <a:bodyPr/>
                    <a:lstStyle/>
                    <a:p>
                      <a:pPr marL="0" marR="0">
                        <a:lnSpc>
                          <a:spcPct val="115000"/>
                        </a:lnSpc>
                        <a:spcBef>
                          <a:spcPts val="0"/>
                        </a:spcBef>
                        <a:spcAft>
                          <a:spcPts val="0"/>
                        </a:spcAft>
                      </a:pPr>
                      <a:r>
                        <a:rPr lang="en-US" sz="1200" b="0" dirty="0" smtClean="0">
                          <a:solidFill>
                            <a:schemeClr val="tx1"/>
                          </a:solidFill>
                          <a:effectLst/>
                          <a:latin typeface="+mn-lt"/>
                        </a:rPr>
                        <a:t>Sensor </a:t>
                      </a:r>
                      <a:r>
                        <a:rPr lang="en-US" sz="1200" b="0" dirty="0">
                          <a:solidFill>
                            <a:schemeClr val="tx1"/>
                          </a:solidFill>
                          <a:effectLst/>
                          <a:latin typeface="+mn-lt"/>
                        </a:rPr>
                        <a:t>Size</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latin typeface="+mn-lt"/>
                        </a:rPr>
                        <a:t>7.06 </a:t>
                      </a:r>
                      <a:r>
                        <a:rPr lang="en-US" sz="1200" b="0" dirty="0">
                          <a:solidFill>
                            <a:schemeClr val="tx1"/>
                          </a:solidFill>
                          <a:effectLst/>
                          <a:latin typeface="+mn-lt"/>
                        </a:rPr>
                        <a:t>mm (H) x </a:t>
                      </a:r>
                      <a:r>
                        <a:rPr lang="en-US" sz="1200" b="0" dirty="0" smtClean="0">
                          <a:solidFill>
                            <a:schemeClr val="tx1"/>
                          </a:solidFill>
                          <a:effectLst/>
                          <a:latin typeface="+mn-lt"/>
                        </a:rPr>
                        <a:t>5.30 </a:t>
                      </a:r>
                      <a:r>
                        <a:rPr lang="en-US" sz="1200" b="0" dirty="0">
                          <a:solidFill>
                            <a:schemeClr val="tx1"/>
                          </a:solidFill>
                          <a:effectLst/>
                          <a:latin typeface="+mn-lt"/>
                        </a:rPr>
                        <a:t>mm (V)</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28600">
                <a:tc>
                  <a:txBody>
                    <a:bodyPr/>
                    <a:lstStyle/>
                    <a:p>
                      <a:pPr marL="0" marR="0">
                        <a:lnSpc>
                          <a:spcPct val="115000"/>
                        </a:lnSpc>
                        <a:spcBef>
                          <a:spcPts val="0"/>
                        </a:spcBef>
                        <a:spcAft>
                          <a:spcPts val="0"/>
                        </a:spcAft>
                      </a:pPr>
                      <a:r>
                        <a:rPr lang="en-US" sz="1200" b="0" dirty="0" smtClean="0">
                          <a:solidFill>
                            <a:schemeClr val="tx1"/>
                          </a:solidFill>
                          <a:effectLst/>
                          <a:latin typeface="+mn-lt"/>
                        </a:rPr>
                        <a:t>Pixel Size</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latin typeface="+mn-lt"/>
                        </a:rPr>
                        <a:t>3.45 </a:t>
                      </a:r>
                      <a:r>
                        <a:rPr lang="el-GR" sz="1200" b="0" dirty="0">
                          <a:solidFill>
                            <a:schemeClr val="tx1"/>
                          </a:solidFill>
                          <a:effectLst/>
                          <a:latin typeface="+mn-lt"/>
                        </a:rPr>
                        <a:t>μ</a:t>
                      </a:r>
                      <a:r>
                        <a:rPr lang="en-US" sz="1200" b="0" dirty="0">
                          <a:solidFill>
                            <a:schemeClr val="tx1"/>
                          </a:solidFill>
                          <a:effectLst/>
                          <a:latin typeface="+mn-lt"/>
                        </a:rPr>
                        <a:t>m (H) x </a:t>
                      </a:r>
                      <a:r>
                        <a:rPr lang="en-US" sz="1200" b="0" dirty="0" smtClean="0">
                          <a:solidFill>
                            <a:schemeClr val="tx1"/>
                          </a:solidFill>
                          <a:effectLst/>
                          <a:latin typeface="+mn-lt"/>
                        </a:rPr>
                        <a:t>3.45 </a:t>
                      </a:r>
                      <a:r>
                        <a:rPr lang="el-GR" sz="1200" b="0" dirty="0">
                          <a:solidFill>
                            <a:schemeClr val="tx1"/>
                          </a:solidFill>
                          <a:effectLst/>
                          <a:latin typeface="+mn-lt"/>
                        </a:rPr>
                        <a:t>μ</a:t>
                      </a:r>
                      <a:r>
                        <a:rPr lang="en-US" sz="1200" b="0" dirty="0">
                          <a:solidFill>
                            <a:schemeClr val="tx1"/>
                          </a:solidFill>
                          <a:effectLst/>
                          <a:latin typeface="+mn-lt"/>
                        </a:rPr>
                        <a:t>m (V)</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228600">
                <a:tc>
                  <a:txBody>
                    <a:bodyPr/>
                    <a:lstStyle/>
                    <a:p>
                      <a:pPr marL="0" marR="0">
                        <a:lnSpc>
                          <a:spcPct val="115000"/>
                        </a:lnSpc>
                        <a:spcBef>
                          <a:spcPts val="0"/>
                        </a:spcBef>
                        <a:spcAft>
                          <a:spcPts val="0"/>
                        </a:spcAft>
                      </a:pPr>
                      <a:r>
                        <a:rPr lang="en-US" sz="1200" b="0" dirty="0">
                          <a:solidFill>
                            <a:schemeClr val="tx1"/>
                          </a:solidFill>
                          <a:effectLst/>
                          <a:latin typeface="+mn-lt"/>
                        </a:rPr>
                        <a:t>Bit Depth</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latin typeface="+mn-lt"/>
                        </a:rPr>
                        <a:t>12-bit raw / 16-bit tiff</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228600">
                <a:tc>
                  <a:txBody>
                    <a:bodyPr/>
                    <a:lstStyle/>
                    <a:p>
                      <a:pPr marL="0" marR="0">
                        <a:lnSpc>
                          <a:spcPct val="115000"/>
                        </a:lnSpc>
                        <a:spcBef>
                          <a:spcPts val="0"/>
                        </a:spcBef>
                        <a:spcAft>
                          <a:spcPts val="0"/>
                        </a:spcAft>
                      </a:pPr>
                      <a:r>
                        <a:rPr lang="en-US" sz="1200" b="0" dirty="0">
                          <a:solidFill>
                            <a:schemeClr val="tx1"/>
                          </a:solidFill>
                          <a:effectLst/>
                          <a:latin typeface="+mn-lt"/>
                        </a:rPr>
                        <a:t>Max Full-Frame Frame Rate</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latin typeface="+mn-lt"/>
                        </a:rPr>
                        <a:t>2 </a:t>
                      </a:r>
                      <a:r>
                        <a:rPr lang="en-US" sz="1200" b="0" dirty="0">
                          <a:solidFill>
                            <a:schemeClr val="tx1"/>
                          </a:solidFill>
                          <a:effectLst/>
                          <a:latin typeface="+mn-lt"/>
                        </a:rPr>
                        <a:t>frames/sec</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r h="228600">
                <a:tc>
                  <a:txBody>
                    <a:bodyPr/>
                    <a:lstStyle/>
                    <a:p>
                      <a:pPr marL="0" marR="0">
                        <a:lnSpc>
                          <a:spcPct val="115000"/>
                        </a:lnSpc>
                        <a:spcBef>
                          <a:spcPts val="0"/>
                        </a:spcBef>
                        <a:spcAft>
                          <a:spcPts val="0"/>
                        </a:spcAft>
                      </a:pPr>
                      <a:r>
                        <a:rPr lang="en-US" sz="1200" b="0" dirty="0" smtClean="0">
                          <a:solidFill>
                            <a:schemeClr val="tx1"/>
                          </a:solidFill>
                          <a:effectLst/>
                          <a:latin typeface="+mn-lt"/>
                          <a:ea typeface="Calibri"/>
                          <a:cs typeface="Times New Roman"/>
                        </a:rPr>
                        <a:t>Shutter</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200" b="0" dirty="0" smtClean="0">
                          <a:solidFill>
                            <a:schemeClr val="tx1"/>
                          </a:solidFill>
                          <a:effectLst/>
                          <a:latin typeface="+mn-lt"/>
                          <a:ea typeface="Calibri"/>
                          <a:cs typeface="Times New Roman"/>
                        </a:rPr>
                        <a:t>Global</a:t>
                      </a:r>
                      <a:endParaRPr lang="en-US" sz="1200" b="0" dirty="0">
                        <a:solidFill>
                          <a:schemeClr val="tx1"/>
                        </a:solidFill>
                        <a:effectLst/>
                        <a:latin typeface="+mn-lt"/>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4179094" y="3531196"/>
              <a:ext cx="0" cy="0"/>
            </p14:xfrm>
          </p:contentPart>
        </mc:Choice>
        <mc:Fallback xmlns="">
          <p:pic>
            <p:nvPicPr>
              <p:cNvPr id="8" name="Ink 7"/>
              <p:cNvPicPr/>
              <p:nvPr/>
            </p:nvPicPr>
            <p:blipFill>
              <a:blip r:embed="rId4"/>
              <a:stretch>
                <a:fillRect/>
              </a:stretch>
            </p:blipFill>
            <p:spPr>
              <a:xfrm>
                <a:off x="4179094" y="3531196"/>
                <a:ext cx="0" cy="0"/>
              </a:xfrm>
              <a:prstGeom prst="rect">
                <a:avLst/>
              </a:prstGeom>
            </p:spPr>
          </p:pic>
        </mc:Fallback>
      </mc:AlternateContent>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7473"/>
          <a:stretch/>
        </p:blipFill>
        <p:spPr bwMode="auto">
          <a:xfrm>
            <a:off x="66675" y="1690689"/>
            <a:ext cx="2257425" cy="1894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612079096"/>
              </p:ext>
            </p:extLst>
          </p:nvPr>
        </p:nvGraphicFramePr>
        <p:xfrm>
          <a:off x="1876424" y="5955030"/>
          <a:ext cx="6400800" cy="640080"/>
        </p:xfrm>
        <a:graphic>
          <a:graphicData uri="http://schemas.openxmlformats.org/drawingml/2006/table">
            <a:tbl>
              <a:tblPr firstRow="1" bandRow="1">
                <a:tableStyleId>{5C22544A-7EE6-4342-B048-85BDC9FD1C3A}</a:tableStyleId>
              </a:tblPr>
              <a:tblGrid>
                <a:gridCol w="1663966"/>
                <a:gridCol w="4736834"/>
              </a:tblGrid>
              <a:tr h="0">
                <a:tc>
                  <a:txBody>
                    <a:bodyPr/>
                    <a:lstStyle/>
                    <a:p>
                      <a:pPr algn="ctr"/>
                      <a:r>
                        <a:rPr lang="en-US" sz="1400" dirty="0" smtClean="0"/>
                        <a:t>Filter Options</a:t>
                      </a:r>
                    </a:p>
                    <a:p>
                      <a:pPr algn="ctr"/>
                      <a:r>
                        <a:rPr lang="en-US" sz="1400" dirty="0" smtClean="0"/>
                        <a:t>(17)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405nm, 450nm, 490nm, 518nm, 550nm, 590nm, 615nm, 632nm, 650nm, 685nm, 725nm, 780nm, 808nm, 850nm, 880nm, 940nm, 945nm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12</a:t>
            </a:fld>
            <a:endParaRPr lang="en-US" dirty="0"/>
          </a:p>
        </p:txBody>
      </p:sp>
    </p:spTree>
    <p:extLst>
      <p:ext uri="{BB962C8B-B14F-4D97-AF65-F5344CB8AC3E}">
        <p14:creationId xmlns:p14="http://schemas.microsoft.com/office/powerpoint/2010/main" val="2817642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Radiometric Calibrations </a:t>
            </a:r>
          </a:p>
          <a:p>
            <a:pPr lvl="1"/>
            <a:r>
              <a:rPr lang="en-US" dirty="0" smtClean="0"/>
              <a:t>Dark </a:t>
            </a:r>
            <a:r>
              <a:rPr lang="en-US" dirty="0"/>
              <a:t>frame assessment</a:t>
            </a:r>
          </a:p>
          <a:p>
            <a:pPr lvl="1"/>
            <a:r>
              <a:rPr lang="en-US" dirty="0"/>
              <a:t>Linearity evaluation</a:t>
            </a:r>
          </a:p>
          <a:p>
            <a:pPr lvl="2"/>
            <a:r>
              <a:rPr lang="en-US" dirty="0"/>
              <a:t>Linearity with ISO setting</a:t>
            </a:r>
          </a:p>
          <a:p>
            <a:pPr lvl="2"/>
            <a:r>
              <a:rPr lang="en-US" dirty="0"/>
              <a:t>Linearity with exposure time</a:t>
            </a:r>
          </a:p>
          <a:p>
            <a:pPr lvl="1"/>
            <a:r>
              <a:rPr lang="en-US" dirty="0" smtClean="0"/>
              <a:t>Flat </a:t>
            </a:r>
            <a:r>
              <a:rPr lang="en-US" dirty="0"/>
              <a:t>fielding</a:t>
            </a:r>
          </a:p>
          <a:p>
            <a:pPr lvl="1"/>
            <a:r>
              <a:rPr lang="en-US" dirty="0"/>
              <a:t>Absolute radiometric calibration</a:t>
            </a:r>
          </a:p>
          <a:p>
            <a:pPr lvl="2"/>
            <a:r>
              <a:rPr lang="en-US" dirty="0"/>
              <a:t>Spectral response measurement</a:t>
            </a:r>
          </a:p>
        </p:txBody>
      </p:sp>
      <p:sp>
        <p:nvSpPr>
          <p:cNvPr id="4" name="Title 3"/>
          <p:cNvSpPr>
            <a:spLocks noGrp="1"/>
          </p:cNvSpPr>
          <p:nvPr>
            <p:ph type="title"/>
          </p:nvPr>
        </p:nvSpPr>
        <p:spPr/>
        <p:txBody>
          <a:bodyPr>
            <a:normAutofit fontScale="90000"/>
          </a:bodyPr>
          <a:lstStyle/>
          <a:p>
            <a:r>
              <a:rPr lang="en-US" dirty="0" smtClean="0"/>
              <a:t>MAPIR Kernel 3.2MP Camera Radiometric Calibration</a:t>
            </a:r>
            <a:endParaRPr lang="en-US" dirty="0"/>
          </a:p>
        </p:txBody>
      </p:sp>
      <p:sp>
        <p:nvSpPr>
          <p:cNvPr id="5"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13</a:t>
            </a:fld>
            <a:endParaRPr lang="en-US" dirty="0"/>
          </a:p>
        </p:txBody>
      </p:sp>
      <p:pic>
        <p:nvPicPr>
          <p:cNvPr id="7" name="Picture 2" descr="Kernel Single Camera &lt;br/&gt;1 x 3.2MP - 41Â° HFOV"/>
          <p:cNvPicPr>
            <a:picLocks noChangeAspect="1" noChangeArrowheads="1"/>
          </p:cNvPicPr>
          <p:nvPr/>
        </p:nvPicPr>
        <p:blipFill rotWithShape="1">
          <a:blip r:embed="rId2">
            <a:extLst>
              <a:ext uri="{28A0092B-C50C-407E-A947-70E740481C1C}">
                <a14:useLocalDpi xmlns:a14="http://schemas.microsoft.com/office/drawing/2010/main" val="0"/>
              </a:ext>
            </a:extLst>
          </a:blip>
          <a:srcRect l="20267" t="26414" r="37096" b="8226"/>
          <a:stretch/>
        </p:blipFill>
        <p:spPr bwMode="auto">
          <a:xfrm>
            <a:off x="6145620" y="1988288"/>
            <a:ext cx="2263354" cy="2469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080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ry\Downloads\DarkFrame_LowResCam_83p3ms_colorba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47" t="5686" r="4417" b="9512"/>
          <a:stretch/>
        </p:blipFill>
        <p:spPr bwMode="auto">
          <a:xfrm>
            <a:off x="606059" y="3413056"/>
            <a:ext cx="3881854" cy="26517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ary\Downloads\DarkFrame_STD_LowResCam_83p3ms_colorba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79" t="5364" r="6279" b="9834"/>
          <a:stretch/>
        </p:blipFill>
        <p:spPr bwMode="auto">
          <a:xfrm>
            <a:off x="4795287" y="3413056"/>
            <a:ext cx="3791111" cy="265176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200" y="1481138"/>
            <a:ext cx="8589264" cy="2981134"/>
          </a:xfrm>
        </p:spPr>
        <p:txBody>
          <a:bodyPr/>
          <a:lstStyle/>
          <a:p>
            <a:r>
              <a:rPr lang="en-US" sz="2000" dirty="0"/>
              <a:t>Dark frame assessment quantifies and corrects for the camera’s fixed-pattern noise bias</a:t>
            </a:r>
          </a:p>
          <a:p>
            <a:r>
              <a:rPr lang="en-US" sz="2000" dirty="0"/>
              <a:t>Acquired </a:t>
            </a:r>
            <a:r>
              <a:rPr lang="en-US" sz="2000" dirty="0" smtClean="0"/>
              <a:t>30</a:t>
            </a:r>
            <a:r>
              <a:rPr lang="en-US" sz="2000" dirty="0" smtClean="0">
                <a:solidFill>
                  <a:srgbClr val="FF0000"/>
                </a:solidFill>
              </a:rPr>
              <a:t> </a:t>
            </a:r>
            <a:r>
              <a:rPr lang="en-US" sz="2000" dirty="0" smtClean="0"/>
              <a:t>frames </a:t>
            </a:r>
            <a:r>
              <a:rPr lang="en-US" sz="2000" dirty="0"/>
              <a:t>of dark data (after warm-up</a:t>
            </a:r>
            <a:r>
              <a:rPr lang="en-US" sz="2000" dirty="0" smtClean="0"/>
              <a:t>)</a:t>
            </a:r>
            <a:endParaRPr lang="en-US" sz="2000" dirty="0"/>
          </a:p>
          <a:p>
            <a:r>
              <a:rPr lang="en-US" sz="2000" dirty="0" smtClean="0"/>
              <a:t>Statistical </a:t>
            </a:r>
            <a:r>
              <a:rPr lang="en-US" sz="2000" dirty="0"/>
              <a:t>assessment</a:t>
            </a:r>
          </a:p>
          <a:p>
            <a:pPr lvl="1"/>
            <a:r>
              <a:rPr lang="en-US" sz="1800" dirty="0"/>
              <a:t>Min, max, mean, median, </a:t>
            </a:r>
            <a:r>
              <a:rPr lang="en-US" sz="1800" dirty="0" smtClean="0"/>
              <a:t>temporal (frame-to-frame) standard </a:t>
            </a:r>
            <a:r>
              <a:rPr lang="en-US" sz="1800" dirty="0"/>
              <a:t>deviation</a:t>
            </a:r>
          </a:p>
        </p:txBody>
      </p:sp>
      <p:sp>
        <p:nvSpPr>
          <p:cNvPr id="4" name="Title 3"/>
          <p:cNvSpPr>
            <a:spLocks noGrp="1"/>
          </p:cNvSpPr>
          <p:nvPr>
            <p:ph type="title"/>
          </p:nvPr>
        </p:nvSpPr>
        <p:spPr/>
        <p:txBody>
          <a:bodyPr>
            <a:normAutofit fontScale="90000"/>
          </a:bodyPr>
          <a:lstStyle/>
          <a:p>
            <a:r>
              <a:rPr lang="en-US" dirty="0" smtClean="0"/>
              <a:t>MAPIR Kernel 3.2MP Dark </a:t>
            </a:r>
            <a:r>
              <a:rPr lang="en-US" dirty="0"/>
              <a:t>Frame Assessment</a:t>
            </a:r>
          </a:p>
        </p:txBody>
      </p:sp>
      <p:sp>
        <p:nvSpPr>
          <p:cNvPr id="5"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14</a:t>
            </a:fld>
            <a:endParaRPr lang="en-US" dirty="0"/>
          </a:p>
        </p:txBody>
      </p:sp>
      <p:sp>
        <p:nvSpPr>
          <p:cNvPr id="3" name="TextBox 2"/>
          <p:cNvSpPr txBox="1"/>
          <p:nvPr/>
        </p:nvSpPr>
        <p:spPr>
          <a:xfrm>
            <a:off x="1489830" y="5686425"/>
            <a:ext cx="1816588"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Dark frame mean</a:t>
            </a:r>
            <a:endParaRPr lang="en-US" dirty="0">
              <a:solidFill>
                <a:schemeClr val="bg1"/>
              </a:solidFill>
              <a:latin typeface="Calibri" panose="020F0502020204030204" pitchFamily="34" charset="0"/>
            </a:endParaRPr>
          </a:p>
        </p:txBody>
      </p:sp>
      <p:sp>
        <p:nvSpPr>
          <p:cNvPr id="7" name="TextBox 6"/>
          <p:cNvSpPr txBox="1"/>
          <p:nvPr/>
        </p:nvSpPr>
        <p:spPr>
          <a:xfrm>
            <a:off x="5057775" y="5686425"/>
            <a:ext cx="3037498"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Dark frame standard deviation</a:t>
            </a:r>
            <a:endParaRPr lang="en-US" dirty="0">
              <a:solidFill>
                <a:schemeClr val="bg1"/>
              </a:solidFill>
              <a:latin typeface="Calibri" panose="020F0502020204030204" pitchFamily="34" charset="0"/>
            </a:endParaRPr>
          </a:p>
        </p:txBody>
      </p:sp>
      <p:sp>
        <p:nvSpPr>
          <p:cNvPr id="12" name="TextBox 11"/>
          <p:cNvSpPr txBox="1"/>
          <p:nvPr/>
        </p:nvSpPr>
        <p:spPr>
          <a:xfrm>
            <a:off x="4623429" y="6188382"/>
            <a:ext cx="3844642" cy="369332"/>
          </a:xfrm>
          <a:prstGeom prst="rect">
            <a:avLst/>
          </a:prstGeom>
          <a:noFill/>
        </p:spPr>
        <p:txBody>
          <a:bodyPr wrap="none" rtlCol="0">
            <a:spAutoFit/>
          </a:bodyPr>
          <a:lstStyle/>
          <a:p>
            <a:pPr algn="ctr"/>
            <a:r>
              <a:rPr lang="en-US" dirty="0" smtClean="0">
                <a:latin typeface="Calibri" panose="020F0502020204030204" pitchFamily="34" charset="0"/>
              </a:rPr>
              <a:t>ISO 100 / </a:t>
            </a:r>
            <a:r>
              <a:rPr lang="en-US" dirty="0">
                <a:latin typeface="Calibri" panose="020F0502020204030204" pitchFamily="34" charset="0"/>
              </a:rPr>
              <a:t>Exposure 28 (“1/12”, 83.3ms</a:t>
            </a:r>
            <a:r>
              <a:rPr lang="en-US" dirty="0" smtClean="0">
                <a:latin typeface="Calibri" panose="020F0502020204030204" pitchFamily="34" charset="0"/>
              </a:rPr>
              <a:t>)</a:t>
            </a:r>
            <a:endParaRPr lang="en-US" dirty="0">
              <a:latin typeface="Calibri" panose="020F0502020204030204" pitchFamily="34" charset="0"/>
            </a:endParaRPr>
          </a:p>
        </p:txBody>
      </p:sp>
    </p:spTree>
    <p:extLst>
      <p:ext uri="{BB962C8B-B14F-4D97-AF65-F5344CB8AC3E}">
        <p14:creationId xmlns:p14="http://schemas.microsoft.com/office/powerpoint/2010/main" val="1288508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MAPIR Kernel 3.2MP Dark </a:t>
            </a:r>
            <a:r>
              <a:rPr lang="en-US" dirty="0"/>
              <a:t>Frame Assessment</a:t>
            </a:r>
          </a:p>
        </p:txBody>
      </p:sp>
      <p:sp>
        <p:nvSpPr>
          <p:cNvPr id="5"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15</a:t>
            </a:fld>
            <a:endParaRPr lang="en-US" dirty="0"/>
          </a:p>
        </p:txBody>
      </p:sp>
      <p:sp>
        <p:nvSpPr>
          <p:cNvPr id="12" name="TextBox 11"/>
          <p:cNvSpPr txBox="1"/>
          <p:nvPr/>
        </p:nvSpPr>
        <p:spPr>
          <a:xfrm>
            <a:off x="4112675" y="5781675"/>
            <a:ext cx="3844642" cy="369332"/>
          </a:xfrm>
          <a:prstGeom prst="rect">
            <a:avLst/>
          </a:prstGeom>
          <a:noFill/>
        </p:spPr>
        <p:txBody>
          <a:bodyPr wrap="none" rtlCol="0">
            <a:spAutoFit/>
          </a:bodyPr>
          <a:lstStyle/>
          <a:p>
            <a:pPr algn="ctr"/>
            <a:r>
              <a:rPr lang="en-US" dirty="0" smtClean="0">
                <a:latin typeface="Calibri" panose="020F0502020204030204" pitchFamily="34" charset="0"/>
              </a:rPr>
              <a:t>ISO 100 / </a:t>
            </a:r>
            <a:r>
              <a:rPr lang="en-US" dirty="0">
                <a:latin typeface="Calibri" panose="020F0502020204030204" pitchFamily="34" charset="0"/>
              </a:rPr>
              <a:t>Exposure 28 (“1/12”, 83.3ms</a:t>
            </a:r>
            <a:r>
              <a:rPr lang="en-US" dirty="0" smtClean="0">
                <a:latin typeface="Calibri" panose="020F0502020204030204" pitchFamily="34" charset="0"/>
              </a:rPr>
              <a:t>)</a:t>
            </a:r>
            <a:endParaRPr lang="en-US" dirty="0">
              <a:latin typeface="Calibri" panose="020F0502020204030204"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665" y="2025015"/>
            <a:ext cx="5029200" cy="377046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087487847"/>
              </p:ext>
            </p:extLst>
          </p:nvPr>
        </p:nvGraphicFramePr>
        <p:xfrm>
          <a:off x="545820" y="2536892"/>
          <a:ext cx="2660650" cy="1962912"/>
        </p:xfrm>
        <a:graphic>
          <a:graphicData uri="http://schemas.openxmlformats.org/drawingml/2006/table">
            <a:tbl>
              <a:tblPr firstRow="1" firstCol="1" bandRow="1">
                <a:tableStyleId>{5C22544A-7EE6-4342-B048-85BDC9FD1C3A}</a:tableStyleId>
              </a:tblPr>
              <a:tblGrid>
                <a:gridCol w="942738"/>
                <a:gridCol w="1717912"/>
              </a:tblGrid>
              <a:tr h="546550">
                <a:tc>
                  <a:txBody>
                    <a:bodyPr/>
                    <a:lstStyle/>
                    <a:p>
                      <a:pPr marL="0" marR="0" algn="ctr">
                        <a:lnSpc>
                          <a:spcPct val="115000"/>
                        </a:lnSpc>
                        <a:spcBef>
                          <a:spcPts val="0"/>
                        </a:spcBef>
                        <a:spcAft>
                          <a:spcPts val="0"/>
                        </a:spcAft>
                      </a:pPr>
                      <a:endParaRPr lang="en-US" sz="1400" i="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rPr>
                        <a:t>Dark Frame Values</a:t>
                      </a:r>
                      <a:endParaRPr lang="en-US" sz="1400" b="1" dirty="0">
                        <a:effectLst/>
                        <a:latin typeface="Calibri"/>
                        <a:ea typeface="Times New Roman"/>
                        <a:cs typeface="Times New Roman"/>
                      </a:endParaRPr>
                    </a:p>
                  </a:txBody>
                  <a:tcPr marL="68580" marR="68580" marT="0" marB="0" anchor="ctr"/>
                </a:tc>
              </a:tr>
              <a:tr h="190500">
                <a:tc>
                  <a:txBody>
                    <a:bodyPr/>
                    <a:lstStyle/>
                    <a:p>
                      <a:pPr marL="0" marR="0" algn="ctr">
                        <a:lnSpc>
                          <a:spcPct val="115000"/>
                        </a:lnSpc>
                        <a:spcBef>
                          <a:spcPts val="0"/>
                        </a:spcBef>
                        <a:spcAft>
                          <a:spcPts val="0"/>
                        </a:spcAft>
                      </a:pPr>
                      <a:r>
                        <a:rPr lang="en-US" sz="1600" dirty="0" smtClean="0">
                          <a:effectLst/>
                          <a:latin typeface="+mn-lt"/>
                          <a:ea typeface="+mn-ea"/>
                          <a:cs typeface="+mn-cs"/>
                        </a:rPr>
                        <a:t>Min</a:t>
                      </a:r>
                      <a:endParaRPr lang="en-US" sz="14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mn-lt"/>
                          <a:ea typeface="+mn-ea"/>
                          <a:cs typeface="+mn-cs"/>
                        </a:rPr>
                        <a:t>3826</a:t>
                      </a:r>
                      <a:endParaRPr lang="en-US" sz="14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600" dirty="0" smtClean="0">
                          <a:effectLst/>
                          <a:latin typeface="+mn-lt"/>
                          <a:ea typeface="+mn-ea"/>
                          <a:cs typeface="+mn-cs"/>
                        </a:rPr>
                        <a:t>Max</a:t>
                      </a:r>
                      <a:endParaRPr lang="en-US" sz="14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mn-lt"/>
                          <a:ea typeface="+mn-ea"/>
                          <a:cs typeface="+mn-cs"/>
                        </a:rPr>
                        <a:t>18071</a:t>
                      </a:r>
                      <a:endParaRPr lang="en-US" sz="14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600" dirty="0" smtClean="0">
                          <a:effectLst/>
                          <a:latin typeface="+mn-lt"/>
                          <a:ea typeface="+mn-ea"/>
                          <a:cs typeface="+mn-cs"/>
                        </a:rPr>
                        <a:t>Mean</a:t>
                      </a:r>
                      <a:endParaRPr lang="en-US" sz="14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mn-lt"/>
                          <a:ea typeface="+mn-ea"/>
                          <a:cs typeface="+mn-cs"/>
                        </a:rPr>
                        <a:t>3846</a:t>
                      </a:r>
                      <a:endParaRPr lang="en-US" sz="14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600" dirty="0" smtClean="0">
                          <a:effectLst/>
                          <a:latin typeface="+mn-lt"/>
                          <a:ea typeface="+mn-ea"/>
                          <a:cs typeface="+mn-cs"/>
                        </a:rPr>
                        <a:t>Median</a:t>
                      </a:r>
                      <a:endParaRPr lang="en-US" sz="14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mn-lt"/>
                          <a:ea typeface="+mn-ea"/>
                          <a:cs typeface="+mn-cs"/>
                        </a:rPr>
                        <a:t>3865</a:t>
                      </a:r>
                      <a:endParaRPr lang="en-US" sz="14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600" dirty="0" smtClean="0">
                          <a:effectLst/>
                          <a:latin typeface="+mn-lt"/>
                          <a:ea typeface="+mn-ea"/>
                          <a:cs typeface="+mn-cs"/>
                        </a:rPr>
                        <a:t>STD</a:t>
                      </a:r>
                      <a:endParaRPr lang="en-US" sz="14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smtClean="0">
                          <a:effectLst/>
                          <a:latin typeface="+mn-lt"/>
                          <a:ea typeface="+mn-ea"/>
                          <a:cs typeface="+mn-cs"/>
                        </a:rPr>
                        <a:t>22.28</a:t>
                      </a:r>
                      <a:endParaRPr lang="en-US" sz="1400" dirty="0">
                        <a:effectLst/>
                        <a:latin typeface="Calibri"/>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val="3745607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000" dirty="0"/>
              <a:t>Uniform Illumination using Laboratory Integrating Spheres</a:t>
            </a:r>
          </a:p>
        </p:txBody>
      </p:sp>
      <p:sp>
        <p:nvSpPr>
          <p:cNvPr id="8" name="TextBox 7"/>
          <p:cNvSpPr txBox="1"/>
          <p:nvPr/>
        </p:nvSpPr>
        <p:spPr>
          <a:xfrm>
            <a:off x="565150" y="4950680"/>
            <a:ext cx="3987800" cy="830997"/>
          </a:xfrm>
          <a:prstGeom prst="rect">
            <a:avLst/>
          </a:prstGeom>
          <a:noFill/>
        </p:spPr>
        <p:txBody>
          <a:bodyPr wrap="square" rtlCol="0">
            <a:spAutoFit/>
          </a:bodyPr>
          <a:lstStyle/>
          <a:p>
            <a:r>
              <a:rPr lang="en-US" sz="1600" dirty="0">
                <a:cs typeface="Arial" panose="020B0604020202020204" pitchFamily="34" charset="0"/>
              </a:rPr>
              <a:t>I2R 1.5m diameter integrating </a:t>
            </a:r>
            <a:r>
              <a:rPr lang="en-US" sz="1600" dirty="0" smtClean="0">
                <a:cs typeface="Arial" panose="020B0604020202020204" pitchFamily="34" charset="0"/>
              </a:rPr>
              <a:t>sphere</a:t>
            </a:r>
          </a:p>
          <a:p>
            <a:r>
              <a:rPr lang="en-US" sz="1600" dirty="0" smtClean="0">
                <a:cs typeface="Arial" panose="020B0604020202020204" pitchFamily="34" charset="0"/>
              </a:rPr>
              <a:t>Lamped with QTH lamps, white LEDs and RGBN LEDs</a:t>
            </a:r>
            <a:endParaRPr lang="en-US" sz="1600" dirty="0">
              <a:cs typeface="Arial" panose="020B0604020202020204" pitchFamily="34" charset="0"/>
            </a:endParaRPr>
          </a:p>
        </p:txBody>
      </p:sp>
      <p:sp>
        <p:nvSpPr>
          <p:cNvPr id="10"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16</a:t>
            </a:fld>
            <a:endParaRPr lang="en-US" dirty="0"/>
          </a:p>
        </p:txBody>
      </p:sp>
      <p:grpSp>
        <p:nvGrpSpPr>
          <p:cNvPr id="11" name="Group 10"/>
          <p:cNvGrpSpPr/>
          <p:nvPr/>
        </p:nvGrpSpPr>
        <p:grpSpPr>
          <a:xfrm>
            <a:off x="384556" y="1731264"/>
            <a:ext cx="4315968" cy="2731008"/>
            <a:chOff x="219456" y="3084576"/>
            <a:chExt cx="4315968" cy="2731008"/>
          </a:xfrm>
        </p:grpSpPr>
        <p:pic>
          <p:nvPicPr>
            <p:cNvPr id="5" name="Picture 4" descr="C:\Users\Mary\Documents\Documents\Projects and Proposals\RPi Calibrations\SPIE_JEI\Latex\SphereV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097" y="3572667"/>
              <a:ext cx="3771900" cy="2177546"/>
            </a:xfrm>
            <a:prstGeom prst="rect">
              <a:avLst/>
            </a:prstGeom>
            <a:noFill/>
            <a:ln>
              <a:noFill/>
            </a:ln>
          </p:spPr>
        </p:pic>
        <p:sp>
          <p:nvSpPr>
            <p:cNvPr id="7" name="TextBox 6"/>
            <p:cNvSpPr txBox="1"/>
            <p:nvPr/>
          </p:nvSpPr>
          <p:spPr>
            <a:xfrm>
              <a:off x="329047" y="3316847"/>
              <a:ext cx="1256241" cy="284693"/>
            </a:xfrm>
            <a:prstGeom prst="rect">
              <a:avLst/>
            </a:prstGeom>
            <a:noFill/>
          </p:spPr>
          <p:txBody>
            <a:bodyPr wrap="none" rtlCol="0">
              <a:spAutoFit/>
            </a:bodyPr>
            <a:lstStyle/>
            <a:p>
              <a:r>
                <a:rPr lang="en-US" sz="1250" dirty="0">
                  <a:latin typeface="Arial" panose="020B0604020202020204" pitchFamily="34" charset="0"/>
                  <a:cs typeface="Arial" panose="020B0604020202020204" pitchFamily="34" charset="0"/>
                </a:rPr>
                <a:t>NIST-traceable</a:t>
              </a:r>
            </a:p>
          </p:txBody>
        </p:sp>
        <p:sp>
          <p:nvSpPr>
            <p:cNvPr id="9" name="TextBox 8"/>
            <p:cNvSpPr txBox="1"/>
            <p:nvPr/>
          </p:nvSpPr>
          <p:spPr>
            <a:xfrm>
              <a:off x="2571750" y="3186961"/>
              <a:ext cx="1561646" cy="477054"/>
            </a:xfrm>
            <a:prstGeom prst="rect">
              <a:avLst/>
            </a:prstGeom>
            <a:noFill/>
          </p:spPr>
          <p:txBody>
            <a:bodyPr wrap="none" rtlCol="0">
              <a:spAutoFit/>
            </a:bodyPr>
            <a:lstStyle/>
            <a:p>
              <a:r>
                <a:rPr lang="en-US" sz="1250" dirty="0">
                  <a:latin typeface="Arial" panose="020B0604020202020204" pitchFamily="34" charset="0"/>
                  <a:cs typeface="Arial" panose="020B0604020202020204" pitchFamily="34" charset="0"/>
                </a:rPr>
                <a:t>Highly reflective</a:t>
              </a:r>
            </a:p>
            <a:p>
              <a:r>
                <a:rPr lang="en-US" sz="1250" dirty="0">
                  <a:latin typeface="Arial" panose="020B0604020202020204" pitchFamily="34" charset="0"/>
                  <a:cs typeface="Arial" panose="020B0604020202020204" pitchFamily="34" charset="0"/>
                </a:rPr>
                <a:t>Lambertian surface</a:t>
              </a:r>
            </a:p>
          </p:txBody>
        </p:sp>
        <p:sp>
          <p:nvSpPr>
            <p:cNvPr id="2" name="Rectangle 1"/>
            <p:cNvSpPr/>
            <p:nvPr/>
          </p:nvSpPr>
          <p:spPr>
            <a:xfrm>
              <a:off x="219456" y="3084576"/>
              <a:ext cx="4315968" cy="2731008"/>
            </a:xfrm>
            <a:prstGeom prst="rect">
              <a:avLst/>
            </a:prstGeom>
            <a:no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sers\Mary\Pictures\2018_Peau Camera Shipments\ASPRS Presentation\20190122_1622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69" b="47656"/>
          <a:stretch/>
        </p:blipFill>
        <p:spPr bwMode="auto">
          <a:xfrm>
            <a:off x="4953000" y="1600199"/>
            <a:ext cx="368943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ary\Pictures\2018_Peau Camera Shipments\ASPRS Presentation\20190122_1631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87" r="19375" b="26390"/>
          <a:stretch/>
        </p:blipFill>
        <p:spPr bwMode="auto">
          <a:xfrm>
            <a:off x="4962524" y="4143375"/>
            <a:ext cx="3686175"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9998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Linearity </a:t>
            </a:r>
            <a:r>
              <a:rPr lang="en-US" sz="2400" dirty="0" smtClean="0"/>
              <a:t>evaluation </a:t>
            </a:r>
            <a:r>
              <a:rPr lang="en-US" sz="2400" dirty="0"/>
              <a:t>performed by exposure time and by ISO</a:t>
            </a:r>
          </a:p>
          <a:p>
            <a:pPr lvl="1"/>
            <a:r>
              <a:rPr lang="en-US" sz="2000" dirty="0"/>
              <a:t>By </a:t>
            </a:r>
            <a:r>
              <a:rPr lang="en-US" sz="2000" dirty="0" smtClean="0"/>
              <a:t>Exposure at </a:t>
            </a:r>
            <a:r>
              <a:rPr lang="en-US" sz="2000" dirty="0"/>
              <a:t>ISO 200</a:t>
            </a:r>
          </a:p>
          <a:p>
            <a:pPr lvl="1"/>
            <a:r>
              <a:rPr lang="en-US" sz="2000" dirty="0"/>
              <a:t>By </a:t>
            </a:r>
            <a:r>
              <a:rPr lang="en-US" sz="2000" dirty="0" smtClean="0"/>
              <a:t>ISO at </a:t>
            </a:r>
            <a:r>
              <a:rPr lang="en-US" sz="2000" dirty="0"/>
              <a:t>Exposure 17 (“1/160”, 6.25ms)</a:t>
            </a:r>
          </a:p>
          <a:p>
            <a:r>
              <a:rPr lang="en-US" sz="2400" dirty="0"/>
              <a:t>Linearity </a:t>
            </a:r>
            <a:r>
              <a:rPr lang="en-US" sz="2400" dirty="0" smtClean="0"/>
              <a:t>evaluation </a:t>
            </a:r>
            <a:r>
              <a:rPr lang="en-US" sz="2400" dirty="0"/>
              <a:t>used median of 6 bright uniform frames acquired at each exposure or ISO</a:t>
            </a:r>
          </a:p>
          <a:p>
            <a:pPr lvl="1"/>
            <a:r>
              <a:rPr lang="en-US" sz="2000" dirty="0"/>
              <a:t>Mean of a subset of center pixels calculated for each exposure or ISO and plotted</a:t>
            </a:r>
          </a:p>
          <a:p>
            <a:pPr lvl="1"/>
            <a:r>
              <a:rPr lang="en-US" sz="2000" dirty="0"/>
              <a:t>Mean values were fit to a line, and residuals were reviewed to </a:t>
            </a:r>
            <a:r>
              <a:rPr lang="en-US" sz="2000" dirty="0" smtClean="0"/>
              <a:t>evaluate </a:t>
            </a:r>
            <a:r>
              <a:rPr lang="en-US" sz="2000" dirty="0"/>
              <a:t>linearity</a:t>
            </a:r>
          </a:p>
        </p:txBody>
      </p:sp>
      <p:sp>
        <p:nvSpPr>
          <p:cNvPr id="3" name="Title 2"/>
          <p:cNvSpPr>
            <a:spLocks noGrp="1"/>
          </p:cNvSpPr>
          <p:nvPr>
            <p:ph type="title"/>
          </p:nvPr>
        </p:nvSpPr>
        <p:spPr/>
        <p:txBody>
          <a:bodyPr>
            <a:normAutofit fontScale="90000"/>
          </a:bodyPr>
          <a:lstStyle/>
          <a:p>
            <a:r>
              <a:rPr lang="en-US" dirty="0" smtClean="0"/>
              <a:t>MAPIR Kernel 3.2MP Linearity Evaluation Method</a:t>
            </a:r>
            <a:endParaRPr lang="en-US" dirty="0"/>
          </a:p>
        </p:txBody>
      </p:sp>
      <p:sp>
        <p:nvSpPr>
          <p:cNvPr id="4" name="Slide Number Placeholder 3"/>
          <p:cNvSpPr>
            <a:spLocks noGrp="1"/>
          </p:cNvSpPr>
          <p:nvPr>
            <p:ph type="sldNum" sz="quarter" idx="11"/>
          </p:nvPr>
        </p:nvSpPr>
        <p:spPr/>
        <p:txBody>
          <a:bodyPr/>
          <a:lstStyle/>
          <a:p>
            <a:fld id="{B7F38E22-95C4-44D9-BFC0-C708E72C157C}" type="slidenum">
              <a:rPr lang="en-US" smtClean="0"/>
              <a:pPr/>
              <a:t>17</a:t>
            </a:fld>
            <a:endParaRPr lang="en-US"/>
          </a:p>
        </p:txBody>
      </p:sp>
    </p:spTree>
    <p:extLst>
      <p:ext uri="{BB962C8B-B14F-4D97-AF65-F5344CB8AC3E}">
        <p14:creationId xmlns:p14="http://schemas.microsoft.com/office/powerpoint/2010/main" val="672530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tx1"/>
                </a:solidFill>
              </a:rPr>
              <a:t>MAPIR Kernel 3.2MP Linearity </a:t>
            </a:r>
            <a:br>
              <a:rPr lang="en-US" dirty="0" smtClean="0">
                <a:solidFill>
                  <a:schemeClr val="tx1"/>
                </a:solidFill>
              </a:rPr>
            </a:br>
            <a:r>
              <a:rPr lang="en-US" dirty="0" smtClean="0">
                <a:solidFill>
                  <a:schemeClr val="tx1"/>
                </a:solidFill>
              </a:rPr>
              <a:t>with </a:t>
            </a:r>
            <a:r>
              <a:rPr lang="en-US" dirty="0">
                <a:solidFill>
                  <a:schemeClr val="tx1"/>
                </a:solidFill>
              </a:rPr>
              <a:t>Exposure </a:t>
            </a:r>
            <a:r>
              <a:rPr lang="en-US" dirty="0" smtClean="0">
                <a:solidFill>
                  <a:schemeClr val="tx1"/>
                </a:solidFill>
              </a:rPr>
              <a:t>Time and ISO</a:t>
            </a:r>
            <a:endParaRPr lang="en-US" dirty="0">
              <a:solidFill>
                <a:schemeClr val="tx1"/>
              </a:solidFill>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391771731"/>
                  </p:ext>
                </p:extLst>
              </p:nvPr>
            </p:nvGraphicFramePr>
            <p:xfrm>
              <a:off x="4968542" y="4033494"/>
              <a:ext cx="3383280" cy="1645409"/>
            </p:xfrm>
            <a:graphic>
              <a:graphicData uri="http://schemas.openxmlformats.org/drawingml/2006/table">
                <a:tbl>
                  <a:tblPr firstRow="1" firstCol="1" bandRow="1">
                    <a:tableStyleId>{5C22544A-7EE6-4342-B048-85BDC9FD1C3A}</a:tableStyleId>
                  </a:tblPr>
                  <a:tblGrid>
                    <a:gridCol w="2377440">
                      <a:extLst>
                        <a:ext uri="{9D8B030D-6E8A-4147-A177-3AD203B41FA5}">
                          <a16:colId xmlns="" xmlns:a16="http://schemas.microsoft.com/office/drawing/2014/main" val="20000"/>
                        </a:ext>
                      </a:extLst>
                    </a:gridCol>
                    <a:gridCol w="1005840">
                      <a:extLst>
                        <a:ext uri="{9D8B030D-6E8A-4147-A177-3AD203B41FA5}">
                          <a16:colId xmlns="" xmlns:a16="http://schemas.microsoft.com/office/drawing/2014/main" val="20001"/>
                        </a:ext>
                      </a:extLst>
                    </a:gridCol>
                  </a:tblGrid>
                  <a:tr h="418589">
                    <a:tc>
                      <a:txBody>
                        <a:bodyPr/>
                        <a:lstStyle/>
                        <a:p>
                          <a:pPr marL="0" marR="0" algn="ctr">
                            <a:lnSpc>
                              <a:spcPct val="115000"/>
                            </a:lnSpc>
                            <a:spcBef>
                              <a:spcPts val="0"/>
                            </a:spcBef>
                            <a:spcAft>
                              <a:spcPts val="0"/>
                            </a:spcAft>
                          </a:pPr>
                          <a:r>
                            <a:rPr lang="en-US" sz="1600" dirty="0">
                              <a:effectLst/>
                              <a:latin typeface="Calibri" panose="020F0502020204030204" pitchFamily="34" charset="0"/>
                            </a:rPr>
                            <a:t>Linear Fit Parameter</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rPr>
                            <a:t>Value</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08725">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R</a:t>
                          </a:r>
                          <a:r>
                            <a:rPr lang="en-US" sz="1400" b="0" baseline="30000" dirty="0">
                              <a:solidFill>
                                <a:schemeClr val="tx1"/>
                              </a:solidFill>
                              <a:effectLst/>
                              <a:latin typeface="Calibri" panose="020F0502020204030204" pitchFamily="34" charset="0"/>
                            </a:rPr>
                            <a:t>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0.99992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11931">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Uncertainty in slope </a:t>
                          </a:r>
                          <a14:m>
                            <m:oMath xmlns:m="http://schemas.openxmlformats.org/officeDocument/2006/math">
                              <m:r>
                                <a:rPr lang="en-US" sz="1400" b="0" i="1">
                                  <a:solidFill>
                                    <a:schemeClr val="tx1"/>
                                  </a:solidFill>
                                  <a:effectLst/>
                                  <a:latin typeface="Cambria Math" panose="02040503050406030204" pitchFamily="18" charset="0"/>
                                </a:rPr>
                                <m:t>𝑚</m:t>
                              </m:r>
                            </m:oMath>
                          </a14:m>
                          <a:endParaRPr lang="en-US" sz="1400" b="0" dirty="0">
                            <a:solidFill>
                              <a:schemeClr val="tx1"/>
                            </a:solidFill>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0.53%</a:t>
                          </a:r>
                          <a:endParaRPr lang="en-US" sz="1400" b="0" dirty="0">
                            <a:solidFill>
                              <a:schemeClr val="tx1"/>
                            </a:solidFill>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11931">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Y-intercept (</a:t>
                          </a:r>
                          <a14:m>
                            <m:oMath xmlns:m="http://schemas.openxmlformats.org/officeDocument/2006/math">
                              <m:r>
                                <a:rPr lang="en-US" sz="1400" b="0" i="1">
                                  <a:solidFill>
                                    <a:schemeClr val="tx1"/>
                                  </a:solidFill>
                                  <a:effectLst/>
                                  <a:latin typeface="Cambria Math" panose="02040503050406030204" pitchFamily="18" charset="0"/>
                                </a:rPr>
                                <m:t>𝑏</m:t>
                              </m:r>
                            </m:oMath>
                          </a14:m>
                          <a:r>
                            <a:rPr lang="en-US" sz="1400" b="0" dirty="0">
                              <a:solidFill>
                                <a:schemeClr val="tx1"/>
                              </a:solidFill>
                              <a:effectLst/>
                              <a:latin typeface="Calibri" panose="020F0502020204030204" pitchFamily="34" charset="0"/>
                            </a:rPr>
                            <a:t>), [DN]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3750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11931">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Uncertainty in Y-intercept, [DN]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60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11931">
                    <a:tc>
                      <a:txBody>
                        <a:bodyPr/>
                        <a:lstStyle/>
                        <a:p>
                          <a:pPr marL="0" marR="0">
                            <a:lnSpc>
                              <a:spcPct val="115000"/>
                            </a:lnSpc>
                            <a:spcBef>
                              <a:spcPts val="0"/>
                            </a:spcBef>
                            <a:spcAft>
                              <a:spcPts val="0"/>
                            </a:spcAft>
                          </a:pPr>
                          <a:r>
                            <a:rPr lang="en-US" sz="1400" b="0" dirty="0" smtClean="0">
                              <a:solidFill>
                                <a:schemeClr val="tx1"/>
                              </a:solidFill>
                              <a:effectLst/>
                              <a:latin typeface="Calibri" panose="020F0502020204030204" pitchFamily="34" charset="0"/>
                            </a:rPr>
                            <a:t>RMSE, </a:t>
                          </a:r>
                          <a:r>
                            <a:rPr lang="en-US" sz="1400" b="0" dirty="0">
                              <a:solidFill>
                                <a:schemeClr val="tx1"/>
                              </a:solidFill>
                              <a:effectLst/>
                              <a:latin typeface="Calibri" panose="020F0502020204030204" pitchFamily="34" charset="0"/>
                            </a:rPr>
                            <a:t>[DN]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63.32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391771731"/>
                  </p:ext>
                </p:extLst>
              </p:nvPr>
            </p:nvGraphicFramePr>
            <p:xfrm>
              <a:off x="4968542" y="4033494"/>
              <a:ext cx="3383280" cy="1645409"/>
            </p:xfrm>
            <a:graphic>
              <a:graphicData uri="http://schemas.openxmlformats.org/drawingml/2006/table">
                <a:tbl>
                  <a:tblPr firstRow="1" firstCol="1" bandRow="1">
                    <a:tableStyleId>{5C22544A-7EE6-4342-B048-85BDC9FD1C3A}</a:tableStyleId>
                  </a:tblPr>
                  <a:tblGrid>
                    <a:gridCol w="2377440">
                      <a:extLst>
                        <a:ext uri="{9D8B030D-6E8A-4147-A177-3AD203B41FA5}">
                          <a16:colId xmlns="" xmlns:a16="http://schemas.microsoft.com/office/drawing/2014/main" xmlns:a14="http://schemas.microsoft.com/office/drawing/2010/main" val="20000"/>
                        </a:ext>
                      </a:extLst>
                    </a:gridCol>
                    <a:gridCol w="1005840">
                      <a:extLst>
                        <a:ext uri="{9D8B030D-6E8A-4147-A177-3AD203B41FA5}">
                          <a16:colId xmlns="" xmlns:a16="http://schemas.microsoft.com/office/drawing/2014/main" xmlns:a14="http://schemas.microsoft.com/office/drawing/2010/main" val="20001"/>
                        </a:ext>
                      </a:extLst>
                    </a:gridCol>
                  </a:tblGrid>
                  <a:tr h="418589">
                    <a:tc>
                      <a:txBody>
                        <a:bodyPr/>
                        <a:lstStyle/>
                        <a:p>
                          <a:pPr marL="0" marR="0" algn="ctr">
                            <a:lnSpc>
                              <a:spcPct val="115000"/>
                            </a:lnSpc>
                            <a:spcBef>
                              <a:spcPts val="0"/>
                            </a:spcBef>
                            <a:spcAft>
                              <a:spcPts val="0"/>
                            </a:spcAft>
                          </a:pPr>
                          <a:r>
                            <a:rPr lang="en-US" sz="1600" dirty="0">
                              <a:effectLst/>
                              <a:latin typeface="Calibri" panose="020F0502020204030204" pitchFamily="34" charset="0"/>
                            </a:rPr>
                            <a:t>Linear Fit Parameter</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rPr>
                            <a:t>Value</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0"/>
                      </a:ext>
                    </a:extLst>
                  </a:tr>
                  <a:tr h="245364">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R</a:t>
                          </a:r>
                          <a:r>
                            <a:rPr lang="en-US" sz="1400" b="0" baseline="30000" dirty="0">
                              <a:solidFill>
                                <a:schemeClr val="tx1"/>
                              </a:solidFill>
                              <a:effectLst/>
                              <a:latin typeface="Calibri" panose="020F0502020204030204" pitchFamily="34" charset="0"/>
                            </a:rPr>
                            <a:t>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0.99992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1"/>
                      </a:ext>
                    </a:extLst>
                  </a:tr>
                  <a:tr h="245364">
                    <a:tc>
                      <a:txBody>
                        <a:bodyPr/>
                        <a:lstStyle/>
                        <a:p>
                          <a:endParaRPr lang="en-US"/>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t="-275000" r="-42564" b="-340000"/>
                          </a:stretch>
                        </a:blip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0.53%</a:t>
                          </a:r>
                          <a:endParaRPr lang="en-US" sz="1400" b="0" dirty="0">
                            <a:solidFill>
                              <a:schemeClr val="tx1"/>
                            </a:solidFill>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2"/>
                      </a:ext>
                    </a:extLst>
                  </a:tr>
                  <a:tr h="245364">
                    <a:tc>
                      <a:txBody>
                        <a:bodyPr/>
                        <a:lstStyle/>
                        <a:p>
                          <a:endParaRPr lang="en-US"/>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t="-375000" r="-42564" b="-240000"/>
                          </a:stretch>
                        </a:blip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3750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3"/>
                      </a:ext>
                    </a:extLst>
                  </a:tr>
                  <a:tr h="245364">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Uncertainty in Y-intercept, [DN]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60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4"/>
                      </a:ext>
                    </a:extLst>
                  </a:tr>
                  <a:tr h="245364">
                    <a:tc>
                      <a:txBody>
                        <a:bodyPr/>
                        <a:lstStyle/>
                        <a:p>
                          <a:pPr marL="0" marR="0">
                            <a:lnSpc>
                              <a:spcPct val="115000"/>
                            </a:lnSpc>
                            <a:spcBef>
                              <a:spcPts val="0"/>
                            </a:spcBef>
                            <a:spcAft>
                              <a:spcPts val="0"/>
                            </a:spcAft>
                          </a:pPr>
                          <a:r>
                            <a:rPr lang="en-US" sz="1400" b="0" dirty="0" smtClean="0">
                              <a:solidFill>
                                <a:schemeClr val="tx1"/>
                              </a:solidFill>
                              <a:effectLst/>
                              <a:latin typeface="Calibri" panose="020F0502020204030204" pitchFamily="34" charset="0"/>
                            </a:rPr>
                            <a:t>RMSE, </a:t>
                          </a:r>
                          <a:r>
                            <a:rPr lang="en-US" sz="1400" b="0" dirty="0">
                              <a:solidFill>
                                <a:schemeClr val="tx1"/>
                              </a:solidFill>
                              <a:effectLst/>
                              <a:latin typeface="Calibri" panose="020F0502020204030204" pitchFamily="34" charset="0"/>
                            </a:rPr>
                            <a:t>[DN]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63.32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5"/>
                      </a:ext>
                    </a:extLst>
                  </a:tr>
                </a:tbl>
              </a:graphicData>
            </a:graphic>
          </p:graphicFrame>
        </mc:Fallback>
      </mc:AlternateContent>
      <p:sp>
        <p:nvSpPr>
          <p:cNvPr id="14"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18</a:t>
            </a:fld>
            <a:endParaRPr lang="en-US" dirty="0"/>
          </a:p>
        </p:txBody>
      </p:sp>
      <mc:AlternateContent xmlns:mc="http://schemas.openxmlformats.org/markup-compatibility/2006" xmlns:a14="http://schemas.microsoft.com/office/drawing/2010/main">
        <mc:Choice Requires="a14">
          <p:graphicFrame>
            <p:nvGraphicFramePr>
              <p:cNvPr id="24" name="Table 23"/>
              <p:cNvGraphicFramePr>
                <a:graphicFrameLocks noGrp="1"/>
              </p:cNvGraphicFramePr>
              <p:nvPr>
                <p:extLst>
                  <p:ext uri="{D42A27DB-BD31-4B8C-83A1-F6EECF244321}">
                    <p14:modId xmlns:p14="http://schemas.microsoft.com/office/powerpoint/2010/main" val="3492229615"/>
                  </p:ext>
                </p:extLst>
              </p:nvPr>
            </p:nvGraphicFramePr>
            <p:xfrm>
              <a:off x="777542" y="4033494"/>
              <a:ext cx="3383280" cy="1621463"/>
            </p:xfrm>
            <a:graphic>
              <a:graphicData uri="http://schemas.openxmlformats.org/drawingml/2006/table">
                <a:tbl>
                  <a:tblPr firstRow="1" firstCol="1" bandRow="1">
                    <a:tableStyleId>{5C22544A-7EE6-4342-B048-85BDC9FD1C3A}</a:tableStyleId>
                  </a:tblPr>
                  <a:tblGrid>
                    <a:gridCol w="2377440">
                      <a:extLst>
                        <a:ext uri="{9D8B030D-6E8A-4147-A177-3AD203B41FA5}">
                          <a16:colId xmlns="" xmlns:a16="http://schemas.microsoft.com/office/drawing/2014/main" val="20000"/>
                        </a:ext>
                      </a:extLst>
                    </a:gridCol>
                    <a:gridCol w="1005840">
                      <a:extLst>
                        <a:ext uri="{9D8B030D-6E8A-4147-A177-3AD203B41FA5}">
                          <a16:colId xmlns="" xmlns:a16="http://schemas.microsoft.com/office/drawing/2014/main" val="20001"/>
                        </a:ext>
                      </a:extLst>
                    </a:gridCol>
                  </a:tblGrid>
                  <a:tr h="394643">
                    <a:tc>
                      <a:txBody>
                        <a:bodyPr/>
                        <a:lstStyle/>
                        <a:p>
                          <a:pPr marL="0" marR="0" algn="ctr">
                            <a:lnSpc>
                              <a:spcPct val="115000"/>
                            </a:lnSpc>
                            <a:spcBef>
                              <a:spcPts val="0"/>
                            </a:spcBef>
                            <a:spcAft>
                              <a:spcPts val="0"/>
                            </a:spcAft>
                          </a:pPr>
                          <a:r>
                            <a:rPr lang="en-US" sz="1600" dirty="0">
                              <a:effectLst/>
                              <a:latin typeface="Calibri" panose="020F0502020204030204" pitchFamily="34" charset="0"/>
                            </a:rPr>
                            <a:t>Linear Fit Parameter</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rPr>
                            <a:t>Value</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11931">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R</a:t>
                          </a:r>
                          <a:r>
                            <a:rPr lang="en-US" sz="1400" b="0" baseline="30000" dirty="0">
                              <a:solidFill>
                                <a:schemeClr val="tx1"/>
                              </a:solidFill>
                              <a:effectLst/>
                              <a:latin typeface="Calibri" panose="020F0502020204030204" pitchFamily="34" charset="0"/>
                            </a:rPr>
                            <a:t>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0.99997</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11931">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Uncertainty in slope </a:t>
                          </a:r>
                          <a14:m>
                            <m:oMath xmlns:m="http://schemas.openxmlformats.org/officeDocument/2006/math">
                              <m:r>
                                <a:rPr lang="en-US" sz="1400" b="0" i="1">
                                  <a:solidFill>
                                    <a:schemeClr val="tx1"/>
                                  </a:solidFill>
                                  <a:effectLst/>
                                  <a:latin typeface="Cambria Math" panose="02040503050406030204" pitchFamily="18" charset="0"/>
                                </a:rPr>
                                <m:t>𝑚</m:t>
                              </m:r>
                            </m:oMath>
                          </a14:m>
                          <a:endParaRPr lang="en-US" sz="1400" b="0" dirty="0">
                            <a:solidFill>
                              <a:schemeClr val="tx1"/>
                            </a:solidFill>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0.11%</a:t>
                          </a:r>
                          <a:endParaRPr lang="en-US" sz="1400" b="0" dirty="0">
                            <a:solidFill>
                              <a:schemeClr val="tx1"/>
                            </a:solidFill>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11931">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Y-intercept (</a:t>
                          </a:r>
                          <a14:m>
                            <m:oMath xmlns:m="http://schemas.openxmlformats.org/officeDocument/2006/math">
                              <m:r>
                                <a:rPr lang="en-US" sz="1400" b="0" i="1">
                                  <a:solidFill>
                                    <a:schemeClr val="tx1"/>
                                  </a:solidFill>
                                  <a:effectLst/>
                                  <a:latin typeface="Cambria Math" panose="02040503050406030204" pitchFamily="18" charset="0"/>
                                </a:rPr>
                                <m:t>𝑏</m:t>
                              </m:r>
                            </m:oMath>
                          </a14:m>
                          <a:r>
                            <a:rPr lang="en-US" sz="1400" b="0" dirty="0">
                              <a:solidFill>
                                <a:schemeClr val="tx1"/>
                              </a:solidFill>
                              <a:effectLst/>
                              <a:latin typeface="Calibri" panose="020F0502020204030204" pitchFamily="34" charset="0"/>
                            </a:rPr>
                            <a:t>), [DN]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3820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11931">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Uncertainty in Y-intercept, [DN]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20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11931">
                    <a:tc>
                      <a:txBody>
                        <a:bodyPr/>
                        <a:lstStyle/>
                        <a:p>
                          <a:pPr marL="0" marR="0">
                            <a:lnSpc>
                              <a:spcPct val="115000"/>
                            </a:lnSpc>
                            <a:spcBef>
                              <a:spcPts val="0"/>
                            </a:spcBef>
                            <a:spcAft>
                              <a:spcPts val="0"/>
                            </a:spcAft>
                          </a:pPr>
                          <a:r>
                            <a:rPr lang="en-US" sz="1400" b="0" dirty="0" smtClean="0">
                              <a:solidFill>
                                <a:schemeClr val="tx1"/>
                              </a:solidFill>
                              <a:effectLst/>
                              <a:latin typeface="Calibri" panose="020F0502020204030204" pitchFamily="34" charset="0"/>
                            </a:rPr>
                            <a:t>RMSE, </a:t>
                          </a:r>
                          <a:r>
                            <a:rPr lang="en-US" sz="1400" b="0" dirty="0">
                              <a:solidFill>
                                <a:schemeClr val="tx1"/>
                              </a:solidFill>
                              <a:effectLst/>
                              <a:latin typeface="Calibri" panose="020F0502020204030204" pitchFamily="34" charset="0"/>
                            </a:rPr>
                            <a:t>[DN]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78.50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bl>
              </a:graphicData>
            </a:graphic>
          </p:graphicFrame>
        </mc:Choice>
        <mc:Fallback xmlns="">
          <p:graphicFrame>
            <p:nvGraphicFramePr>
              <p:cNvPr id="24" name="Table 23"/>
              <p:cNvGraphicFramePr>
                <a:graphicFrameLocks noGrp="1"/>
              </p:cNvGraphicFramePr>
              <p:nvPr>
                <p:extLst>
                  <p:ext uri="{D42A27DB-BD31-4B8C-83A1-F6EECF244321}">
                    <p14:modId xmlns:p14="http://schemas.microsoft.com/office/powerpoint/2010/main" val="3492229615"/>
                  </p:ext>
                </p:extLst>
              </p:nvPr>
            </p:nvGraphicFramePr>
            <p:xfrm>
              <a:off x="777542" y="4033494"/>
              <a:ext cx="3383280" cy="1621463"/>
            </p:xfrm>
            <a:graphic>
              <a:graphicData uri="http://schemas.openxmlformats.org/drawingml/2006/table">
                <a:tbl>
                  <a:tblPr firstRow="1" firstCol="1" bandRow="1">
                    <a:tableStyleId>{5C22544A-7EE6-4342-B048-85BDC9FD1C3A}</a:tableStyleId>
                  </a:tblPr>
                  <a:tblGrid>
                    <a:gridCol w="2377440">
                      <a:extLst>
                        <a:ext uri="{9D8B030D-6E8A-4147-A177-3AD203B41FA5}">
                          <a16:colId xmlns="" xmlns:a16="http://schemas.microsoft.com/office/drawing/2014/main" xmlns:a14="http://schemas.microsoft.com/office/drawing/2010/main" val="20000"/>
                        </a:ext>
                      </a:extLst>
                    </a:gridCol>
                    <a:gridCol w="1005840">
                      <a:extLst>
                        <a:ext uri="{9D8B030D-6E8A-4147-A177-3AD203B41FA5}">
                          <a16:colId xmlns="" xmlns:a16="http://schemas.microsoft.com/office/drawing/2014/main" xmlns:a14="http://schemas.microsoft.com/office/drawing/2010/main" val="20001"/>
                        </a:ext>
                      </a:extLst>
                    </a:gridCol>
                  </a:tblGrid>
                  <a:tr h="394643">
                    <a:tc>
                      <a:txBody>
                        <a:bodyPr/>
                        <a:lstStyle/>
                        <a:p>
                          <a:pPr marL="0" marR="0" algn="ctr">
                            <a:lnSpc>
                              <a:spcPct val="115000"/>
                            </a:lnSpc>
                            <a:spcBef>
                              <a:spcPts val="0"/>
                            </a:spcBef>
                            <a:spcAft>
                              <a:spcPts val="0"/>
                            </a:spcAft>
                          </a:pPr>
                          <a:r>
                            <a:rPr lang="en-US" sz="1600" dirty="0">
                              <a:effectLst/>
                              <a:latin typeface="Calibri" panose="020F0502020204030204" pitchFamily="34" charset="0"/>
                            </a:rPr>
                            <a:t>Linear Fit Parameter</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anose="020F0502020204030204" pitchFamily="34" charset="0"/>
                            </a:rPr>
                            <a:t>Value</a:t>
                          </a:r>
                          <a:endParaRPr lang="en-US" sz="1600" dirty="0">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0"/>
                      </a:ext>
                    </a:extLst>
                  </a:tr>
                  <a:tr h="245364">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R</a:t>
                          </a:r>
                          <a:r>
                            <a:rPr lang="en-US" sz="1400" b="0" baseline="30000" dirty="0">
                              <a:solidFill>
                                <a:schemeClr val="tx1"/>
                              </a:solidFill>
                              <a:effectLst/>
                              <a:latin typeface="Calibri" panose="020F0502020204030204" pitchFamily="34" charset="0"/>
                            </a:rPr>
                            <a:t>2</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0.99997</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1"/>
                      </a:ext>
                    </a:extLst>
                  </a:tr>
                  <a:tr h="245364">
                    <a:tc>
                      <a:txBody>
                        <a:bodyPr/>
                        <a:lstStyle/>
                        <a:p>
                          <a:endParaRPr lang="en-US"/>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4"/>
                          <a:stretch>
                            <a:fillRect l="-256" t="-265000" r="-42308" b="-340000"/>
                          </a:stretch>
                        </a:blip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0.11%</a:t>
                          </a:r>
                          <a:endParaRPr lang="en-US" sz="1400" b="0" dirty="0">
                            <a:solidFill>
                              <a:schemeClr val="tx1"/>
                            </a:solidFill>
                            <a:effectLst/>
                            <a:latin typeface="Calibri" panose="020F0502020204030204" pitchFamily="34" charset="0"/>
                            <a:ea typeface="Calibri"/>
                            <a:cs typeface="Times New Roman"/>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2"/>
                      </a:ext>
                    </a:extLst>
                  </a:tr>
                  <a:tr h="245364">
                    <a:tc>
                      <a:txBody>
                        <a:bodyPr/>
                        <a:lstStyle/>
                        <a:p>
                          <a:endParaRPr lang="en-US"/>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4"/>
                          <a:stretch>
                            <a:fillRect l="-256" t="-365000" r="-42308" b="-240000"/>
                          </a:stretch>
                        </a:blip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rPr>
                            <a:t>3820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3"/>
                      </a:ext>
                    </a:extLst>
                  </a:tr>
                  <a:tr h="245364">
                    <a:tc>
                      <a:txBody>
                        <a:bodyPr/>
                        <a:lstStyle/>
                        <a:p>
                          <a:pPr marL="0" marR="0">
                            <a:lnSpc>
                              <a:spcPct val="115000"/>
                            </a:lnSpc>
                            <a:spcBef>
                              <a:spcPts val="0"/>
                            </a:spcBef>
                            <a:spcAft>
                              <a:spcPts val="0"/>
                            </a:spcAft>
                          </a:pPr>
                          <a:r>
                            <a:rPr lang="en-US" sz="1400" b="0" dirty="0">
                              <a:solidFill>
                                <a:schemeClr val="tx1"/>
                              </a:solidFill>
                              <a:effectLst/>
                              <a:latin typeface="Calibri" panose="020F0502020204030204" pitchFamily="34" charset="0"/>
                            </a:rPr>
                            <a:t>Uncertainty in Y-intercept, [DN]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20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4"/>
                      </a:ext>
                    </a:extLst>
                  </a:tr>
                  <a:tr h="245364">
                    <a:tc>
                      <a:txBody>
                        <a:bodyPr/>
                        <a:lstStyle/>
                        <a:p>
                          <a:pPr marL="0" marR="0">
                            <a:lnSpc>
                              <a:spcPct val="115000"/>
                            </a:lnSpc>
                            <a:spcBef>
                              <a:spcPts val="0"/>
                            </a:spcBef>
                            <a:spcAft>
                              <a:spcPts val="0"/>
                            </a:spcAft>
                          </a:pPr>
                          <a:r>
                            <a:rPr lang="en-US" sz="1400" b="0" dirty="0" smtClean="0">
                              <a:solidFill>
                                <a:schemeClr val="tx1"/>
                              </a:solidFill>
                              <a:effectLst/>
                              <a:latin typeface="Calibri" panose="020F0502020204030204" pitchFamily="34" charset="0"/>
                            </a:rPr>
                            <a:t>RMSE, </a:t>
                          </a:r>
                          <a:r>
                            <a:rPr lang="en-US" sz="1400" b="0" dirty="0">
                              <a:solidFill>
                                <a:schemeClr val="tx1"/>
                              </a:solidFill>
                              <a:effectLst/>
                              <a:latin typeface="Calibri" panose="020F0502020204030204" pitchFamily="34" charset="0"/>
                            </a:rPr>
                            <a:t>[DN]</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Calibri" panose="020F0502020204030204" pitchFamily="34" charset="0"/>
                              <a:ea typeface="+mn-ea"/>
                              <a:cs typeface="+mn-cs"/>
                            </a:rPr>
                            <a:t>78.50</a:t>
                          </a:r>
                          <a:endParaRPr lang="en-US" sz="1400" b="0" dirty="0">
                            <a:solidFill>
                              <a:schemeClr val="tx1"/>
                            </a:solidFill>
                            <a:effectLst/>
                            <a:latin typeface="Calibri" panose="020F0502020204030204" pitchFamily="34" charset="0"/>
                            <a:ea typeface="Calibri"/>
                            <a:cs typeface="Times New Roman"/>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5"/>
                      </a:ext>
                    </a:extLst>
                  </a:tr>
                </a:tbl>
              </a:graphicData>
            </a:graphic>
          </p:graphicFrame>
        </mc:Fallback>
      </mc:AlternateContent>
      <p:pic>
        <p:nvPicPr>
          <p:cNvPr id="5122" name="Picture 2" descr="C:\Users\Mary\Downloads\Linearity_MonoPixels_Expo.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9282"/>
          <a:stretch/>
        </p:blipFill>
        <p:spPr bwMode="auto">
          <a:xfrm>
            <a:off x="457502" y="1865986"/>
            <a:ext cx="4023360" cy="17225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Users\Mary\Downloads\Linearity_MonoPixels_IS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9282"/>
          <a:stretch/>
        </p:blipFill>
        <p:spPr bwMode="auto">
          <a:xfrm>
            <a:off x="4648502" y="1865986"/>
            <a:ext cx="4023360" cy="17225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8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Flat fielding corrects </a:t>
            </a:r>
            <a:r>
              <a:rPr lang="en-US" sz="2400" dirty="0"/>
              <a:t>for lens roll-off and other artifacts</a:t>
            </a:r>
          </a:p>
          <a:p>
            <a:r>
              <a:rPr lang="en-US" sz="2400" dirty="0" smtClean="0"/>
              <a:t>Images </a:t>
            </a:r>
            <a:r>
              <a:rPr lang="en-US" sz="2400" dirty="0"/>
              <a:t>acquired of bright uniform calibration sphere</a:t>
            </a:r>
          </a:p>
          <a:p>
            <a:pPr lvl="1"/>
            <a:r>
              <a:rPr lang="en-US" sz="2000" dirty="0" smtClean="0"/>
              <a:t>120 frames of data collected at different viewing geometries to remove any minor sphere defect effects</a:t>
            </a:r>
          </a:p>
          <a:p>
            <a:pPr lvl="1"/>
            <a:r>
              <a:rPr lang="en-US" sz="2000" dirty="0" smtClean="0"/>
              <a:t>Exposure </a:t>
            </a:r>
            <a:r>
              <a:rPr lang="en-US" sz="2000" dirty="0"/>
              <a:t>28 (“1/12”, 83.3ms)</a:t>
            </a:r>
          </a:p>
          <a:p>
            <a:pPr lvl="1"/>
            <a:r>
              <a:rPr lang="en-US" sz="2000" dirty="0"/>
              <a:t>ISO 100</a:t>
            </a:r>
          </a:p>
          <a:p>
            <a:r>
              <a:rPr lang="en-US" sz="2400" dirty="0"/>
              <a:t>Median of all bright images produced the flat field image</a:t>
            </a:r>
          </a:p>
          <a:p>
            <a:pPr lvl="1"/>
            <a:r>
              <a:rPr lang="en-US" sz="2000" dirty="0"/>
              <a:t>Flat field surface normalized to unity using the mean of a subset of pixels from the center of the image</a:t>
            </a:r>
          </a:p>
          <a:p>
            <a:pPr lvl="1"/>
            <a:r>
              <a:rPr lang="en-US" sz="2000" dirty="0" smtClean="0"/>
              <a:t>Different cross </a:t>
            </a:r>
            <a:r>
              <a:rPr lang="en-US" sz="2000" dirty="0"/>
              <a:t>sections extracted and reviewed</a:t>
            </a:r>
          </a:p>
        </p:txBody>
      </p:sp>
      <p:sp>
        <p:nvSpPr>
          <p:cNvPr id="3" name="Title 2"/>
          <p:cNvSpPr>
            <a:spLocks noGrp="1"/>
          </p:cNvSpPr>
          <p:nvPr>
            <p:ph type="title"/>
          </p:nvPr>
        </p:nvSpPr>
        <p:spPr/>
        <p:txBody>
          <a:bodyPr>
            <a:normAutofit fontScale="90000"/>
          </a:bodyPr>
          <a:lstStyle/>
          <a:p>
            <a:r>
              <a:rPr lang="en-US" dirty="0" smtClean="0"/>
              <a:t>MAPIR Kernel 3.2MP Flat </a:t>
            </a:r>
            <a:r>
              <a:rPr lang="en-US" dirty="0"/>
              <a:t>Fielding Method</a:t>
            </a:r>
          </a:p>
        </p:txBody>
      </p:sp>
      <p:sp>
        <p:nvSpPr>
          <p:cNvPr id="4" name="Slide Number Placeholder 3"/>
          <p:cNvSpPr>
            <a:spLocks noGrp="1"/>
          </p:cNvSpPr>
          <p:nvPr>
            <p:ph type="sldNum" sz="quarter" idx="11"/>
          </p:nvPr>
        </p:nvSpPr>
        <p:spPr/>
        <p:txBody>
          <a:bodyPr/>
          <a:lstStyle/>
          <a:p>
            <a:fld id="{B7F38E22-95C4-44D9-BFC0-C708E72C157C}" type="slidenum">
              <a:rPr lang="en-US" smtClean="0"/>
              <a:pPr/>
              <a:t>19</a:t>
            </a:fld>
            <a:endParaRPr lang="en-US"/>
          </a:p>
        </p:txBody>
      </p:sp>
    </p:spTree>
    <p:extLst>
      <p:ext uri="{BB962C8B-B14F-4D97-AF65-F5344CB8AC3E}">
        <p14:creationId xmlns:p14="http://schemas.microsoft.com/office/powerpoint/2010/main" val="2087277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sUAS remote sensing</a:t>
            </a:r>
          </a:p>
          <a:p>
            <a:r>
              <a:rPr lang="en-US" dirty="0" smtClean="0"/>
              <a:t>Radiometric calibration highlights</a:t>
            </a:r>
          </a:p>
          <a:p>
            <a:pPr lvl="1"/>
            <a:r>
              <a:rPr lang="en-US" dirty="0" smtClean="0"/>
              <a:t>MAPIR 3.2MP Kernel Modular Camera</a:t>
            </a:r>
          </a:p>
          <a:p>
            <a:r>
              <a:rPr lang="en-US" dirty="0" smtClean="0"/>
              <a:t>Spatial assessment highlights</a:t>
            </a:r>
          </a:p>
          <a:p>
            <a:pPr lvl="1"/>
            <a:r>
              <a:rPr lang="en-US" dirty="0" smtClean="0"/>
              <a:t>Sony </a:t>
            </a:r>
            <a:r>
              <a:rPr lang="en-US" dirty="0"/>
              <a:t>Nex-5T Digital Camera</a:t>
            </a:r>
            <a:endParaRPr lang="en-US" dirty="0" smtClean="0"/>
          </a:p>
          <a:p>
            <a:r>
              <a:rPr lang="en-US" dirty="0" smtClean="0"/>
              <a:t>A note about geometric calibration</a:t>
            </a:r>
          </a:p>
          <a:p>
            <a:pPr marL="109537" indent="0">
              <a:buNone/>
            </a:pPr>
            <a:endParaRPr lang="en-US" dirty="0"/>
          </a:p>
        </p:txBody>
      </p:sp>
      <p:sp>
        <p:nvSpPr>
          <p:cNvPr id="2" name="Title 1"/>
          <p:cNvSpPr>
            <a:spLocks noGrp="1"/>
          </p:cNvSpPr>
          <p:nvPr>
            <p:ph type="title"/>
          </p:nvPr>
        </p:nvSpPr>
        <p:spPr/>
        <p:txBody>
          <a:bodyPr/>
          <a:lstStyle/>
          <a:p>
            <a:r>
              <a:rPr lang="en-US" dirty="0" smtClean="0"/>
              <a:t>Small UAS Camera Calibration</a:t>
            </a:r>
            <a:endParaRPr lang="en-US" dirty="0"/>
          </a:p>
        </p:txBody>
      </p:sp>
      <p:sp>
        <p:nvSpPr>
          <p:cNvPr id="3" name="Slide Number Placeholder 2"/>
          <p:cNvSpPr>
            <a:spLocks noGrp="1"/>
          </p:cNvSpPr>
          <p:nvPr>
            <p:ph type="sldNum" sz="quarter" idx="11"/>
          </p:nvPr>
        </p:nvSpPr>
        <p:spPr/>
        <p:txBody>
          <a:bodyPr/>
          <a:lstStyle/>
          <a:p>
            <a:pPr>
              <a:defRPr/>
            </a:pPr>
            <a:fld id="{1C4225EF-4109-4B2A-896F-FF662FF3F654}"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2686188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Exposure </a:t>
            </a:r>
            <a:r>
              <a:rPr lang="en-US" sz="2000" dirty="0"/>
              <a:t>setting = </a:t>
            </a:r>
            <a:r>
              <a:rPr lang="en-US" sz="2000" dirty="0" smtClean="0"/>
              <a:t>83.3 ms</a:t>
            </a:r>
            <a:endParaRPr lang="en-US" sz="2000" dirty="0"/>
          </a:p>
          <a:p>
            <a:r>
              <a:rPr lang="en-US" sz="2000" dirty="0"/>
              <a:t>ISO = </a:t>
            </a:r>
            <a:r>
              <a:rPr lang="en-US" sz="2000" dirty="0" smtClean="0"/>
              <a:t>100</a:t>
            </a:r>
          </a:p>
          <a:p>
            <a:r>
              <a:rPr lang="en-US" sz="2000" dirty="0" smtClean="0"/>
              <a:t>632 nm filter</a:t>
            </a:r>
            <a:endParaRPr lang="en-US" sz="2000" dirty="0"/>
          </a:p>
          <a:p>
            <a:pPr marL="109537" indent="0">
              <a:buNone/>
            </a:pPr>
            <a:endParaRPr lang="en-US" dirty="0"/>
          </a:p>
          <a:p>
            <a:endParaRPr lang="en-US" dirty="0"/>
          </a:p>
        </p:txBody>
      </p:sp>
      <p:sp>
        <p:nvSpPr>
          <p:cNvPr id="4" name="Title 3"/>
          <p:cNvSpPr>
            <a:spLocks noGrp="1"/>
          </p:cNvSpPr>
          <p:nvPr>
            <p:ph type="title"/>
          </p:nvPr>
        </p:nvSpPr>
        <p:spPr/>
        <p:txBody>
          <a:bodyPr/>
          <a:lstStyle/>
          <a:p>
            <a:r>
              <a:rPr lang="en-US" dirty="0" smtClean="0"/>
              <a:t>MAPIR Kernel 3.2MP Flat </a:t>
            </a:r>
            <a:r>
              <a:rPr lang="en-US" dirty="0"/>
              <a:t>Fielding</a:t>
            </a:r>
          </a:p>
        </p:txBody>
      </p:sp>
      <p:sp>
        <p:nvSpPr>
          <p:cNvPr id="12"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20</a:t>
            </a:fld>
            <a:endParaRPr lang="en-US" dirty="0"/>
          </a:p>
        </p:txBody>
      </p:sp>
      <p:pic>
        <p:nvPicPr>
          <p:cNvPr id="6146" name="Picture 2" descr="C:\Users\Mary\Downloads\FlatfieldFrame_LowRes_Filter63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571750"/>
            <a:ext cx="4023360" cy="30175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Mary\Documents\Documents\Projects and Proposals\Commercial Camera Cals\Peau Productions\ASPRS_Paper\FlatfieldFrame_LowRes_Filter632_Norm_Mesh_Ti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312" y="2584274"/>
            <a:ext cx="4023360" cy="30163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957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78465" y="1502403"/>
            <a:ext cx="8229600" cy="4525962"/>
          </a:xfrm>
        </p:spPr>
        <p:txBody>
          <a:bodyPr/>
          <a:lstStyle/>
          <a:p>
            <a:r>
              <a:rPr lang="en-US" sz="1800" dirty="0" smtClean="0"/>
              <a:t>Transects </a:t>
            </a:r>
            <a:r>
              <a:rPr lang="en-US" sz="1800" dirty="0"/>
              <a:t>fit to a </a:t>
            </a:r>
            <a:r>
              <a:rPr lang="en-US" sz="1800" dirty="0" smtClean="0"/>
              <a:t>polynomial in the form:</a:t>
            </a:r>
            <a:endParaRPr lang="en-US" sz="1800" dirty="0"/>
          </a:p>
        </p:txBody>
      </p:sp>
      <p:sp>
        <p:nvSpPr>
          <p:cNvPr id="4" name="Title 3"/>
          <p:cNvSpPr>
            <a:spLocks noGrp="1"/>
          </p:cNvSpPr>
          <p:nvPr>
            <p:ph type="title"/>
          </p:nvPr>
        </p:nvSpPr>
        <p:spPr/>
        <p:txBody>
          <a:bodyPr/>
          <a:lstStyle/>
          <a:p>
            <a:r>
              <a:rPr lang="en-US" dirty="0" smtClean="0"/>
              <a:t>MAPIR Kernel 3.2MP Flat </a:t>
            </a:r>
            <a:r>
              <a:rPr lang="en-US" dirty="0"/>
              <a:t>Fielding</a:t>
            </a: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953187674"/>
                  </p:ext>
                </p:extLst>
              </p:nvPr>
            </p:nvGraphicFramePr>
            <p:xfrm>
              <a:off x="509589" y="3019273"/>
              <a:ext cx="2190750" cy="981456"/>
            </p:xfrm>
            <a:graphic>
              <a:graphicData uri="http://schemas.openxmlformats.org/drawingml/2006/table">
                <a:tbl>
                  <a:tblPr firstRow="1" firstCol="1" bandRow="1">
                    <a:tableStyleId>{5C22544A-7EE6-4342-B048-85BDC9FD1C3A}</a:tableStyleId>
                  </a:tblPr>
                  <a:tblGrid>
                    <a:gridCol w="1076325">
                      <a:extLst>
                        <a:ext uri="{9D8B030D-6E8A-4147-A177-3AD203B41FA5}">
                          <a16:colId xmlns="" xmlns:a16="http://schemas.microsoft.com/office/drawing/2014/main" val="20000"/>
                        </a:ext>
                      </a:extLst>
                    </a:gridCol>
                    <a:gridCol w="1114425">
                      <a:extLst>
                        <a:ext uri="{9D8B030D-6E8A-4147-A177-3AD203B41FA5}">
                          <a16:colId xmlns="" xmlns:a16="http://schemas.microsoft.com/office/drawing/2014/main" val="20001"/>
                        </a:ext>
                      </a:extLst>
                    </a:gridCol>
                  </a:tblGrid>
                  <a:tr h="378502">
                    <a:tc gridSpan="2">
                      <a:txBody>
                        <a:bodyPr/>
                        <a:lstStyle/>
                        <a:p>
                          <a:pPr marL="0" marR="0" algn="ctr">
                            <a:lnSpc>
                              <a:spcPct val="115000"/>
                            </a:lnSpc>
                            <a:spcBef>
                              <a:spcPts val="0"/>
                            </a:spcBef>
                            <a:spcAft>
                              <a:spcPts val="0"/>
                            </a:spcAft>
                          </a:pPr>
                          <a:r>
                            <a:rPr lang="en-US" sz="1400" b="0" dirty="0" smtClean="0">
                              <a:effectLst/>
                              <a:latin typeface="Arial" panose="020B0604020202020204" pitchFamily="34" charset="0"/>
                              <a:cs typeface="Arial" panose="020B0604020202020204" pitchFamily="34" charset="0"/>
                            </a:rPr>
                            <a:t>Goodness</a:t>
                          </a:r>
                        </a:p>
                        <a:p>
                          <a:pPr marL="0" marR="0" algn="ctr">
                            <a:lnSpc>
                              <a:spcPct val="115000"/>
                            </a:lnSpc>
                            <a:spcBef>
                              <a:spcPts val="0"/>
                            </a:spcBef>
                            <a:spcAft>
                              <a:spcPts val="0"/>
                            </a:spcAft>
                          </a:pPr>
                          <a:r>
                            <a:rPr lang="en-US" sz="1400" b="0" dirty="0" smtClean="0">
                              <a:effectLst/>
                              <a:latin typeface="Arial" panose="020B0604020202020204" pitchFamily="34" charset="0"/>
                              <a:cs typeface="Arial" panose="020B0604020202020204" pitchFamily="34" charset="0"/>
                            </a:rPr>
                            <a:t>of Fit</a:t>
                          </a: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0" dirty="0">
                            <a:effectLst/>
                            <a:latin typeface="Arial" panose="020B0604020202020204" pitchFamily="34" charset="0"/>
                            <a:ea typeface="Calibri"/>
                            <a:cs typeface="Arial" panose="020B0604020202020204" pitchFamily="34" charset="0"/>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97168">
                    <a:tc>
                      <a:txBody>
                        <a:bodyPr/>
                        <a:lstStyle/>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1400" b="0" i="1" smtClean="0">
                                        <a:solidFill>
                                          <a:sysClr val="windowText" lastClr="000000"/>
                                        </a:solidFill>
                                        <a:effectLst/>
                                        <a:latin typeface="Cambria Math"/>
                                      </a:rPr>
                                    </m:ctrlPr>
                                  </m:sSupPr>
                                  <m:e>
                                    <m:r>
                                      <a:rPr lang="en-US" sz="1400" b="0" i="1">
                                        <a:solidFill>
                                          <a:sysClr val="windowText" lastClr="000000"/>
                                        </a:solidFill>
                                        <a:effectLst/>
                                        <a:latin typeface="Cambria Math" panose="02040503050406030204" pitchFamily="18" charset="0"/>
                                      </a:rPr>
                                      <m:t>𝑅</m:t>
                                    </m:r>
                                  </m:e>
                                  <m:sup>
                                    <m:r>
                                      <a:rPr lang="en-US" sz="1400" b="0" i="1">
                                        <a:solidFill>
                                          <a:sysClr val="windowText" lastClr="000000"/>
                                        </a:solidFill>
                                        <a:effectLst/>
                                        <a:latin typeface="Cambria Math" panose="02040503050406030204" pitchFamily="18" charset="0"/>
                                      </a:rPr>
                                      <m:t>2</m:t>
                                    </m:r>
                                  </m:sup>
                                </m:sSup>
                              </m:oMath>
                            </m:oMathPara>
                          </a14:m>
                          <a:endParaRPr lang="en-US" sz="1400" b="0" dirty="0">
                            <a:solidFill>
                              <a:sysClr val="windowText" lastClr="000000"/>
                            </a:solidFill>
                            <a:effectLst/>
                            <a:latin typeface="Arial" panose="020B0604020202020204" pitchFamily="34" charset="0"/>
                            <a:ea typeface="Calibri"/>
                            <a:cs typeface="Arial" panose="020B0604020202020204" pitchFamily="34" charset="0"/>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Arial" panose="020B0604020202020204" pitchFamily="34" charset="0"/>
                              <a:cs typeface="Arial" panose="020B0604020202020204" pitchFamily="34" charset="0"/>
                            </a:rPr>
                            <a:t>0.9989</a:t>
                          </a:r>
                          <a:endParaRPr lang="en-US" sz="1400" b="0" dirty="0">
                            <a:solidFill>
                              <a:schemeClr val="tx1"/>
                            </a:solidFill>
                            <a:effectLst/>
                            <a:latin typeface="Arial" panose="020B0604020202020204" pitchFamily="34" charset="0"/>
                            <a:ea typeface="Calibri"/>
                            <a:cs typeface="Arial" panose="020B0604020202020204" pitchFamily="34" charset="0"/>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180419">
                    <a:tc>
                      <a:txBody>
                        <a:bodyPr/>
                        <a:lstStyle/>
                        <a:p>
                          <a:pPr marL="0" marR="0" algn="ctr">
                            <a:lnSpc>
                              <a:spcPct val="115000"/>
                            </a:lnSpc>
                            <a:spcBef>
                              <a:spcPts val="0"/>
                            </a:spcBef>
                            <a:spcAft>
                              <a:spcPts val="0"/>
                            </a:spcAft>
                          </a:pPr>
                          <a:r>
                            <a:rPr lang="en-US" sz="1400" b="0" dirty="0">
                              <a:solidFill>
                                <a:sysClr val="windowText" lastClr="000000"/>
                              </a:solidFill>
                              <a:effectLst/>
                              <a:latin typeface="Arial" panose="020B0604020202020204" pitchFamily="34" charset="0"/>
                              <a:cs typeface="Arial" panose="020B0604020202020204" pitchFamily="34" charset="0"/>
                            </a:rPr>
                            <a:t>RMSE</a:t>
                          </a:r>
                          <a:r>
                            <a:rPr lang="en-US" sz="1400" b="0" dirty="0" smtClean="0">
                              <a:solidFill>
                                <a:sysClr val="windowText" lastClr="000000"/>
                              </a:solidFill>
                              <a:effectLst/>
                              <a:latin typeface="Arial" panose="020B0604020202020204" pitchFamily="34" charset="0"/>
                              <a:cs typeface="Arial" panose="020B0604020202020204" pitchFamily="34" charset="0"/>
                            </a:rPr>
                            <a:t>,[</a:t>
                          </a:r>
                          <a:r>
                            <a:rPr lang="en-US" sz="1400" b="0" dirty="0">
                              <a:solidFill>
                                <a:sysClr val="windowText" lastClr="000000"/>
                              </a:solidFill>
                              <a:effectLst/>
                              <a:latin typeface="Arial" panose="020B0604020202020204" pitchFamily="34" charset="0"/>
                              <a:cs typeface="Arial" panose="020B0604020202020204" pitchFamily="34" charset="0"/>
                            </a:rPr>
                            <a:t>DN]</a:t>
                          </a:r>
                          <a:endParaRPr lang="en-US" sz="1400" b="0" dirty="0">
                            <a:solidFill>
                              <a:sysClr val="windowText" lastClr="000000"/>
                            </a:solidFill>
                            <a:effectLst/>
                            <a:latin typeface="Arial" panose="020B0604020202020204" pitchFamily="34" charset="0"/>
                            <a:ea typeface="Calibri"/>
                            <a:cs typeface="Arial" panose="020B0604020202020204" pitchFamily="34" charset="0"/>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Arial" panose="020B0604020202020204" pitchFamily="34" charset="0"/>
                              <a:cs typeface="Arial" panose="020B0604020202020204" pitchFamily="34" charset="0"/>
                            </a:rPr>
                            <a:t>0.0052</a:t>
                          </a:r>
                          <a:endParaRPr lang="en-US" sz="1400" b="0" dirty="0">
                            <a:solidFill>
                              <a:schemeClr val="tx1"/>
                            </a:solidFill>
                            <a:effectLst/>
                            <a:latin typeface="Arial" panose="020B0604020202020204" pitchFamily="34" charset="0"/>
                            <a:ea typeface="Calibri"/>
                            <a:cs typeface="Arial" panose="020B0604020202020204" pitchFamily="34" charset="0"/>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953187674"/>
                  </p:ext>
                </p:extLst>
              </p:nvPr>
            </p:nvGraphicFramePr>
            <p:xfrm>
              <a:off x="509589" y="3019273"/>
              <a:ext cx="2190750" cy="981456"/>
            </p:xfrm>
            <a:graphic>
              <a:graphicData uri="http://schemas.openxmlformats.org/drawingml/2006/table">
                <a:tbl>
                  <a:tblPr firstRow="1" firstCol="1" bandRow="1">
                    <a:tableStyleId>{5C22544A-7EE6-4342-B048-85BDC9FD1C3A}</a:tableStyleId>
                  </a:tblPr>
                  <a:tblGrid>
                    <a:gridCol w="1076325">
                      <a:extLst>
                        <a:ext uri="{9D8B030D-6E8A-4147-A177-3AD203B41FA5}">
                          <a16:colId xmlns="" xmlns:a16="http://schemas.microsoft.com/office/drawing/2014/main" xmlns:a14="http://schemas.microsoft.com/office/drawing/2010/main" val="20000"/>
                        </a:ext>
                      </a:extLst>
                    </a:gridCol>
                    <a:gridCol w="1114425">
                      <a:extLst>
                        <a:ext uri="{9D8B030D-6E8A-4147-A177-3AD203B41FA5}">
                          <a16:colId xmlns="" xmlns:a16="http://schemas.microsoft.com/office/drawing/2014/main" xmlns:a14="http://schemas.microsoft.com/office/drawing/2010/main" val="20001"/>
                        </a:ext>
                      </a:extLst>
                    </a:gridCol>
                  </a:tblGrid>
                  <a:tr h="490728">
                    <a:tc gridSpan="2">
                      <a:txBody>
                        <a:bodyPr/>
                        <a:lstStyle/>
                        <a:p>
                          <a:pPr marL="0" marR="0" algn="ctr">
                            <a:lnSpc>
                              <a:spcPct val="115000"/>
                            </a:lnSpc>
                            <a:spcBef>
                              <a:spcPts val="0"/>
                            </a:spcBef>
                            <a:spcAft>
                              <a:spcPts val="0"/>
                            </a:spcAft>
                          </a:pPr>
                          <a:r>
                            <a:rPr lang="en-US" sz="1400" b="0" dirty="0" smtClean="0">
                              <a:effectLst/>
                              <a:latin typeface="Arial" panose="020B0604020202020204" pitchFamily="34" charset="0"/>
                              <a:cs typeface="Arial" panose="020B0604020202020204" pitchFamily="34" charset="0"/>
                            </a:rPr>
                            <a:t>Goodness</a:t>
                          </a:r>
                        </a:p>
                        <a:p>
                          <a:pPr marL="0" marR="0" algn="ctr">
                            <a:lnSpc>
                              <a:spcPct val="115000"/>
                            </a:lnSpc>
                            <a:spcBef>
                              <a:spcPts val="0"/>
                            </a:spcBef>
                            <a:spcAft>
                              <a:spcPts val="0"/>
                            </a:spcAft>
                          </a:pPr>
                          <a:r>
                            <a:rPr lang="en-US" sz="1400" b="0" dirty="0" smtClean="0">
                              <a:effectLst/>
                              <a:latin typeface="Arial" panose="020B0604020202020204" pitchFamily="34" charset="0"/>
                              <a:cs typeface="Arial" panose="020B0604020202020204" pitchFamily="34" charset="0"/>
                            </a:rPr>
                            <a:t>of Fit</a:t>
                          </a: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400" b="0" dirty="0">
                            <a:effectLst/>
                            <a:latin typeface="Arial" panose="020B0604020202020204" pitchFamily="34" charset="0"/>
                            <a:ea typeface="Calibri"/>
                            <a:cs typeface="Arial" panose="020B0604020202020204" pitchFamily="34" charset="0"/>
                          </a:endParaRPr>
                        </a:p>
                      </a:txBody>
                      <a:tcPr marL="42863" marR="428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xmlns:a14="http://schemas.microsoft.com/office/drawing/2010/main" val="10000"/>
                      </a:ext>
                    </a:extLst>
                  </a:tr>
                  <a:tr h="245364">
                    <a:tc>
                      <a:txBody>
                        <a:bodyPr/>
                        <a:lstStyle/>
                        <a:p>
                          <a:endParaRPr lang="en-US"/>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568" t="-217500" r="-103977" b="-137500"/>
                          </a:stretch>
                        </a:blipFill>
                      </a:tcPr>
                    </a:tc>
                    <a:tc>
                      <a:txBody>
                        <a:bodyPr/>
                        <a:lstStyle/>
                        <a:p>
                          <a:pPr marL="0" marR="0" algn="ctr">
                            <a:lnSpc>
                              <a:spcPct val="115000"/>
                            </a:lnSpc>
                            <a:spcBef>
                              <a:spcPts val="0"/>
                            </a:spcBef>
                            <a:spcAft>
                              <a:spcPts val="0"/>
                            </a:spcAft>
                          </a:pPr>
                          <a:r>
                            <a:rPr lang="en-US" sz="1400" b="0" dirty="0" smtClean="0">
                              <a:solidFill>
                                <a:schemeClr val="tx1"/>
                              </a:solidFill>
                              <a:effectLst/>
                              <a:latin typeface="Arial" panose="020B0604020202020204" pitchFamily="34" charset="0"/>
                              <a:cs typeface="Arial" panose="020B0604020202020204" pitchFamily="34" charset="0"/>
                            </a:rPr>
                            <a:t>0.9989</a:t>
                          </a:r>
                          <a:endParaRPr lang="en-US" sz="1400" b="0" dirty="0">
                            <a:solidFill>
                              <a:schemeClr val="tx1"/>
                            </a:solidFill>
                            <a:effectLst/>
                            <a:latin typeface="Arial" panose="020B0604020202020204" pitchFamily="34" charset="0"/>
                            <a:ea typeface="Calibri"/>
                            <a:cs typeface="Arial" panose="020B0604020202020204" pitchFamily="34" charset="0"/>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7"/>
                      </a:ext>
                    </a:extLst>
                  </a:tr>
                  <a:tr h="245364">
                    <a:tc>
                      <a:txBody>
                        <a:bodyPr/>
                        <a:lstStyle/>
                        <a:p>
                          <a:pPr marL="0" marR="0" algn="ctr">
                            <a:lnSpc>
                              <a:spcPct val="115000"/>
                            </a:lnSpc>
                            <a:spcBef>
                              <a:spcPts val="0"/>
                            </a:spcBef>
                            <a:spcAft>
                              <a:spcPts val="0"/>
                            </a:spcAft>
                          </a:pPr>
                          <a:r>
                            <a:rPr lang="en-US" sz="1400" b="0" dirty="0">
                              <a:solidFill>
                                <a:sysClr val="windowText" lastClr="000000"/>
                              </a:solidFill>
                              <a:effectLst/>
                              <a:latin typeface="Arial" panose="020B0604020202020204" pitchFamily="34" charset="0"/>
                              <a:cs typeface="Arial" panose="020B0604020202020204" pitchFamily="34" charset="0"/>
                            </a:rPr>
                            <a:t>RMSE</a:t>
                          </a:r>
                          <a:r>
                            <a:rPr lang="en-US" sz="1400" b="0" dirty="0" smtClean="0">
                              <a:solidFill>
                                <a:sysClr val="windowText" lastClr="000000"/>
                              </a:solidFill>
                              <a:effectLst/>
                              <a:latin typeface="Arial" panose="020B0604020202020204" pitchFamily="34" charset="0"/>
                              <a:cs typeface="Arial" panose="020B0604020202020204" pitchFamily="34" charset="0"/>
                            </a:rPr>
                            <a:t>,[</a:t>
                          </a:r>
                          <a:r>
                            <a:rPr lang="en-US" sz="1400" b="0" dirty="0">
                              <a:solidFill>
                                <a:sysClr val="windowText" lastClr="000000"/>
                              </a:solidFill>
                              <a:effectLst/>
                              <a:latin typeface="Arial" panose="020B0604020202020204" pitchFamily="34" charset="0"/>
                              <a:cs typeface="Arial" panose="020B0604020202020204" pitchFamily="34" charset="0"/>
                            </a:rPr>
                            <a:t>DN]</a:t>
                          </a:r>
                          <a:endParaRPr lang="en-US" sz="1400" b="0" dirty="0">
                            <a:solidFill>
                              <a:sysClr val="windowText" lastClr="000000"/>
                            </a:solidFill>
                            <a:effectLst/>
                            <a:latin typeface="Arial" panose="020B0604020202020204" pitchFamily="34" charset="0"/>
                            <a:ea typeface="Calibri"/>
                            <a:cs typeface="Arial" panose="020B0604020202020204" pitchFamily="34" charset="0"/>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smtClean="0">
                              <a:solidFill>
                                <a:schemeClr val="tx1"/>
                              </a:solidFill>
                              <a:effectLst/>
                              <a:latin typeface="Arial" panose="020B0604020202020204" pitchFamily="34" charset="0"/>
                              <a:cs typeface="Arial" panose="020B0604020202020204" pitchFamily="34" charset="0"/>
                            </a:rPr>
                            <a:t>0.0052</a:t>
                          </a:r>
                          <a:endParaRPr lang="en-US" sz="1400" b="0" dirty="0">
                            <a:solidFill>
                              <a:schemeClr val="tx1"/>
                            </a:solidFill>
                            <a:effectLst/>
                            <a:latin typeface="Arial" panose="020B0604020202020204" pitchFamily="34" charset="0"/>
                            <a:ea typeface="Calibri"/>
                            <a:cs typeface="Arial" panose="020B0604020202020204" pitchFamily="34" charset="0"/>
                          </a:endParaRPr>
                        </a:p>
                      </a:txBody>
                      <a:tcPr marL="42863" marR="428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xmlns:a14="http://schemas.microsoft.com/office/drawing/2010/main" val="10008"/>
                      </a:ext>
                    </a:extLst>
                  </a:tr>
                </a:tbl>
              </a:graphicData>
            </a:graphic>
          </p:graphicFrame>
        </mc:Fallback>
      </mc:AlternateContent>
      <p:sp>
        <p:nvSpPr>
          <p:cNvPr id="9"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21</a:t>
            </a:fld>
            <a:endParaRPr lang="en-US" dirty="0"/>
          </a:p>
        </p:txBody>
      </p:sp>
      <mc:AlternateContent xmlns:mc="http://schemas.openxmlformats.org/markup-compatibility/2006" xmlns:a14="http://schemas.microsoft.com/office/drawing/2010/main">
        <mc:Choice Requires="a14">
          <p:sp>
            <p:nvSpPr>
              <p:cNvPr id="6" name="Rectangle 5"/>
              <p:cNvSpPr/>
              <p:nvPr/>
            </p:nvSpPr>
            <p:spPr>
              <a:xfrm>
                <a:off x="133352" y="1930798"/>
                <a:ext cx="2943224" cy="9269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en-US" i="1">
                              <a:latin typeface="Cambria Math"/>
                            </a:rPr>
                          </m:ctrlPr>
                        </m:dPr>
                        <m:e>
                          <m:r>
                            <a:rPr lang="en-US" i="1">
                              <a:latin typeface="Cambria Math" panose="02040503050406030204" pitchFamily="18" charset="0"/>
                            </a:rPr>
                            <m:t>𝑥</m:t>
                          </m:r>
                          <m:r>
                            <a:rPr lang="en-US" b="0" i="1" smtClean="0">
                              <a:latin typeface="Cambria Math"/>
                            </a:rPr>
                            <m:t>,</m:t>
                          </m:r>
                          <m:r>
                            <a:rPr lang="en-US" b="0" i="1" smtClean="0">
                              <a:latin typeface="Cambria Math"/>
                            </a:rPr>
                            <m:t>𝑦</m:t>
                          </m:r>
                        </m:e>
                      </m:d>
                      <m:r>
                        <a:rPr lang="en-US" i="1">
                          <a:latin typeface="Cambria Math" panose="02040503050406030204" pitchFamily="18" charset="0"/>
                        </a:rPr>
                        <m:t>=</m:t>
                      </m:r>
                      <m:r>
                        <a:rPr lang="en-US" b="0" i="1" smtClean="0">
                          <a:latin typeface="Cambria Math"/>
                        </a:rPr>
                        <m:t> </m:t>
                      </m:r>
                      <m:nary>
                        <m:naryPr>
                          <m:chr m:val="∑"/>
                          <m:ctrlPr>
                            <a:rPr lang="en-US" b="0" i="1" smtClean="0">
                              <a:latin typeface="Cambria Math"/>
                            </a:rPr>
                          </m:ctrlPr>
                        </m:naryPr>
                        <m:sub>
                          <m:r>
                            <m:rPr>
                              <m:brk m:alnAt="23"/>
                            </m:rPr>
                            <a:rPr lang="en-US" b="0" i="1" smtClean="0">
                              <a:latin typeface="Cambria Math"/>
                            </a:rPr>
                            <m:t>𝑖</m:t>
                          </m:r>
                          <m:r>
                            <a:rPr lang="en-US" b="0" i="1" smtClean="0">
                              <a:latin typeface="Cambria Math"/>
                            </a:rPr>
                            <m:t>=0</m:t>
                          </m:r>
                        </m:sub>
                        <m:sup>
                          <m:r>
                            <a:rPr lang="en-US" b="0" i="1" smtClean="0">
                              <a:latin typeface="Cambria Math"/>
                            </a:rPr>
                            <m:t>8</m:t>
                          </m:r>
                        </m:sup>
                        <m:e>
                          <m:r>
                            <a:rPr lang="en-US" b="0" i="1" smtClean="0">
                              <a:latin typeface="Cambria Math"/>
                            </a:rPr>
                            <m:t>.</m:t>
                          </m:r>
                        </m:e>
                      </m:nary>
                      <m:nary>
                        <m:naryPr>
                          <m:chr m:val="∑"/>
                          <m:ctrlPr>
                            <a:rPr lang="en-US" b="0" i="1" smtClean="0">
                              <a:latin typeface="Cambria Math"/>
                            </a:rPr>
                          </m:ctrlPr>
                        </m:naryPr>
                        <m:sub>
                          <m:r>
                            <m:rPr>
                              <m:brk m:alnAt="23"/>
                            </m:rPr>
                            <a:rPr lang="en-US" b="0" i="1" smtClean="0">
                              <a:latin typeface="Cambria Math"/>
                            </a:rPr>
                            <m:t>𝑗</m:t>
                          </m:r>
                          <m:r>
                            <a:rPr lang="en-US" b="0" i="1" smtClean="0">
                              <a:latin typeface="Cambria Math"/>
                            </a:rPr>
                            <m:t>=0</m:t>
                          </m:r>
                        </m:sub>
                        <m:sup>
                          <m:r>
                            <a:rPr lang="en-US" b="0" i="1" smtClean="0">
                              <a:latin typeface="Cambria Math"/>
                            </a:rPr>
                            <m:t>8</m:t>
                          </m:r>
                        </m:sup>
                        <m:e>
                          <m:sSub>
                            <m:sSubPr>
                              <m:ctrlPr>
                                <a:rPr lang="en-US" b="0" i="1" smtClean="0">
                                  <a:latin typeface="Cambria Math"/>
                                </a:rPr>
                              </m:ctrlPr>
                            </m:sSubPr>
                            <m:e>
                              <m:r>
                                <a:rPr lang="en-US" b="0" i="1" smtClean="0">
                                  <a:latin typeface="Cambria Math"/>
                                </a:rPr>
                                <m:t>𝑐</m:t>
                              </m:r>
                            </m:e>
                            <m:sub>
                              <m:r>
                                <a:rPr lang="en-US" b="0" i="1" smtClean="0">
                                  <a:latin typeface="Cambria Math"/>
                                </a:rPr>
                                <m:t>𝑖</m:t>
                              </m:r>
                              <m:r>
                                <a:rPr lang="en-US" b="0" i="1" smtClean="0">
                                  <a:latin typeface="Cambria Math"/>
                                </a:rPr>
                                <m:t>,</m:t>
                              </m:r>
                              <m:r>
                                <a:rPr lang="en-US" b="0" i="1" smtClean="0">
                                  <a:latin typeface="Cambria Math"/>
                                </a:rPr>
                                <m:t>𝑗</m:t>
                              </m:r>
                            </m:sub>
                          </m:sSub>
                          <m:sSup>
                            <m:sSupPr>
                              <m:ctrlPr>
                                <a:rPr lang="en-US" b="0" i="1" smtClean="0">
                                  <a:latin typeface="Cambria Math"/>
                                </a:rPr>
                              </m:ctrlPr>
                            </m:sSupPr>
                            <m:e>
                              <m:r>
                                <a:rPr lang="en-US" b="0" i="1" smtClean="0">
                                  <a:latin typeface="Cambria Math"/>
                                </a:rPr>
                                <m:t>𝑥</m:t>
                              </m:r>
                            </m:e>
                            <m:sup>
                              <m:r>
                                <a:rPr lang="en-US" b="0" i="1" smtClean="0">
                                  <a:latin typeface="Cambria Math"/>
                                </a:rPr>
                                <m:t>𝑖</m:t>
                              </m:r>
                            </m:sup>
                          </m:sSup>
                          <m:sSup>
                            <m:sSupPr>
                              <m:ctrlPr>
                                <a:rPr lang="en-US" b="0" i="1" smtClean="0">
                                  <a:latin typeface="Cambria Math"/>
                                </a:rPr>
                              </m:ctrlPr>
                            </m:sSupPr>
                            <m:e>
                              <m:r>
                                <a:rPr lang="en-US" b="0" i="1" smtClean="0">
                                  <a:latin typeface="Cambria Math"/>
                                </a:rPr>
                                <m:t>𝑦</m:t>
                              </m:r>
                            </m:e>
                            <m:sup>
                              <m:r>
                                <a:rPr lang="en-US" b="0" i="1" smtClean="0">
                                  <a:latin typeface="Cambria Math"/>
                                </a:rPr>
                                <m:t>𝑗</m:t>
                              </m:r>
                            </m:sup>
                          </m:sSup>
                        </m:e>
                      </m:nary>
                    </m:oMath>
                  </m:oMathPara>
                </a14:m>
                <a:endParaRPr 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133352" y="1930798"/>
                <a:ext cx="2943224" cy="926920"/>
              </a:xfrm>
              <a:prstGeom prst="rect">
                <a:avLst/>
              </a:prstGeom>
              <a:blipFill rotWithShape="1">
                <a:blip r:embed="rId7"/>
                <a:stretch>
                  <a:fillRect/>
                </a:stretch>
              </a:blipFill>
            </p:spPr>
            <p:txBody>
              <a:bodyPr/>
              <a:lstStyle/>
              <a:p>
                <a:r>
                  <a:rPr lang="en-US">
                    <a:noFill/>
                  </a:rPr>
                  <a:t> </a:t>
                </a:r>
              </a:p>
            </p:txBody>
          </p:sp>
        </mc:Fallback>
      </mc:AlternateContent>
      <p:pic>
        <p:nvPicPr>
          <p:cNvPr id="5122" name="Picture 2" descr="C:\Users\Mary\Documents\Documents\Projects and Proposals\Commercial Camera Cals\Peau Productions\ASPRS_Paper\FlatfieldFrame_Mod_LowRes_HorizontalValue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9786" y="1960711"/>
            <a:ext cx="2560320" cy="19194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Users\Mary\Documents\Documents\Projects and Proposals\Commercial Camera Cals\Peau Productions\ASPRS_Paper\FlatfieldFrame_Mod_LowRes_VerticalValue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22983" y="1960711"/>
            <a:ext cx="2560320" cy="19194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C:\Users\Mary\Documents\Documents\Projects and Proposals\Commercial Camera Cals\Peau Productions\ASPRS_Paper\FlatfieldFrame_Mod_LowRes_DiagonalDownValues.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9786" y="4076584"/>
            <a:ext cx="2560320" cy="19194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5" name="Picture 5" descr="C:\Users\Mary\Documents\Documents\Projects and Proposals\Commercial Camera Cals\Peau Productions\ASPRS_Paper\FlatfieldFrame_Mod_LowRes_DiagonalUpValues.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22983" y="4076584"/>
            <a:ext cx="2560320" cy="19194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36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MAPIR Kernel 3.2MP Spectral </a:t>
            </a:r>
            <a:r>
              <a:rPr lang="en-US" dirty="0"/>
              <a:t>Response Measurements</a:t>
            </a:r>
          </a:p>
        </p:txBody>
      </p:sp>
      <p:sp>
        <p:nvSpPr>
          <p:cNvPr id="8" name="Slide Number Placeholder 3"/>
          <p:cNvSpPr>
            <a:spLocks noGrp="1"/>
          </p:cNvSpPr>
          <p:nvPr>
            <p:ph type="sldNum" sz="quarter" idx="12"/>
          </p:nvPr>
        </p:nvSpPr>
        <p:spPr>
          <a:xfrm>
            <a:off x="8647112" y="6434138"/>
            <a:ext cx="496887" cy="365125"/>
          </a:xfrm>
        </p:spPr>
        <p:txBody>
          <a:bodyPr/>
          <a:lstStyle/>
          <a:p>
            <a:fld id="{6253227B-0ED7-4563-9A53-5565A2CB367F}" type="slidenum">
              <a:rPr lang="en-US" smtClean="0"/>
              <a:pPr/>
              <a:t>22</a:t>
            </a:fld>
            <a:endParaRPr lang="en-US" dirty="0"/>
          </a:p>
        </p:txBody>
      </p:sp>
      <p:sp>
        <p:nvSpPr>
          <p:cNvPr id="7" name="Content Placeholder 1"/>
          <p:cNvSpPr txBox="1">
            <a:spLocks/>
          </p:cNvSpPr>
          <p:nvPr/>
        </p:nvSpPr>
        <p:spPr bwMode="auto">
          <a:xfrm>
            <a:off x="457199" y="1481137"/>
            <a:ext cx="4178595" cy="265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000" dirty="0" smtClean="0"/>
              <a:t>Spectral response is a measure of how each detector responds to a given input illumination as a function of wavelength</a:t>
            </a:r>
          </a:p>
          <a:p>
            <a:r>
              <a:rPr lang="en-US" sz="2000" dirty="0" smtClean="0"/>
              <a:t>Multiple filters evaluated </a:t>
            </a:r>
          </a:p>
          <a:p>
            <a:pPr lvl="1"/>
            <a:r>
              <a:rPr lang="en-US" sz="1600" dirty="0" smtClean="0"/>
              <a:t>450</a:t>
            </a:r>
            <a:r>
              <a:rPr lang="en-US" sz="1600" dirty="0"/>
              <a:t>, 490, </a:t>
            </a:r>
            <a:r>
              <a:rPr lang="en-US" sz="1600" dirty="0" smtClean="0"/>
              <a:t>518, 550</a:t>
            </a:r>
            <a:r>
              <a:rPr lang="en-US" sz="1600" dirty="0"/>
              <a:t>, 615, 650, 685, 725, </a:t>
            </a:r>
            <a:r>
              <a:rPr lang="en-US" sz="1600" dirty="0" smtClean="0"/>
              <a:t>780, 808</a:t>
            </a:r>
            <a:r>
              <a:rPr lang="en-US" sz="1600" dirty="0"/>
              <a:t>, 850 </a:t>
            </a:r>
            <a:r>
              <a:rPr lang="en-US" sz="1600" dirty="0" smtClean="0"/>
              <a:t>nm</a:t>
            </a:r>
          </a:p>
        </p:txBody>
      </p:sp>
      <p:pic>
        <p:nvPicPr>
          <p:cNvPr id="8194" name="Picture 2" descr="C:\Users\Mary\Pictures\2018_Peau Camera Shipments\ASPRS Presentation\20190122_1643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094" r="26562" b="42014"/>
          <a:stretch/>
        </p:blipFill>
        <p:spPr bwMode="auto">
          <a:xfrm>
            <a:off x="5334257" y="1685925"/>
            <a:ext cx="2592455" cy="215393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Mary\Pictures\2018_Peau Camera Shipments\ASPRS Presentation\20190122_16422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99" r="15625" b="34445"/>
          <a:stretch/>
        </p:blipFill>
        <p:spPr bwMode="auto">
          <a:xfrm>
            <a:off x="3238500" y="4010025"/>
            <a:ext cx="4688212"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71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MAPIR Kernel 3.2MP Spectral </a:t>
            </a:r>
            <a:r>
              <a:rPr lang="en-US" dirty="0"/>
              <a:t>Response Measurements</a:t>
            </a:r>
          </a:p>
        </p:txBody>
      </p:sp>
      <p:pic>
        <p:nvPicPr>
          <p:cNvPr id="9220" name="Picture 4" descr="C:\Users\Mary\Documents\Documents\Projects and Proposals\Commercial Camera Cals\Peau Productions\ASPRS_Paper\RelativeSpectralResponse_LowRes_Filter450_Complete.png"/>
          <p:cNvPicPr>
            <a:picLocks noChangeAspect="1" noChangeArrowheads="1"/>
          </p:cNvPicPr>
          <p:nvPr/>
        </p:nvPicPr>
        <p:blipFill rotWithShape="1">
          <a:blip r:embed="rId2">
            <a:extLst>
              <a:ext uri="{28A0092B-C50C-407E-A947-70E740481C1C}">
                <a14:useLocalDpi xmlns:a14="http://schemas.microsoft.com/office/drawing/2010/main" val="0"/>
              </a:ext>
            </a:extLst>
          </a:blip>
          <a:srcRect t="13428"/>
          <a:stretch/>
        </p:blipFill>
        <p:spPr bwMode="auto">
          <a:xfrm>
            <a:off x="1107640" y="1887322"/>
            <a:ext cx="6400800" cy="415433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Mary\Documents\Documents\Projects and Proposals\Commercial Camera Cals\Peau Productions\ASPRS_Paper\RelativeSpectralResponse_LowRes_Filter518_Complete.png"/>
          <p:cNvPicPr>
            <a:picLocks noChangeAspect="1" noChangeArrowheads="1"/>
          </p:cNvPicPr>
          <p:nvPr/>
        </p:nvPicPr>
        <p:blipFill rotWithShape="1">
          <a:blip r:embed="rId3">
            <a:extLst>
              <a:ext uri="{28A0092B-C50C-407E-A947-70E740481C1C}">
                <a14:useLocalDpi xmlns:a14="http://schemas.microsoft.com/office/drawing/2010/main" val="0"/>
              </a:ext>
            </a:extLst>
          </a:blip>
          <a:srcRect t="13469"/>
          <a:stretch/>
        </p:blipFill>
        <p:spPr bwMode="auto">
          <a:xfrm>
            <a:off x="1107640" y="1887322"/>
            <a:ext cx="6400800" cy="415230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Mary\Documents\Documents\Projects and Proposals\Commercial Camera Cals\Peau Productions\ASPRS_Paper\RelativeSpectralResponse_LowRes_Filter550_Complete.png"/>
          <p:cNvPicPr>
            <a:picLocks noChangeAspect="1" noChangeArrowheads="1"/>
          </p:cNvPicPr>
          <p:nvPr/>
        </p:nvPicPr>
        <p:blipFill rotWithShape="1">
          <a:blip r:embed="rId4">
            <a:extLst>
              <a:ext uri="{28A0092B-C50C-407E-A947-70E740481C1C}">
                <a14:useLocalDpi xmlns:a14="http://schemas.microsoft.com/office/drawing/2010/main" val="0"/>
              </a:ext>
            </a:extLst>
          </a:blip>
          <a:srcRect t="13511"/>
          <a:stretch/>
        </p:blipFill>
        <p:spPr bwMode="auto">
          <a:xfrm>
            <a:off x="1107640" y="1887322"/>
            <a:ext cx="6400800" cy="4150339"/>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Mary\Documents\Documents\Projects and Proposals\Commercial Camera Cals\Peau Productions\ASPRS_Paper\RelativeSpectralResponse_LowRes_Filter615_Complete.png"/>
          <p:cNvPicPr>
            <a:picLocks noChangeAspect="1" noChangeArrowheads="1"/>
          </p:cNvPicPr>
          <p:nvPr/>
        </p:nvPicPr>
        <p:blipFill rotWithShape="1">
          <a:blip r:embed="rId5">
            <a:extLst>
              <a:ext uri="{28A0092B-C50C-407E-A947-70E740481C1C}">
                <a14:useLocalDpi xmlns:a14="http://schemas.microsoft.com/office/drawing/2010/main" val="0"/>
              </a:ext>
            </a:extLst>
          </a:blip>
          <a:srcRect t="13441"/>
          <a:stretch/>
        </p:blipFill>
        <p:spPr bwMode="auto">
          <a:xfrm>
            <a:off x="1107640" y="1887322"/>
            <a:ext cx="6400800" cy="415368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Users\Mary\Documents\Documents\Projects and Proposals\Commercial Camera Cals\Peau Productions\ASPRS_Paper\RelativeSpectralResponse_LowRes_Filter650_Complete.png"/>
          <p:cNvPicPr>
            <a:picLocks noChangeAspect="1" noChangeArrowheads="1"/>
          </p:cNvPicPr>
          <p:nvPr/>
        </p:nvPicPr>
        <p:blipFill rotWithShape="1">
          <a:blip r:embed="rId6">
            <a:extLst>
              <a:ext uri="{28A0092B-C50C-407E-A947-70E740481C1C}">
                <a14:useLocalDpi xmlns:a14="http://schemas.microsoft.com/office/drawing/2010/main" val="0"/>
              </a:ext>
            </a:extLst>
          </a:blip>
          <a:srcRect t="13420"/>
          <a:stretch/>
        </p:blipFill>
        <p:spPr bwMode="auto">
          <a:xfrm>
            <a:off x="1107640" y="1887322"/>
            <a:ext cx="6400800" cy="4154715"/>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C:\Users\Mary\Documents\Documents\Projects and Proposals\Commercial Camera Cals\Peau Productions\ASPRS_Paper\RelativeSpectralResponse_LowRes_Filter725_Complete.png"/>
          <p:cNvPicPr>
            <a:picLocks noChangeAspect="1" noChangeArrowheads="1"/>
          </p:cNvPicPr>
          <p:nvPr/>
        </p:nvPicPr>
        <p:blipFill rotWithShape="1">
          <a:blip r:embed="rId7">
            <a:extLst>
              <a:ext uri="{28A0092B-C50C-407E-A947-70E740481C1C}">
                <a14:useLocalDpi xmlns:a14="http://schemas.microsoft.com/office/drawing/2010/main" val="0"/>
              </a:ext>
            </a:extLst>
          </a:blip>
          <a:srcRect t="13577"/>
          <a:stretch/>
        </p:blipFill>
        <p:spPr bwMode="auto">
          <a:xfrm>
            <a:off x="1107640" y="1887322"/>
            <a:ext cx="6400800" cy="414714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Users\Mary\Documents\Documents\Projects and Proposals\Commercial Camera Cals\Peau Productions\ASPRS_Paper\RelativeSpectralResponse_LowRes_Filter780_Complete.png"/>
          <p:cNvPicPr>
            <a:picLocks noChangeAspect="1" noChangeArrowheads="1"/>
          </p:cNvPicPr>
          <p:nvPr/>
        </p:nvPicPr>
        <p:blipFill rotWithShape="1">
          <a:blip r:embed="rId8">
            <a:extLst>
              <a:ext uri="{28A0092B-C50C-407E-A947-70E740481C1C}">
                <a14:useLocalDpi xmlns:a14="http://schemas.microsoft.com/office/drawing/2010/main" val="0"/>
              </a:ext>
            </a:extLst>
          </a:blip>
          <a:srcRect t="13515"/>
          <a:stretch/>
        </p:blipFill>
        <p:spPr bwMode="auto">
          <a:xfrm>
            <a:off x="1107640" y="1887322"/>
            <a:ext cx="6400800" cy="4150120"/>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C:\Users\Mary\Documents\Documents\Projects and Proposals\Commercial Camera Cals\Peau Productions\ASPRS_Paper\RelativeSpectralResponse_LowRes_Filter808_Complete.png"/>
          <p:cNvPicPr>
            <a:picLocks noChangeAspect="1" noChangeArrowheads="1"/>
          </p:cNvPicPr>
          <p:nvPr/>
        </p:nvPicPr>
        <p:blipFill rotWithShape="1">
          <a:blip r:embed="rId9">
            <a:extLst>
              <a:ext uri="{28A0092B-C50C-407E-A947-70E740481C1C}">
                <a14:useLocalDpi xmlns:a14="http://schemas.microsoft.com/office/drawing/2010/main" val="0"/>
              </a:ext>
            </a:extLst>
          </a:blip>
          <a:srcRect t="13537" b="1"/>
          <a:stretch/>
        </p:blipFill>
        <p:spPr bwMode="auto">
          <a:xfrm>
            <a:off x="1107640" y="1887322"/>
            <a:ext cx="6400800" cy="414903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Users\Mary\Documents\Documents\Projects and Proposals\Commercial Camera Cals\Peau Productions\ASPRS_Paper\RelativeSpectralResponse_LowRes_Filter850_Complete.png"/>
          <p:cNvPicPr>
            <a:picLocks noChangeAspect="1" noChangeArrowheads="1"/>
          </p:cNvPicPr>
          <p:nvPr/>
        </p:nvPicPr>
        <p:blipFill rotWithShape="1">
          <a:blip r:embed="rId10">
            <a:extLst>
              <a:ext uri="{28A0092B-C50C-407E-A947-70E740481C1C}">
                <a14:useLocalDpi xmlns:a14="http://schemas.microsoft.com/office/drawing/2010/main" val="0"/>
              </a:ext>
            </a:extLst>
          </a:blip>
          <a:srcRect t="13480" b="-1"/>
          <a:stretch/>
        </p:blipFill>
        <p:spPr bwMode="auto">
          <a:xfrm>
            <a:off x="1107640" y="1887322"/>
            <a:ext cx="6400800" cy="4151939"/>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p:cNvSpPr>
            <a:spLocks noGrp="1"/>
          </p:cNvSpPr>
          <p:nvPr>
            <p:ph type="sldNum" sz="quarter" idx="12"/>
          </p:nvPr>
        </p:nvSpPr>
        <p:spPr>
          <a:xfrm>
            <a:off x="8647112" y="6434138"/>
            <a:ext cx="496887" cy="365125"/>
          </a:xfrm>
        </p:spPr>
        <p:txBody>
          <a:bodyPr/>
          <a:lstStyle/>
          <a:p>
            <a:fld id="{6253227B-0ED7-4563-9A53-5565A2CB367F}" type="slidenum">
              <a:rPr lang="en-US" smtClean="0"/>
              <a:pPr/>
              <a:t>23</a:t>
            </a:fld>
            <a:endParaRPr lang="en-US" dirty="0"/>
          </a:p>
        </p:txBody>
      </p:sp>
      <p:sp>
        <p:nvSpPr>
          <p:cNvPr id="2" name="TextBox 1"/>
          <p:cNvSpPr txBox="1"/>
          <p:nvPr/>
        </p:nvSpPr>
        <p:spPr>
          <a:xfrm>
            <a:off x="1602043" y="6251943"/>
            <a:ext cx="5411994" cy="369332"/>
          </a:xfrm>
          <a:prstGeom prst="rect">
            <a:avLst/>
          </a:prstGeom>
          <a:solidFill>
            <a:schemeClr val="bg1"/>
          </a:solidFill>
          <a:ln>
            <a:solidFill>
              <a:schemeClr val="tx1"/>
            </a:solidFill>
          </a:ln>
        </p:spPr>
        <p:txBody>
          <a:bodyPr wrap="none" rtlCol="0">
            <a:spAutoFit/>
          </a:bodyPr>
          <a:lstStyle/>
          <a:p>
            <a:r>
              <a:rPr lang="en-US" dirty="0" smtClean="0">
                <a:latin typeface="Calibri" panose="020F0502020204030204" pitchFamily="34" charset="0"/>
              </a:rPr>
              <a:t>Filters (nm): 450, 518, 550, 615, 650, 725, 780, 808, 850</a:t>
            </a:r>
            <a:endParaRPr lang="en-US" dirty="0">
              <a:latin typeface="Calibri" panose="020F0502020204030204" pitchFamily="34" charset="0"/>
            </a:endParaRPr>
          </a:p>
        </p:txBody>
      </p:sp>
    </p:spTree>
    <p:extLst>
      <p:ext uri="{BB962C8B-B14F-4D97-AF65-F5344CB8AC3E}">
        <p14:creationId xmlns:p14="http://schemas.microsoft.com/office/powerpoint/2010/main" val="207220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Absolute Radiometric Calibration</a:t>
            </a:r>
          </a:p>
        </p:txBody>
      </p:sp>
      <mc:AlternateContent xmlns:mc="http://schemas.openxmlformats.org/markup-compatibility/2006" xmlns:a14="http://schemas.microsoft.com/office/drawing/2010/main">
        <mc:Choice Requires="a14">
          <p:sp>
            <p:nvSpPr>
              <p:cNvPr id="33" name="Rectangle 32"/>
              <p:cNvSpPr/>
              <p:nvPr/>
            </p:nvSpPr>
            <p:spPr>
              <a:xfrm>
                <a:off x="5207758" y="2412870"/>
                <a:ext cx="3829912" cy="4016484"/>
              </a:xfrm>
              <a:prstGeom prst="rect">
                <a:avLst/>
              </a:prstGeom>
            </p:spPr>
            <p:txBody>
              <a:bodyPr wrap="square">
                <a:spAutoFit/>
              </a:bodyPr>
              <a:lstStyle/>
              <a:p>
                <a:pPr defTabSz="136922"/>
                <a:r>
                  <a:rPr lang="en-US" sz="1500" i="1" dirty="0" smtClean="0">
                    <a:latin typeface="Times New Roman" panose="02020603050405020304" pitchFamily="18" charset="0"/>
                    <a:ea typeface="Cambria Math"/>
                    <a:cs typeface="Times New Roman" panose="02020603050405020304" pitchFamily="18" charset="0"/>
                  </a:rPr>
                  <a:t>DN 	= Digital Number</a:t>
                </a:r>
              </a:p>
              <a:p>
                <a:pPr defTabSz="426641"/>
                <a:r>
                  <a:rPr lang="en-US" sz="1500" i="1" dirty="0">
                    <a:latin typeface="Times New Roman" panose="02020603050405020304" pitchFamily="18" charset="0"/>
                    <a:ea typeface="Cambria Math"/>
                    <a:cs typeface="Times New Roman" panose="02020603050405020304" pitchFamily="18" charset="0"/>
                  </a:rPr>
                  <a:t>N</a:t>
                </a:r>
                <a:r>
                  <a:rPr lang="en-US" sz="1500" i="1" baseline="-25000" dirty="0">
                    <a:latin typeface="Times New Roman" panose="02020603050405020304" pitchFamily="18" charset="0"/>
                    <a:ea typeface="Cambria Math"/>
                    <a:cs typeface="Times New Roman" panose="02020603050405020304" pitchFamily="18" charset="0"/>
                  </a:rPr>
                  <a:t>e</a:t>
                </a:r>
                <a:r>
                  <a:rPr lang="en-US" sz="1500" i="1" dirty="0">
                    <a:latin typeface="Times New Roman" panose="02020603050405020304" pitchFamily="18" charset="0"/>
                    <a:ea typeface="Cambria Math"/>
                    <a:cs typeface="Times New Roman" panose="02020603050405020304" pitchFamily="18" charset="0"/>
                  </a:rPr>
                  <a:t> 	= Number of Signal Electrons</a:t>
                </a:r>
              </a:p>
              <a:p>
                <a:pPr marL="426641" indent="-426641" defTabSz="426641">
                  <a:tabLst>
                    <a:tab pos="426641" algn="l"/>
                  </a:tabLst>
                </a:pPr>
                <a:r>
                  <a:rPr lang="en-US" sz="1500" i="1" dirty="0">
                    <a:latin typeface="Times New Roman" panose="02020603050405020304" pitchFamily="18" charset="0"/>
                    <a:ea typeface="Cambria Math"/>
                    <a:cs typeface="Times New Roman" panose="02020603050405020304" pitchFamily="18" charset="0"/>
                  </a:rPr>
                  <a:t>QSE 	= Detector Quantum Scale </a:t>
                </a:r>
                <a:r>
                  <a:rPr lang="en-US" sz="1500" i="1" dirty="0" smtClean="0">
                    <a:latin typeface="Times New Roman" panose="02020603050405020304" pitchFamily="18" charset="0"/>
                    <a:ea typeface="Cambria Math"/>
                    <a:cs typeface="Times New Roman" panose="02020603050405020304" pitchFamily="18" charset="0"/>
                  </a:rPr>
                  <a:t>Equivalence</a:t>
                </a:r>
                <a:endParaRPr lang="en-US" sz="1500" i="1" dirty="0">
                  <a:latin typeface="Times New Roman" panose="02020603050405020304" pitchFamily="18" charset="0"/>
                  <a:ea typeface="Cambria Math"/>
                  <a:cs typeface="Times New Roman" panose="02020603050405020304" pitchFamily="18" charset="0"/>
                </a:endParaRPr>
              </a:p>
              <a:p>
                <a:pPr marL="426641" indent="-426641" defTabSz="426641">
                  <a:tabLst>
                    <a:tab pos="426641" algn="l"/>
                  </a:tabLst>
                </a:pPr>
                <a:r>
                  <a:rPr lang="en-US" sz="1500" i="1" dirty="0">
                    <a:latin typeface="Times New Roman" panose="02020603050405020304" pitchFamily="18" charset="0"/>
                    <a:ea typeface="Cambria Math"/>
                    <a:cs typeface="Times New Roman" panose="02020603050405020304" pitchFamily="18" charset="0"/>
                  </a:rPr>
                  <a:t>	= </a:t>
                </a:r>
                <a:r>
                  <a:rPr lang="en-US" sz="1500" i="1" dirty="0" err="1">
                    <a:latin typeface="Times New Roman" panose="02020603050405020304" pitchFamily="18" charset="0"/>
                    <a:ea typeface="Cambria Math"/>
                    <a:cs typeface="Times New Roman" panose="02020603050405020304" pitchFamily="18" charset="0"/>
                  </a:rPr>
                  <a:t>N</a:t>
                </a:r>
                <a:r>
                  <a:rPr lang="en-US" sz="1500" i="1" baseline="-25000" dirty="0" err="1">
                    <a:latin typeface="Times New Roman" panose="02020603050405020304" pitchFamily="18" charset="0"/>
                    <a:ea typeface="Cambria Math"/>
                    <a:cs typeface="Times New Roman" panose="02020603050405020304" pitchFamily="18" charset="0"/>
                  </a:rPr>
                  <a:t>well</a:t>
                </a:r>
                <a:r>
                  <a:rPr lang="en-US" sz="1500" i="1" baseline="-25000" dirty="0">
                    <a:latin typeface="Times New Roman" panose="02020603050405020304" pitchFamily="18" charset="0"/>
                    <a:ea typeface="Cambria Math"/>
                    <a:cs typeface="Times New Roman" panose="02020603050405020304" pitchFamily="18" charset="0"/>
                  </a:rPr>
                  <a:t> </a:t>
                </a:r>
                <a:r>
                  <a:rPr lang="en-US" sz="1500" i="1" dirty="0" smtClean="0">
                    <a:latin typeface="Times New Roman" panose="02020603050405020304" pitchFamily="18" charset="0"/>
                    <a:ea typeface="Cambria Math"/>
                    <a:cs typeface="Times New Roman" panose="02020603050405020304" pitchFamily="18" charset="0"/>
                  </a:rPr>
                  <a:t>/ N</a:t>
                </a:r>
                <a:r>
                  <a:rPr lang="en-US" sz="1500" i="1" baseline="-25000" dirty="0">
                    <a:latin typeface="Times New Roman" panose="02020603050405020304" pitchFamily="18" charset="0"/>
                    <a:ea typeface="Cambria Math"/>
                    <a:cs typeface="Times New Roman" panose="02020603050405020304" pitchFamily="18" charset="0"/>
                  </a:rPr>
                  <a:t>DR  </a:t>
                </a:r>
                <a:endParaRPr lang="en-US" sz="1500" i="1" dirty="0">
                  <a:latin typeface="Times New Roman" panose="02020603050405020304" pitchFamily="18" charset="0"/>
                  <a:ea typeface="Cambria Math"/>
                  <a:cs typeface="Times New Roman" panose="02020603050405020304" pitchFamily="18" charset="0"/>
                </a:endParaRPr>
              </a:p>
              <a:p>
                <a:pPr marL="426641" indent="-426641" defTabSz="426641">
                  <a:tabLst>
                    <a:tab pos="426641" algn="l"/>
                  </a:tabLst>
                </a:pPr>
                <a:r>
                  <a:rPr lang="en-US" sz="1500" i="1" dirty="0">
                    <a:latin typeface="Times New Roman" panose="02020603050405020304" pitchFamily="18" charset="0"/>
                    <a:ea typeface="Cambria Math"/>
                    <a:cs typeface="Times New Roman" panose="02020603050405020304" pitchFamily="18" charset="0"/>
                  </a:rPr>
                  <a:t>	</a:t>
                </a:r>
                <a:r>
                  <a:rPr lang="en-US" sz="1500" i="1" dirty="0" smtClean="0">
                    <a:latin typeface="Times New Roman" panose="02020603050405020304" pitchFamily="18" charset="0"/>
                    <a:ea typeface="Cambria Math"/>
                    <a:cs typeface="Times New Roman" panose="02020603050405020304" pitchFamily="18" charset="0"/>
                  </a:rPr>
                  <a:t>    N</a:t>
                </a:r>
                <a:r>
                  <a:rPr lang="en-US" sz="1500" i="1" baseline="-25000" dirty="0" smtClean="0">
                    <a:latin typeface="Times New Roman" panose="02020603050405020304" pitchFamily="18" charset="0"/>
                    <a:ea typeface="Cambria Math"/>
                    <a:cs typeface="Times New Roman" panose="02020603050405020304" pitchFamily="18" charset="0"/>
                  </a:rPr>
                  <a:t>DR</a:t>
                </a:r>
                <a:r>
                  <a:rPr lang="en-US" sz="1500" i="1" dirty="0">
                    <a:latin typeface="Times New Roman" panose="02020603050405020304" pitchFamily="18" charset="0"/>
                    <a:ea typeface="Cambria Math"/>
                    <a:cs typeface="Times New Roman" panose="02020603050405020304" pitchFamily="18" charset="0"/>
                  </a:rPr>
                  <a:t> </a:t>
                </a:r>
                <a:r>
                  <a:rPr lang="en-US" sz="1500" i="1" dirty="0" smtClean="0">
                    <a:latin typeface="Times New Roman" panose="02020603050405020304" pitchFamily="18" charset="0"/>
                    <a:ea typeface="Cambria Math"/>
                    <a:cs typeface="Times New Roman" panose="02020603050405020304" pitchFamily="18" charset="0"/>
                  </a:rPr>
                  <a:t>= 2 </a:t>
                </a:r>
                <a:r>
                  <a:rPr lang="en-US" sz="1500" i="1" baseline="30000" dirty="0" smtClean="0">
                    <a:latin typeface="Times New Roman" panose="02020603050405020304" pitchFamily="18" charset="0"/>
                    <a:ea typeface="Cambria Math"/>
                    <a:cs typeface="Times New Roman" panose="02020603050405020304" pitchFamily="18" charset="0"/>
                  </a:rPr>
                  <a:t>number of bits</a:t>
                </a:r>
              </a:p>
              <a:p>
                <a:pPr defTabSz="571500">
                  <a:tabLst>
                    <a:tab pos="426641" algn="l"/>
                  </a:tabLst>
                </a:pPr>
                <a14:m>
                  <m:oMath xmlns:m="http://schemas.openxmlformats.org/officeDocument/2006/math">
                    <m:r>
                      <a:rPr lang="en-US" sz="1500" i="1">
                        <a:latin typeface="Cambria Math"/>
                        <a:ea typeface="Cambria Math"/>
                      </a:rPr>
                      <m:t>𝜏</m:t>
                    </m:r>
                  </m:oMath>
                </a14:m>
                <a:r>
                  <a:rPr lang="en-US" sz="1500" i="1" dirty="0">
                    <a:latin typeface="Times New Roman" panose="02020603050405020304" pitchFamily="18" charset="0"/>
                    <a:ea typeface="Cambria Math"/>
                    <a:cs typeface="Times New Roman" panose="02020603050405020304" pitchFamily="18" charset="0"/>
                  </a:rPr>
                  <a:t> 	= Integration </a:t>
                </a:r>
                <a:r>
                  <a:rPr lang="en-US" sz="1500" i="1" dirty="0" smtClean="0">
                    <a:latin typeface="Times New Roman" panose="02020603050405020304" pitchFamily="18" charset="0"/>
                    <a:ea typeface="Cambria Math"/>
                    <a:cs typeface="Times New Roman" panose="02020603050405020304" pitchFamily="18" charset="0"/>
                  </a:rPr>
                  <a:t>Time (Exposure Time)</a:t>
                </a:r>
                <a:endParaRPr lang="en-US" sz="1500" i="1" dirty="0">
                  <a:latin typeface="Times New Roman" panose="02020603050405020304" pitchFamily="18" charset="0"/>
                  <a:ea typeface="Cambria Math"/>
                  <a:cs typeface="Times New Roman" panose="02020603050405020304" pitchFamily="18" charset="0"/>
                </a:endParaRPr>
              </a:p>
              <a:p>
                <a:pPr defTabSz="426641"/>
                <a:r>
                  <a:rPr lang="en-US" sz="1500" i="1" dirty="0">
                    <a:latin typeface="Times New Roman" panose="02020603050405020304" pitchFamily="18" charset="0"/>
                    <a:ea typeface="Cambria Math"/>
                    <a:cs typeface="Times New Roman" panose="02020603050405020304" pitchFamily="18" charset="0"/>
                  </a:rPr>
                  <a:t>A</a:t>
                </a:r>
                <a:r>
                  <a:rPr lang="en-US" sz="1500" i="1" baseline="-25000" dirty="0">
                    <a:latin typeface="Times New Roman" panose="02020603050405020304" pitchFamily="18" charset="0"/>
                    <a:ea typeface="Cambria Math"/>
                    <a:cs typeface="Times New Roman" panose="02020603050405020304" pitchFamily="18" charset="0"/>
                  </a:rPr>
                  <a:t>d</a:t>
                </a:r>
                <a:r>
                  <a:rPr lang="en-US" sz="1500" i="1" dirty="0">
                    <a:latin typeface="Times New Roman" panose="02020603050405020304" pitchFamily="18" charset="0"/>
                    <a:ea typeface="Cambria Math"/>
                    <a:cs typeface="Times New Roman" panose="02020603050405020304" pitchFamily="18" charset="0"/>
                  </a:rPr>
                  <a:t> 	= Detector Area</a:t>
                </a:r>
              </a:p>
              <a:p>
                <a:pPr defTabSz="426641"/>
                <a:r>
                  <a:rPr lang="en-US" sz="1500" i="1" dirty="0">
                    <a:latin typeface="Times New Roman" panose="02020603050405020304" pitchFamily="18" charset="0"/>
                    <a:ea typeface="Cambria Math"/>
                    <a:cs typeface="Times New Roman" panose="02020603050405020304" pitchFamily="18" charset="0"/>
                  </a:rPr>
                  <a:t>f # 	= f-number</a:t>
                </a:r>
              </a:p>
              <a:p>
                <a:pPr defTabSz="426641"/>
                <a:r>
                  <a:rPr lang="en-US" sz="1500" i="1" dirty="0">
                    <a:latin typeface="Times New Roman" panose="02020603050405020304" pitchFamily="18" charset="0"/>
                    <a:ea typeface="Cambria Math"/>
                    <a:cs typeface="Times New Roman" panose="02020603050405020304" pitchFamily="18" charset="0"/>
                  </a:rPr>
                  <a:t>h 	= Planck’s Constant</a:t>
                </a:r>
              </a:p>
              <a:p>
                <a:pPr defTabSz="426641"/>
                <a:r>
                  <a:rPr lang="en-US" sz="1500" i="1" dirty="0">
                    <a:latin typeface="Times New Roman" panose="02020603050405020304" pitchFamily="18" charset="0"/>
                    <a:ea typeface="Cambria Math"/>
                    <a:cs typeface="Times New Roman" panose="02020603050405020304" pitchFamily="18" charset="0"/>
                  </a:rPr>
                  <a:t>c 	= Speed of  Light</a:t>
                </a:r>
              </a:p>
              <a:p>
                <a:pPr defTabSz="426641"/>
                <a14:m>
                  <m:oMath xmlns:m="http://schemas.openxmlformats.org/officeDocument/2006/math">
                    <m:r>
                      <a:rPr lang="en-US" sz="1500" i="1">
                        <a:latin typeface="Cambria Math"/>
                        <a:ea typeface="Cambria Math"/>
                      </a:rPr>
                      <m:t>𝜆</m:t>
                    </m:r>
                  </m:oMath>
                </a14:m>
                <a:r>
                  <a:rPr lang="en-US" sz="1500" i="1" dirty="0">
                    <a:latin typeface="Times New Roman" panose="02020603050405020304" pitchFamily="18" charset="0"/>
                    <a:ea typeface="Cambria Math"/>
                    <a:cs typeface="Times New Roman" panose="02020603050405020304" pitchFamily="18" charset="0"/>
                  </a:rPr>
                  <a:t> 	= Wavelength</a:t>
                </a:r>
              </a:p>
              <a:p>
                <a14:m>
                  <m:oMath xmlns:m="http://schemas.openxmlformats.org/officeDocument/2006/math">
                    <m:r>
                      <a:rPr lang="en-US" sz="1500" i="1">
                        <a:latin typeface="Cambria Math"/>
                        <a:ea typeface="Cambria Math"/>
                      </a:rPr>
                      <m:t>𝐿</m:t>
                    </m:r>
                    <m:r>
                      <a:rPr lang="en-US" sz="1500" b="0" i="1" baseline="-25000" smtClean="0">
                        <a:latin typeface="Cambria Math"/>
                        <a:ea typeface="Cambria Math"/>
                      </a:rPr>
                      <m:t>𝑖</m:t>
                    </m:r>
                    <m:d>
                      <m:dPr>
                        <m:ctrlPr>
                          <a:rPr lang="en-US" sz="1500" i="1">
                            <a:latin typeface="Cambria Math"/>
                            <a:ea typeface="Cambria Math"/>
                          </a:rPr>
                        </m:ctrlPr>
                      </m:dPr>
                      <m:e>
                        <m:r>
                          <a:rPr lang="en-US" sz="1500" i="1">
                            <a:latin typeface="Cambria Math"/>
                            <a:ea typeface="Cambria Math"/>
                          </a:rPr>
                          <m:t>𝜆</m:t>
                        </m:r>
                      </m:e>
                    </m:d>
                    <m:r>
                      <a:rPr lang="en-US" sz="1500" b="0" i="1" smtClean="0">
                        <a:latin typeface="Cambria Math"/>
                        <a:ea typeface="Cambria Math"/>
                      </a:rPr>
                      <m:t> </m:t>
                    </m:r>
                  </m:oMath>
                </a14:m>
                <a:r>
                  <a:rPr lang="en-US" sz="1500" i="1" dirty="0">
                    <a:latin typeface="Times New Roman" panose="02020603050405020304" pitchFamily="18" charset="0"/>
                    <a:ea typeface="Cambria Math"/>
                    <a:cs typeface="Times New Roman" panose="02020603050405020304" pitchFamily="18" charset="0"/>
                  </a:rPr>
                  <a:t>= Spectral </a:t>
                </a:r>
                <a:r>
                  <a:rPr lang="en-US" sz="1500" i="1" dirty="0" smtClean="0">
                    <a:latin typeface="Times New Roman" panose="02020603050405020304" pitchFamily="18" charset="0"/>
                    <a:ea typeface="Cambria Math"/>
                    <a:cs typeface="Times New Roman" panose="02020603050405020304" pitchFamily="18" charset="0"/>
                  </a:rPr>
                  <a:t>Radiance (image)</a:t>
                </a:r>
              </a:p>
              <a:p>
                <a14:m>
                  <m:oMath xmlns:m="http://schemas.openxmlformats.org/officeDocument/2006/math">
                    <m:r>
                      <a:rPr lang="en-US" sz="1500" i="1">
                        <a:latin typeface="Cambria Math"/>
                        <a:ea typeface="Cambria Math"/>
                      </a:rPr>
                      <m:t>𝐿</m:t>
                    </m:r>
                    <m:r>
                      <a:rPr lang="en-US" sz="1500" b="0" i="1" baseline="-25000" smtClean="0">
                        <a:latin typeface="Cambria Math"/>
                        <a:ea typeface="Cambria Math"/>
                      </a:rPr>
                      <m:t>𝑜</m:t>
                    </m:r>
                    <m:d>
                      <m:dPr>
                        <m:ctrlPr>
                          <a:rPr lang="en-US" sz="1500" i="1">
                            <a:latin typeface="Cambria Math"/>
                            <a:ea typeface="Cambria Math"/>
                          </a:rPr>
                        </m:ctrlPr>
                      </m:dPr>
                      <m:e>
                        <m:r>
                          <a:rPr lang="en-US" sz="1500" i="1">
                            <a:latin typeface="Cambria Math"/>
                            <a:ea typeface="Cambria Math"/>
                          </a:rPr>
                          <m:t>𝜆</m:t>
                        </m:r>
                      </m:e>
                    </m:d>
                  </m:oMath>
                </a14:m>
                <a:r>
                  <a:rPr lang="en-US" sz="1500" i="1" dirty="0">
                    <a:latin typeface="Times New Roman" panose="02020603050405020304" pitchFamily="18" charset="0"/>
                    <a:ea typeface="Cambria Math"/>
                    <a:cs typeface="Times New Roman" panose="02020603050405020304" pitchFamily="18" charset="0"/>
                  </a:rPr>
                  <a:t>= Spectral Radiance </a:t>
                </a:r>
                <a:r>
                  <a:rPr lang="en-US" sz="1500" i="1" dirty="0" smtClean="0">
                    <a:latin typeface="Times New Roman" panose="02020603050405020304" pitchFamily="18" charset="0"/>
                    <a:ea typeface="Cambria Math"/>
                    <a:cs typeface="Times New Roman" panose="02020603050405020304" pitchFamily="18" charset="0"/>
                  </a:rPr>
                  <a:t>(scene)</a:t>
                </a:r>
                <a:endParaRPr lang="en-US" sz="1500" i="1" dirty="0">
                  <a:latin typeface="Times New Roman" panose="02020603050405020304" pitchFamily="18" charset="0"/>
                  <a:ea typeface="Cambria Math"/>
                  <a:cs typeface="Times New Roman" panose="02020603050405020304" pitchFamily="18" charset="0"/>
                </a:endParaRPr>
              </a:p>
              <a:p>
                <a:pPr defTabSz="426641"/>
                <a:r>
                  <a:rPr lang="en-US" sz="1500" i="1" dirty="0" smtClean="0">
                    <a:latin typeface="Times New Roman" panose="02020603050405020304" pitchFamily="18" charset="0"/>
                    <a:ea typeface="Cambria Math"/>
                    <a:cs typeface="Times New Roman" panose="02020603050405020304" pitchFamily="18" charset="0"/>
                  </a:rPr>
                  <a:t>S(</a:t>
                </a:r>
                <a:r>
                  <a:rPr lang="el-GR" sz="1500" i="1" dirty="0">
                    <a:latin typeface="Times New Roman" panose="02020603050405020304" pitchFamily="18" charset="0"/>
                    <a:ea typeface="Cambria Math"/>
                    <a:cs typeface="Times New Roman" panose="02020603050405020304" pitchFamily="18" charset="0"/>
                  </a:rPr>
                  <a:t>λ</a:t>
                </a:r>
                <a:r>
                  <a:rPr lang="en-US" sz="1500" i="1" dirty="0">
                    <a:latin typeface="Times New Roman" panose="02020603050405020304" pitchFamily="18" charset="0"/>
                    <a:ea typeface="Cambria Math"/>
                    <a:cs typeface="Times New Roman" panose="02020603050405020304" pitchFamily="18" charset="0"/>
                  </a:rPr>
                  <a:t>) 	= Camera Spectral </a:t>
                </a:r>
                <a:r>
                  <a:rPr lang="en-US" sz="1500" i="1" dirty="0" smtClean="0">
                    <a:latin typeface="Times New Roman" panose="02020603050405020304" pitchFamily="18" charset="0"/>
                    <a:ea typeface="Cambria Math"/>
                    <a:cs typeface="Times New Roman" panose="02020603050405020304" pitchFamily="18" charset="0"/>
                  </a:rPr>
                  <a:t>Response</a:t>
                </a:r>
              </a:p>
              <a:p>
                <a:pPr defTabSz="426641"/>
                <a:r>
                  <a:rPr lang="en-US" sz="1500" i="1" dirty="0">
                    <a:latin typeface="Times New Roman" panose="02020603050405020304" pitchFamily="18" charset="0"/>
                    <a:ea typeface="Cambria Math"/>
                    <a:cs typeface="Times New Roman" panose="02020603050405020304" pitchFamily="18" charset="0"/>
                  </a:rPr>
                  <a:t>	</a:t>
                </a:r>
                <a:r>
                  <a:rPr lang="en-US" sz="1500" i="1" dirty="0" smtClean="0">
                    <a:latin typeface="Times New Roman" panose="02020603050405020304" pitchFamily="18" charset="0"/>
                    <a:ea typeface="Cambria Math"/>
                    <a:cs typeface="Times New Roman" panose="02020603050405020304" pitchFamily="18" charset="0"/>
                  </a:rPr>
                  <a:t>= </a:t>
                </a:r>
                <a14:m>
                  <m:oMath xmlns:m="http://schemas.openxmlformats.org/officeDocument/2006/math">
                    <m:r>
                      <a:rPr lang="en-US" sz="1500" i="1">
                        <a:latin typeface="Cambria Math"/>
                        <a:ea typeface="Cambria Math"/>
                      </a:rPr>
                      <m:t>𝜆</m:t>
                    </m:r>
                  </m:oMath>
                </a14:m>
                <a:r>
                  <a:rPr lang="en-US" sz="1500" i="1" dirty="0" smtClean="0">
                    <a:latin typeface="Times New Roman" panose="02020603050405020304" pitchFamily="18" charset="0"/>
                    <a:ea typeface="Cambria Math"/>
                    <a:cs typeface="Times New Roman" panose="02020603050405020304" pitchFamily="18" charset="0"/>
                  </a:rPr>
                  <a:t> </a:t>
                </a:r>
                <a:r>
                  <a:rPr lang="el-GR" sz="1500" i="1" dirty="0" smtClean="0">
                    <a:latin typeface="Times New Roman" panose="02020603050405020304" pitchFamily="18" charset="0"/>
                    <a:ea typeface="Cambria Math"/>
                    <a:cs typeface="Times New Roman" panose="02020603050405020304" pitchFamily="18" charset="0"/>
                  </a:rPr>
                  <a:t>η</a:t>
                </a:r>
                <a:r>
                  <a:rPr lang="en-US" sz="1500" i="1" dirty="0" smtClean="0">
                    <a:latin typeface="Times New Roman" panose="02020603050405020304" pitchFamily="18" charset="0"/>
                    <a:ea typeface="Cambria Math"/>
                    <a:cs typeface="Times New Roman" panose="02020603050405020304" pitchFamily="18" charset="0"/>
                  </a:rPr>
                  <a:t>(</a:t>
                </a:r>
                <a14:m>
                  <m:oMath xmlns:m="http://schemas.openxmlformats.org/officeDocument/2006/math">
                    <m:r>
                      <a:rPr lang="en-US" sz="1500" i="1">
                        <a:latin typeface="Cambria Math"/>
                        <a:ea typeface="Cambria Math"/>
                      </a:rPr>
                      <m:t>𝜆</m:t>
                    </m:r>
                  </m:oMath>
                </a14:m>
                <a:r>
                  <a:rPr lang="en-US" sz="1500" i="1" dirty="0" smtClean="0">
                    <a:latin typeface="Times New Roman" panose="02020603050405020304" pitchFamily="18" charset="0"/>
                    <a:ea typeface="Cambria Math"/>
                    <a:cs typeface="Times New Roman" panose="02020603050405020304" pitchFamily="18" charset="0"/>
                  </a:rPr>
                  <a:t>) T(</a:t>
                </a:r>
                <a14:m>
                  <m:oMath xmlns:m="http://schemas.openxmlformats.org/officeDocument/2006/math">
                    <m:r>
                      <a:rPr lang="en-US" sz="1500" i="1">
                        <a:latin typeface="Cambria Math"/>
                        <a:ea typeface="Cambria Math"/>
                      </a:rPr>
                      <m:t>𝜆</m:t>
                    </m:r>
                  </m:oMath>
                </a14:m>
                <a:r>
                  <a:rPr lang="en-US" sz="1500" i="1" dirty="0" smtClean="0">
                    <a:latin typeface="Times New Roman" panose="02020603050405020304" pitchFamily="18" charset="0"/>
                    <a:ea typeface="Cambria Math"/>
                    <a:cs typeface="Times New Roman" panose="02020603050405020304" pitchFamily="18" charset="0"/>
                  </a:rPr>
                  <a:t>)</a:t>
                </a:r>
              </a:p>
              <a:p>
                <a:pPr defTabSz="426641"/>
                <a:r>
                  <a:rPr lang="el-GR" sz="1500" i="1" dirty="0">
                    <a:latin typeface="Times New Roman" panose="02020603050405020304" pitchFamily="18" charset="0"/>
                    <a:ea typeface="Cambria Math"/>
                    <a:cs typeface="Times New Roman" panose="02020603050405020304" pitchFamily="18" charset="0"/>
                  </a:rPr>
                  <a:t>η</a:t>
                </a:r>
                <a:r>
                  <a:rPr lang="en-US" sz="1500" i="1" dirty="0">
                    <a:latin typeface="Times New Roman" panose="02020603050405020304" pitchFamily="18" charset="0"/>
                    <a:ea typeface="Cambria Math"/>
                    <a:cs typeface="Times New Roman" panose="02020603050405020304" pitchFamily="18" charset="0"/>
                  </a:rPr>
                  <a:t>(</a:t>
                </a:r>
                <a14:m>
                  <m:oMath xmlns:m="http://schemas.openxmlformats.org/officeDocument/2006/math">
                    <m:r>
                      <a:rPr lang="en-US" sz="1500" i="1">
                        <a:latin typeface="Cambria Math"/>
                        <a:ea typeface="Cambria Math"/>
                      </a:rPr>
                      <m:t>𝜆</m:t>
                    </m:r>
                  </m:oMath>
                </a14:m>
                <a:r>
                  <a:rPr lang="en-US" sz="1500" i="1" dirty="0" smtClean="0">
                    <a:latin typeface="Times New Roman" panose="02020603050405020304" pitchFamily="18" charset="0"/>
                    <a:ea typeface="Cambria Math"/>
                    <a:cs typeface="Times New Roman" panose="02020603050405020304" pitchFamily="18" charset="0"/>
                  </a:rPr>
                  <a:t>)	= Quantum Efficiency</a:t>
                </a:r>
              </a:p>
              <a:p>
                <a:pPr defTabSz="426641"/>
                <a:r>
                  <a:rPr lang="en-US" sz="1500" i="1" dirty="0" smtClean="0">
                    <a:latin typeface="Times New Roman" panose="02020603050405020304" pitchFamily="18" charset="0"/>
                    <a:ea typeface="Cambria Math"/>
                    <a:cs typeface="Times New Roman" panose="02020603050405020304" pitchFamily="18" charset="0"/>
                  </a:rPr>
                  <a:t>T(</a:t>
                </a:r>
                <a14:m>
                  <m:oMath xmlns:m="http://schemas.openxmlformats.org/officeDocument/2006/math">
                    <m:r>
                      <a:rPr lang="en-US" sz="1500" i="1">
                        <a:latin typeface="Cambria Math"/>
                        <a:ea typeface="Cambria Math"/>
                      </a:rPr>
                      <m:t>𝜆</m:t>
                    </m:r>
                  </m:oMath>
                </a14:m>
                <a:r>
                  <a:rPr lang="en-US" sz="1500" i="1" dirty="0" smtClean="0">
                    <a:latin typeface="Times New Roman" panose="02020603050405020304" pitchFamily="18" charset="0"/>
                    <a:ea typeface="Cambria Math"/>
                    <a:cs typeface="Times New Roman" panose="02020603050405020304" pitchFamily="18" charset="0"/>
                  </a:rPr>
                  <a:t>) 	= Optical Transmission</a:t>
                </a:r>
                <a:endParaRPr lang="en-US" sz="1500" i="1" dirty="0">
                  <a:latin typeface="Times New Roman" panose="02020603050405020304" pitchFamily="18" charset="0"/>
                  <a:ea typeface="Cambria Math"/>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5207758" y="2412870"/>
                <a:ext cx="3829912" cy="4016484"/>
              </a:xfrm>
              <a:prstGeom prst="rect">
                <a:avLst/>
              </a:prstGeom>
              <a:blipFill rotWithShape="1">
                <a:blip r:embed="rId2"/>
                <a:stretch>
                  <a:fillRect l="-477" t="-303" b="-607"/>
                </a:stretch>
              </a:blipFill>
            </p:spPr>
            <p:txBody>
              <a:bodyPr/>
              <a:lstStyle/>
              <a:p>
                <a:r>
                  <a:rPr lang="en-US">
                    <a:noFill/>
                  </a:rPr>
                  <a:t> </a:t>
                </a:r>
              </a:p>
            </p:txBody>
          </p:sp>
        </mc:Fallback>
      </mc:AlternateContent>
      <p:sp>
        <p:nvSpPr>
          <p:cNvPr id="22" name="Slide Number Placeholder 3"/>
          <p:cNvSpPr>
            <a:spLocks noGrp="1"/>
          </p:cNvSpPr>
          <p:nvPr>
            <p:ph type="sldNum" sz="quarter" idx="12"/>
          </p:nvPr>
        </p:nvSpPr>
        <p:spPr>
          <a:xfrm>
            <a:off x="8647112" y="6408738"/>
            <a:ext cx="496887" cy="365125"/>
          </a:xfrm>
        </p:spPr>
        <p:txBody>
          <a:bodyPr/>
          <a:lstStyle/>
          <a:p>
            <a:fld id="{6253227B-0ED7-4563-9A53-5565A2CB367F}" type="slidenum">
              <a:rPr lang="en-US" smtClean="0"/>
              <a:pPr/>
              <a:t>24</a:t>
            </a:fld>
            <a:endParaRPr lang="en-US" dirty="0"/>
          </a:p>
        </p:txBody>
      </p:sp>
      <mc:AlternateContent xmlns:mc="http://schemas.openxmlformats.org/markup-compatibility/2006" xmlns:a14="http://schemas.microsoft.com/office/drawing/2010/main">
        <mc:Choice Requires="a14">
          <p:sp>
            <p:nvSpPr>
              <p:cNvPr id="23" name="Content Placeholder 1"/>
              <p:cNvSpPr txBox="1">
                <a:spLocks/>
              </p:cNvSpPr>
              <p:nvPr/>
            </p:nvSpPr>
            <p:spPr>
              <a:xfrm>
                <a:off x="131135" y="1451343"/>
                <a:ext cx="8839200" cy="157975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109728"/>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a:rPr>
                        <m:t>𝐷𝑁</m:t>
                      </m:r>
                      <m:r>
                        <a:rPr lang="en-US" sz="2400" i="1">
                          <a:solidFill>
                            <a:schemeClr val="tx1"/>
                          </a:solidFill>
                          <a:latin typeface="Cambria Math"/>
                        </a:rPr>
                        <m:t>=</m:t>
                      </m:r>
                      <m:f>
                        <m:fPr>
                          <m:ctrlPr>
                            <a:rPr lang="en-US" sz="2400" i="1">
                              <a:solidFill>
                                <a:schemeClr val="tx1"/>
                              </a:solidFill>
                              <a:latin typeface="Cambria Math"/>
                            </a:rPr>
                          </m:ctrlPr>
                        </m:fPr>
                        <m:num>
                          <m:sSub>
                            <m:sSubPr>
                              <m:ctrlPr>
                                <a:rPr lang="en-US" sz="2400" i="1">
                                  <a:solidFill>
                                    <a:schemeClr val="tx1"/>
                                  </a:solidFill>
                                  <a:latin typeface="Cambria Math"/>
                                </a:rPr>
                              </m:ctrlPr>
                            </m:sSubPr>
                            <m:e>
                              <m:r>
                                <a:rPr lang="en-US" sz="2400" i="1">
                                  <a:solidFill>
                                    <a:schemeClr val="tx1"/>
                                  </a:solidFill>
                                  <a:latin typeface="Cambria Math"/>
                                </a:rPr>
                                <m:t>𝑁</m:t>
                              </m:r>
                            </m:e>
                            <m:sub>
                              <m:r>
                                <a:rPr lang="en-US" sz="2400" i="1">
                                  <a:solidFill>
                                    <a:schemeClr val="tx1"/>
                                  </a:solidFill>
                                  <a:latin typeface="Cambria Math"/>
                                </a:rPr>
                                <m:t>𝑒</m:t>
                              </m:r>
                            </m:sub>
                          </m:sSub>
                        </m:num>
                        <m:den>
                          <m:r>
                            <a:rPr lang="en-US" sz="2400" i="1">
                              <a:solidFill>
                                <a:schemeClr val="tx1"/>
                              </a:solidFill>
                              <a:latin typeface="Cambria Math"/>
                            </a:rPr>
                            <m:t>𝑄𝑆𝐸</m:t>
                          </m:r>
                        </m:den>
                      </m:f>
                      <m:r>
                        <a:rPr lang="en-US" sz="2400" i="1">
                          <a:solidFill>
                            <a:schemeClr val="tx1"/>
                          </a:solidFill>
                          <a:latin typeface="Cambria Math"/>
                        </a:rPr>
                        <m:t>≈</m:t>
                      </m:r>
                      <m:f>
                        <m:fPr>
                          <m:ctrlPr>
                            <a:rPr lang="en-US" sz="2400" i="1">
                              <a:solidFill>
                                <a:schemeClr val="tx1"/>
                              </a:solidFill>
                              <a:latin typeface="Cambria Math"/>
                            </a:rPr>
                          </m:ctrlPr>
                        </m:fPr>
                        <m:num>
                          <m:r>
                            <a:rPr lang="en-US" sz="2400" i="1">
                              <a:solidFill>
                                <a:schemeClr val="tx1"/>
                              </a:solidFill>
                              <a:latin typeface="Cambria Math"/>
                            </a:rPr>
                            <m:t>𝜋𝜏</m:t>
                          </m:r>
                          <m:sSub>
                            <m:sSubPr>
                              <m:ctrlPr>
                                <a:rPr lang="en-US" sz="2400" i="1">
                                  <a:solidFill>
                                    <a:schemeClr val="tx1"/>
                                  </a:solidFill>
                                  <a:latin typeface="Cambria Math"/>
                                </a:rPr>
                              </m:ctrlPr>
                            </m:sSubPr>
                            <m:e>
                              <m:r>
                                <a:rPr lang="en-US" sz="2400" i="1">
                                  <a:solidFill>
                                    <a:schemeClr val="tx1"/>
                                  </a:solidFill>
                                  <a:latin typeface="Cambria Math"/>
                                </a:rPr>
                                <m:t>𝐴</m:t>
                              </m:r>
                            </m:e>
                            <m:sub>
                              <m:r>
                                <a:rPr lang="en-US" sz="2400" i="1">
                                  <a:solidFill>
                                    <a:schemeClr val="tx1"/>
                                  </a:solidFill>
                                  <a:latin typeface="Cambria Math"/>
                                </a:rPr>
                                <m:t>𝑑</m:t>
                              </m:r>
                            </m:sub>
                          </m:sSub>
                        </m:num>
                        <m:den>
                          <m:r>
                            <a:rPr lang="en-US" sz="2400" i="1">
                              <a:solidFill>
                                <a:schemeClr val="tx1"/>
                              </a:solidFill>
                              <a:latin typeface="Cambria Math"/>
                            </a:rPr>
                            <m:t>4</m:t>
                          </m:r>
                          <m:sSup>
                            <m:sSupPr>
                              <m:ctrlPr>
                                <a:rPr lang="en-US" sz="2400" i="1">
                                  <a:solidFill>
                                    <a:schemeClr val="tx1"/>
                                  </a:solidFill>
                                  <a:latin typeface="Cambria Math"/>
                                </a:rPr>
                              </m:ctrlPr>
                            </m:sSupPr>
                            <m:e>
                              <m:r>
                                <a:rPr lang="en-US" sz="2400" i="1">
                                  <a:solidFill>
                                    <a:schemeClr val="tx1"/>
                                  </a:solidFill>
                                  <a:latin typeface="Cambria Math"/>
                                </a:rPr>
                                <m:t>(</m:t>
                              </m:r>
                              <m:r>
                                <a:rPr lang="en-US" sz="2400" i="1">
                                  <a:solidFill>
                                    <a:schemeClr val="tx1"/>
                                  </a:solidFill>
                                  <a:latin typeface="Cambria Math"/>
                                </a:rPr>
                                <m:t>𝑓</m:t>
                              </m:r>
                              <m:r>
                                <a:rPr lang="en-US" sz="2400" i="1">
                                  <a:solidFill>
                                    <a:schemeClr val="tx1"/>
                                  </a:solidFill>
                                  <a:latin typeface="Cambria Math"/>
                                </a:rPr>
                                <m:t>#)</m:t>
                              </m:r>
                            </m:e>
                            <m:sup>
                              <m:r>
                                <a:rPr lang="en-US" sz="2400" i="1">
                                  <a:solidFill>
                                    <a:schemeClr val="tx1"/>
                                  </a:solidFill>
                                  <a:latin typeface="Cambria Math"/>
                                </a:rPr>
                                <m:t>2</m:t>
                              </m:r>
                            </m:sup>
                          </m:sSup>
                          <m:r>
                            <a:rPr lang="en-US" sz="2400" i="1">
                              <a:solidFill>
                                <a:schemeClr val="tx1"/>
                              </a:solidFill>
                              <a:latin typeface="Cambria Math"/>
                            </a:rPr>
                            <m:t> </m:t>
                          </m:r>
                          <m:r>
                            <a:rPr lang="en-US" sz="2400" i="1">
                              <a:solidFill>
                                <a:schemeClr val="tx1"/>
                              </a:solidFill>
                              <a:latin typeface="Cambria Math"/>
                            </a:rPr>
                            <m:t>𝑄𝑆𝐸</m:t>
                          </m:r>
                          <m:r>
                            <a:rPr lang="en-US" sz="2400" i="1">
                              <a:solidFill>
                                <a:schemeClr val="tx1"/>
                              </a:solidFill>
                              <a:latin typeface="Cambria Math"/>
                            </a:rPr>
                            <m:t> </m:t>
                          </m:r>
                          <m:r>
                            <a:rPr lang="en-US" sz="2400" i="1">
                              <a:solidFill>
                                <a:schemeClr val="tx1"/>
                              </a:solidFill>
                              <a:latin typeface="Cambria Math"/>
                            </a:rPr>
                            <m:t>h𝑐</m:t>
                          </m:r>
                        </m:den>
                      </m:f>
                      <m:r>
                        <a:rPr lang="en-US" sz="2400" i="1">
                          <a:solidFill>
                            <a:schemeClr val="tx1"/>
                          </a:solidFill>
                          <a:latin typeface="Cambria Math"/>
                        </a:rPr>
                        <m:t> </m:t>
                      </m:r>
                      <m:nary>
                        <m:naryPr>
                          <m:limLoc m:val="subSup"/>
                          <m:ctrlPr>
                            <a:rPr lang="en-US" sz="2400" i="1">
                              <a:solidFill>
                                <a:schemeClr val="tx1"/>
                              </a:solidFill>
                              <a:latin typeface="Cambria Math"/>
                            </a:rPr>
                          </m:ctrlPr>
                        </m:naryPr>
                        <m:sub>
                          <m:r>
                            <a:rPr lang="en-US" sz="2400" i="1">
                              <a:solidFill>
                                <a:schemeClr val="tx1"/>
                              </a:solidFill>
                              <a:latin typeface="Cambria Math"/>
                            </a:rPr>
                            <m:t>0</m:t>
                          </m:r>
                        </m:sub>
                        <m:sup>
                          <m:r>
                            <a:rPr lang="en-US" sz="2400" i="1">
                              <a:solidFill>
                                <a:schemeClr val="tx1"/>
                              </a:solidFill>
                              <a:latin typeface="Cambria Math"/>
                            </a:rPr>
                            <m:t>∞</m:t>
                          </m:r>
                        </m:sup>
                        <m:e>
                          <m:sSub>
                            <m:sSubPr>
                              <m:ctrlPr>
                                <a:rPr lang="en-US" sz="2400" i="1">
                                  <a:solidFill>
                                    <a:schemeClr val="tx1"/>
                                  </a:solidFill>
                                  <a:latin typeface="Cambria Math"/>
                                </a:rPr>
                              </m:ctrlPr>
                            </m:sSubPr>
                            <m:e>
                              <m:r>
                                <a:rPr lang="en-US" sz="2400" i="1">
                                  <a:solidFill>
                                    <a:schemeClr val="tx1"/>
                                  </a:solidFill>
                                  <a:latin typeface="Cambria Math"/>
                                </a:rPr>
                                <m:t>𝐿</m:t>
                              </m:r>
                            </m:e>
                            <m:sub>
                              <m:r>
                                <a:rPr lang="en-US" sz="2400" i="1">
                                  <a:solidFill>
                                    <a:schemeClr val="tx1"/>
                                  </a:solidFill>
                                  <a:latin typeface="Cambria Math"/>
                                </a:rPr>
                                <m:t>𝑖</m:t>
                              </m:r>
                            </m:sub>
                          </m:sSub>
                          <m:d>
                            <m:dPr>
                              <m:ctrlPr>
                                <a:rPr lang="en-US" sz="2400" i="1">
                                  <a:solidFill>
                                    <a:schemeClr val="tx1"/>
                                  </a:solidFill>
                                  <a:latin typeface="Cambria Math"/>
                                </a:rPr>
                              </m:ctrlPr>
                            </m:dPr>
                            <m:e>
                              <m:r>
                                <a:rPr lang="en-US" sz="2400" i="1">
                                  <a:solidFill>
                                    <a:schemeClr val="tx1"/>
                                  </a:solidFill>
                                  <a:latin typeface="Cambria Math"/>
                                </a:rPr>
                                <m:t>𝜆</m:t>
                              </m:r>
                            </m:e>
                          </m:d>
                          <m:r>
                            <a:rPr lang="en-US" sz="2400" i="1">
                              <a:solidFill>
                                <a:schemeClr val="tx1"/>
                              </a:solidFill>
                              <a:latin typeface="Cambria Math"/>
                            </a:rPr>
                            <m:t>𝑆</m:t>
                          </m:r>
                          <m:d>
                            <m:dPr>
                              <m:ctrlPr>
                                <a:rPr lang="en-US" sz="2400" i="1">
                                  <a:solidFill>
                                    <a:schemeClr val="tx1"/>
                                  </a:solidFill>
                                  <a:latin typeface="Cambria Math"/>
                                </a:rPr>
                              </m:ctrlPr>
                            </m:dPr>
                            <m:e>
                              <m:r>
                                <a:rPr lang="en-US" sz="2400" i="1">
                                  <a:solidFill>
                                    <a:schemeClr val="tx1"/>
                                  </a:solidFill>
                                  <a:latin typeface="Cambria Math"/>
                                </a:rPr>
                                <m:t>𝜆</m:t>
                              </m:r>
                            </m:e>
                          </m:d>
                          <m:r>
                            <a:rPr lang="en-US" sz="2400" i="1">
                              <a:solidFill>
                                <a:schemeClr val="tx1"/>
                              </a:solidFill>
                              <a:latin typeface="Cambria Math"/>
                            </a:rPr>
                            <m:t>𝑑</m:t>
                          </m:r>
                          <m:r>
                            <a:rPr lang="en-US" sz="2400" i="1">
                              <a:solidFill>
                                <a:schemeClr val="tx1"/>
                              </a:solidFill>
                              <a:latin typeface="Cambria Math"/>
                            </a:rPr>
                            <m:t>𝜆</m:t>
                          </m:r>
                        </m:e>
                      </m:nary>
                    </m:oMath>
                  </m:oMathPara>
                </a14:m>
                <a:endParaRPr lang="en-US" sz="2400" dirty="0"/>
              </a:p>
            </p:txBody>
          </p:sp>
        </mc:Choice>
        <mc:Fallback xmlns="">
          <p:sp>
            <p:nvSpPr>
              <p:cNvPr id="23" name="Content Placeholder 1"/>
              <p:cNvSpPr txBox="1">
                <a:spLocks noRot="1" noChangeAspect="1" noMove="1" noResize="1" noEditPoints="1" noAdjustHandles="1" noChangeArrowheads="1" noChangeShapeType="1" noTextEdit="1"/>
              </p:cNvSpPr>
              <p:nvPr/>
            </p:nvSpPr>
            <p:spPr>
              <a:xfrm>
                <a:off x="131135" y="1451343"/>
                <a:ext cx="8839200" cy="1579755"/>
              </a:xfrm>
              <a:prstGeom prst="rect">
                <a:avLst/>
              </a:prstGeom>
              <a:blipFill rotWithShape="1">
                <a:blip r:embed="rId3"/>
                <a:stretch>
                  <a:fillRect/>
                </a:stretch>
              </a:blipFill>
            </p:spPr>
            <p:txBody>
              <a:bodyPr/>
              <a:lstStyle/>
              <a:p>
                <a:r>
                  <a:rPr lang="en-US">
                    <a:noFill/>
                  </a:rPr>
                  <a:t> </a:t>
                </a:r>
              </a:p>
            </p:txBody>
          </p:sp>
        </mc:Fallback>
      </mc:AlternateContent>
      <p:grpSp>
        <p:nvGrpSpPr>
          <p:cNvPr id="24" name="Group 23"/>
          <p:cNvGrpSpPr/>
          <p:nvPr/>
        </p:nvGrpSpPr>
        <p:grpSpPr>
          <a:xfrm>
            <a:off x="466061" y="2817628"/>
            <a:ext cx="4201632" cy="1330285"/>
            <a:chOff x="900545" y="3348848"/>
            <a:chExt cx="6335209" cy="2510500"/>
          </a:xfrm>
        </p:grpSpPr>
        <p:cxnSp>
          <p:nvCxnSpPr>
            <p:cNvPr id="25" name="Straight Arrow Connector 24"/>
            <p:cNvCxnSpPr/>
            <p:nvPr/>
          </p:nvCxnSpPr>
          <p:spPr>
            <a:xfrm flipH="1" flipV="1">
              <a:off x="909453" y="4773537"/>
              <a:ext cx="0" cy="5968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205321" y="4732595"/>
              <a:ext cx="0" cy="8188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162322" y="5054242"/>
              <a:ext cx="0" cy="80510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7" idx="3"/>
              <a:endCxn id="34" idx="0"/>
            </p:cNvCxnSpPr>
            <p:nvPr/>
          </p:nvCxnSpPr>
          <p:spPr>
            <a:xfrm flipV="1">
              <a:off x="927977" y="3348848"/>
              <a:ext cx="3222449" cy="7574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4" idx="0"/>
              <a:endCxn id="38" idx="3"/>
            </p:cNvCxnSpPr>
            <p:nvPr/>
          </p:nvCxnSpPr>
          <p:spPr>
            <a:xfrm>
              <a:off x="4150426" y="3348848"/>
              <a:ext cx="3085328" cy="7594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38" idx="3"/>
              <a:endCxn id="34" idx="4"/>
            </p:cNvCxnSpPr>
            <p:nvPr/>
          </p:nvCxnSpPr>
          <p:spPr>
            <a:xfrm flipH="1">
              <a:off x="4150426" y="4108268"/>
              <a:ext cx="3085328" cy="7606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4" idx="4"/>
              <a:endCxn id="37" idx="3"/>
            </p:cNvCxnSpPr>
            <p:nvPr/>
          </p:nvCxnSpPr>
          <p:spPr>
            <a:xfrm flipH="1" flipV="1">
              <a:off x="927977" y="4106289"/>
              <a:ext cx="3222449" cy="7626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8" idx="3"/>
              <a:endCxn id="37" idx="1"/>
            </p:cNvCxnSpPr>
            <p:nvPr/>
          </p:nvCxnSpPr>
          <p:spPr>
            <a:xfrm flipH="1" flipV="1">
              <a:off x="900545" y="4106289"/>
              <a:ext cx="6335209" cy="197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3978233" y="3348848"/>
              <a:ext cx="344385" cy="1520042"/>
            </a:xfrm>
            <a:prstGeom prst="ellipse">
              <a:avLst/>
            </a:prstGeom>
            <a:ln w="5715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a:off x="5795158" y="3764478"/>
              <a:ext cx="11876" cy="712519"/>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900545" y="3786249"/>
              <a:ext cx="27432" cy="640080"/>
            </a:xfrm>
            <a:prstGeom prst="rect">
              <a:avLst/>
            </a:prstGeom>
            <a:solidFill>
              <a:schemeClr val="tx1"/>
            </a:solid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208322" y="3788228"/>
              <a:ext cx="27432" cy="640080"/>
            </a:xfrm>
            <a:prstGeom prst="rect">
              <a:avLst/>
            </a:prstGeom>
            <a:solidFill>
              <a:schemeClr val="tx1"/>
            </a:solidFill>
            <a:ln w="571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Rectangle 2"/>
              <p:cNvSpPr/>
              <p:nvPr/>
            </p:nvSpPr>
            <p:spPr>
              <a:xfrm>
                <a:off x="124662" y="3946083"/>
                <a:ext cx="768415" cy="369332"/>
              </a:xfrm>
              <a:prstGeom prst="rect">
                <a:avLst/>
              </a:prstGeom>
            </p:spPr>
            <p:txBody>
              <a:bodyPr wrap="none">
                <a:spAutoFit/>
              </a:bodyPr>
              <a:lstStyle/>
              <a:p>
                <a14:m>
                  <m:oMath xmlns:m="http://schemas.openxmlformats.org/officeDocument/2006/math">
                    <m:r>
                      <a:rPr lang="en-US" i="1" smtClean="0">
                        <a:latin typeface="Cambria Math"/>
                        <a:ea typeface="Cambria Math"/>
                      </a:rPr>
                      <m:t>𝐿</m:t>
                    </m:r>
                    <m:r>
                      <a:rPr lang="en-US" b="0" i="1" baseline="-25000" smtClean="0">
                        <a:latin typeface="Cambria Math"/>
                        <a:ea typeface="Cambria Math"/>
                      </a:rPr>
                      <m:t>𝑜</m:t>
                    </m:r>
                    <m:d>
                      <m:dPr>
                        <m:ctrlPr>
                          <a:rPr lang="en-US" i="1">
                            <a:latin typeface="Cambria Math"/>
                            <a:ea typeface="Cambria Math"/>
                          </a:rPr>
                        </m:ctrlPr>
                      </m:dPr>
                      <m:e>
                        <m:r>
                          <a:rPr lang="en-US" i="1">
                            <a:latin typeface="Cambria Math"/>
                            <a:ea typeface="Cambria Math"/>
                          </a:rPr>
                          <m:t>𝜆</m:t>
                        </m:r>
                      </m:e>
                    </m:d>
                  </m:oMath>
                </a14:m>
                <a:r>
                  <a:rPr lang="en-US" i="1" dirty="0">
                    <a:latin typeface="Times New Roman" panose="02020603050405020304" pitchFamily="18" charset="0"/>
                    <a:ea typeface="Cambria Math"/>
                    <a:cs typeface="Times New Roman" panose="02020603050405020304" pitchFamily="18" charset="0"/>
                  </a:rPr>
                  <a:t> </a:t>
                </a:r>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124662" y="3946083"/>
                <a:ext cx="768415" cy="369332"/>
              </a:xfrm>
              <a:prstGeom prst="rect">
                <a:avLst/>
              </a:prstGeom>
              <a:blipFill rotWithShape="1">
                <a:blip r:embed="rId4"/>
                <a:stretch>
                  <a:fillRect/>
                </a:stretch>
              </a:blipFill>
            </p:spPr>
            <p:txBody>
              <a:bodyPr/>
              <a:lstStyle/>
              <a:p>
                <a:r>
                  <a:rPr lang="en-US">
                    <a:noFill/>
                  </a:rPr>
                  <a:t> </a:t>
                </a:r>
              </a:p>
            </p:txBody>
          </p:sp>
        </mc:Fallback>
      </mc:AlternateContent>
      <p:sp>
        <p:nvSpPr>
          <p:cNvPr id="5" name="Rectangle 4"/>
          <p:cNvSpPr/>
          <p:nvPr/>
        </p:nvSpPr>
        <p:spPr>
          <a:xfrm>
            <a:off x="3545382" y="3499515"/>
            <a:ext cx="479618" cy="369332"/>
          </a:xfrm>
          <a:prstGeom prst="rect">
            <a:avLst/>
          </a:prstGeom>
        </p:spPr>
        <p:txBody>
          <a:bodyPr wrap="none">
            <a:spAutoFit/>
          </a:bodyPr>
          <a:lstStyle/>
          <a:p>
            <a:r>
              <a:rPr lang="en-US" i="1" dirty="0">
                <a:latin typeface="Times New Roman" panose="02020603050405020304" pitchFamily="18" charset="0"/>
                <a:ea typeface="Cambria Math"/>
                <a:cs typeface="Times New Roman" panose="02020603050405020304" pitchFamily="18" charset="0"/>
              </a:rPr>
              <a:t>f # </a:t>
            </a:r>
            <a:endParaRPr lang="en-US" dirty="0"/>
          </a:p>
        </p:txBody>
      </p:sp>
      <p:sp>
        <p:nvSpPr>
          <p:cNvPr id="6" name="Rectangle 5"/>
          <p:cNvSpPr/>
          <p:nvPr/>
        </p:nvSpPr>
        <p:spPr>
          <a:xfrm>
            <a:off x="4466356" y="4020511"/>
            <a:ext cx="402674" cy="369332"/>
          </a:xfrm>
          <a:prstGeom prst="rect">
            <a:avLst/>
          </a:prstGeom>
        </p:spPr>
        <p:txBody>
          <a:bodyPr wrap="none">
            <a:spAutoFit/>
          </a:bodyPr>
          <a:lstStyle/>
          <a:p>
            <a:r>
              <a:rPr lang="en-US" i="1" dirty="0">
                <a:latin typeface="Times New Roman" panose="02020603050405020304" pitchFamily="18" charset="0"/>
                <a:ea typeface="Cambria Math"/>
                <a:cs typeface="Times New Roman" panose="02020603050405020304" pitchFamily="18" charset="0"/>
              </a:rPr>
              <a:t>A</a:t>
            </a:r>
            <a:r>
              <a:rPr lang="en-US" i="1" baseline="-25000" dirty="0">
                <a:latin typeface="Times New Roman" panose="02020603050405020304" pitchFamily="18" charset="0"/>
                <a:ea typeface="Cambria Math"/>
                <a:cs typeface="Times New Roman" panose="02020603050405020304" pitchFamily="18" charset="0"/>
              </a:rPr>
              <a:t>d</a:t>
            </a:r>
            <a:endParaRPr lang="en-US" dirty="0"/>
          </a:p>
        </p:txBody>
      </p:sp>
      <p:sp>
        <p:nvSpPr>
          <p:cNvPr id="7" name="TextBox 6"/>
          <p:cNvSpPr txBox="1"/>
          <p:nvPr/>
        </p:nvSpPr>
        <p:spPr>
          <a:xfrm>
            <a:off x="2286002" y="4263656"/>
            <a:ext cx="622286" cy="369332"/>
          </a:xfrm>
          <a:prstGeom prst="rect">
            <a:avLst/>
          </a:prstGeom>
          <a:noFill/>
        </p:spPr>
        <p:txBody>
          <a:bodyPr wrap="none" rtlCol="0">
            <a:spAutoFit/>
          </a:bodyPr>
          <a:lstStyle/>
          <a:p>
            <a:r>
              <a:rPr lang="en-US" i="1" dirty="0" smtClean="0">
                <a:latin typeface="Cambria" panose="02040503050406030204" pitchFamily="18" charset="0"/>
              </a:rPr>
              <a:t>Lens</a:t>
            </a:r>
            <a:endParaRPr lang="en-US" i="1" dirty="0">
              <a:latin typeface="Cambria" panose="02040503050406030204" pitchFamily="18" charset="0"/>
            </a:endParaRPr>
          </a:p>
        </p:txBody>
      </p:sp>
    </p:spTree>
    <p:extLst>
      <p:ext uri="{BB962C8B-B14F-4D97-AF65-F5344CB8AC3E}">
        <p14:creationId xmlns:p14="http://schemas.microsoft.com/office/powerpoint/2010/main" val="6043335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508958" y="1538408"/>
            <a:ext cx="5253487" cy="4525962"/>
          </a:xfrm>
        </p:spPr>
        <p:txBody>
          <a:bodyPr/>
          <a:lstStyle/>
          <a:p>
            <a:r>
              <a:rPr lang="en-US" sz="1800" dirty="0" smtClean="0"/>
              <a:t>Simplifying the equation we can say</a:t>
            </a:r>
          </a:p>
          <a:p>
            <a:endParaRPr lang="en-US" sz="1800" dirty="0"/>
          </a:p>
          <a:p>
            <a:endParaRPr lang="en-US" sz="2000" dirty="0" smtClean="0"/>
          </a:p>
          <a:p>
            <a:pPr marL="392113" lvl="1" indent="0">
              <a:buNone/>
            </a:pPr>
            <a:r>
              <a:rPr lang="en-US" sz="1600" dirty="0" smtClean="0"/>
              <a:t>Where:</a:t>
            </a:r>
          </a:p>
          <a:p>
            <a:pPr marL="392113" lvl="1" indent="0">
              <a:buNone/>
            </a:pPr>
            <a:r>
              <a:rPr lang="en-US" sz="1600" dirty="0" smtClean="0"/>
              <a:t>	</a:t>
            </a:r>
            <a:r>
              <a:rPr lang="en-US" sz="1600" i="1" dirty="0" smtClean="0"/>
              <a:t>g</a:t>
            </a:r>
            <a:r>
              <a:rPr lang="en-US" sz="1600" dirty="0" smtClean="0"/>
              <a:t> = gain coefficient = ISO/100</a:t>
            </a:r>
          </a:p>
          <a:p>
            <a:pPr marL="392113" lvl="1" indent="0">
              <a:buNone/>
            </a:pPr>
            <a:r>
              <a:rPr lang="en-US" sz="1600" dirty="0" smtClean="0">
                <a:sym typeface="Symbol"/>
              </a:rPr>
              <a:t>	</a:t>
            </a:r>
            <a:r>
              <a:rPr lang="en-US" sz="1600" b="1" dirty="0" smtClean="0">
                <a:sym typeface="Symbol"/>
              </a:rPr>
              <a:t></a:t>
            </a:r>
            <a:r>
              <a:rPr lang="en-US" sz="1600" dirty="0" smtClean="0">
                <a:sym typeface="Symbol"/>
              </a:rPr>
              <a:t> = exposure setting [ms]</a:t>
            </a:r>
            <a:endParaRPr lang="en-US" sz="1600" dirty="0" smtClean="0"/>
          </a:p>
          <a:p>
            <a:endParaRPr lang="en-US" sz="1000" dirty="0" smtClean="0"/>
          </a:p>
          <a:p>
            <a:r>
              <a:rPr lang="en-US" sz="1800" dirty="0" smtClean="0"/>
              <a:t>A NIST-traceable </a:t>
            </a:r>
            <a:r>
              <a:rPr lang="en-US" sz="1800" dirty="0"/>
              <a:t>spectrometer measured sphere illumination </a:t>
            </a:r>
            <a:r>
              <a:rPr lang="en-US" sz="1800" dirty="0" smtClean="0"/>
              <a:t>(</a:t>
            </a:r>
            <a:r>
              <a:rPr lang="en-US" sz="1800" i="1" dirty="0" smtClean="0">
                <a:latin typeface="Cambria Math" panose="02040503050406030204" pitchFamily="18" charset="0"/>
                <a:ea typeface="Cambria Math" panose="02040503050406030204" pitchFamily="18" charset="0"/>
              </a:rPr>
              <a:t>L </a:t>
            </a:r>
            <a:r>
              <a:rPr lang="en-US" sz="1800" dirty="0" smtClean="0"/>
              <a:t>) as the camera </a:t>
            </a:r>
            <a:r>
              <a:rPr lang="en-US" sz="1800" dirty="0"/>
              <a:t>acquired </a:t>
            </a:r>
            <a:r>
              <a:rPr lang="en-US" sz="1800" dirty="0" smtClean="0"/>
              <a:t>imagery</a:t>
            </a:r>
            <a:endParaRPr lang="en-US" sz="2000" dirty="0" smtClean="0"/>
          </a:p>
          <a:p>
            <a:r>
              <a:rPr lang="en-US" sz="1800" dirty="0" smtClean="0"/>
              <a:t>To </a:t>
            </a:r>
            <a:r>
              <a:rPr lang="en-US" sz="1800" dirty="0"/>
              <a:t>keep the </a:t>
            </a:r>
            <a:r>
              <a:rPr lang="en-US" sz="1800" dirty="0" smtClean="0"/>
              <a:t>MAPIR camera </a:t>
            </a:r>
            <a:r>
              <a:rPr lang="en-US" sz="1800" dirty="0"/>
              <a:t>radiometrically calibrated, this type of assessment would have to be performed periodically. </a:t>
            </a:r>
            <a:endParaRPr lang="en-US" sz="1800" dirty="0" smtClean="0"/>
          </a:p>
          <a:p>
            <a:pPr lvl="1"/>
            <a:r>
              <a:rPr lang="en-US" sz="1600" dirty="0" smtClean="0"/>
              <a:t>The </a:t>
            </a:r>
            <a:r>
              <a:rPr lang="en-US" sz="1600" dirty="0"/>
              <a:t>frequency would depend on the radiometric accuracy required, camera operation and operating conditions.</a:t>
            </a:r>
          </a:p>
        </p:txBody>
      </p:sp>
      <p:sp>
        <p:nvSpPr>
          <p:cNvPr id="4" name="Title 3"/>
          <p:cNvSpPr>
            <a:spLocks noGrp="1"/>
          </p:cNvSpPr>
          <p:nvPr>
            <p:ph type="title"/>
          </p:nvPr>
        </p:nvSpPr>
        <p:spPr/>
        <p:txBody>
          <a:bodyPr>
            <a:normAutofit fontScale="90000"/>
          </a:bodyPr>
          <a:lstStyle/>
          <a:p>
            <a:r>
              <a:rPr lang="en-US" dirty="0" smtClean="0"/>
              <a:t>MAPIR Kernel 3.2MP Camera Absolute </a:t>
            </a:r>
            <a:r>
              <a:rPr lang="en-US" dirty="0"/>
              <a:t>Radiometric Calibration Results</a:t>
            </a:r>
          </a:p>
        </p:txBody>
      </p:sp>
      <p:sp>
        <p:nvSpPr>
          <p:cNvPr id="7" name="Slide Number Placeholder 3"/>
          <p:cNvSpPr>
            <a:spLocks noGrp="1"/>
          </p:cNvSpPr>
          <p:nvPr>
            <p:ph type="sldNum" sz="quarter" idx="12"/>
          </p:nvPr>
        </p:nvSpPr>
        <p:spPr>
          <a:xfrm>
            <a:off x="8647112" y="6421438"/>
            <a:ext cx="496887" cy="365125"/>
          </a:xfrm>
        </p:spPr>
        <p:txBody>
          <a:bodyPr/>
          <a:lstStyle/>
          <a:p>
            <a:fld id="{6253227B-0ED7-4563-9A53-5565A2CB367F}" type="slidenum">
              <a:rPr lang="en-US" smtClean="0"/>
              <a:pPr/>
              <a:t>25</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2380892" y="1984077"/>
                <a:ext cx="1535502" cy="661078"/>
              </a:xfrm>
              <a:prstGeom prst="rect">
                <a:avLst/>
              </a:prstGeom>
              <a:noFill/>
            </p:spPr>
            <p:txBody>
              <a:bodyPr wrap="square" rtlCol="0">
                <a:spAutoFit/>
              </a:bodyPr>
              <a:lstStyle/>
              <a:p>
                <a14:m>
                  <m:oMath xmlns:m="http://schemas.openxmlformats.org/officeDocument/2006/math">
                    <m:r>
                      <a:rPr lang="en-US" sz="2400" b="0" i="1" smtClean="0">
                        <a:latin typeface="Cambria Math"/>
                      </a:rPr>
                      <m:t>𝐿</m:t>
                    </m:r>
                    <m:r>
                      <a:rPr lang="en-US" sz="2400" b="0" i="1" smtClean="0">
                        <a:latin typeface="Cambria Math"/>
                      </a:rPr>
                      <m:t>=</m:t>
                    </m:r>
                    <m:f>
                      <m:fPr>
                        <m:ctrlPr>
                          <a:rPr lang="en-US" sz="2400" b="0" i="1" smtClean="0">
                            <a:latin typeface="Cambria Math"/>
                          </a:rPr>
                        </m:ctrlPr>
                      </m:fPr>
                      <m:num>
                        <m:r>
                          <a:rPr lang="en-US" sz="2400" b="0" i="1" smtClean="0">
                            <a:latin typeface="Cambria Math"/>
                          </a:rPr>
                          <m:t>𝐶</m:t>
                        </m:r>
                      </m:num>
                      <m:den>
                        <m:r>
                          <a:rPr lang="en-US" sz="2400" b="0" i="1" smtClean="0">
                            <a:latin typeface="Cambria Math"/>
                          </a:rPr>
                          <m:t>𝑔</m:t>
                        </m:r>
                        <m:r>
                          <a:rPr lang="en-US" sz="2400" b="0" i="1" smtClean="0">
                            <a:latin typeface="Cambria Math"/>
                            <a:ea typeface="Cambria Math"/>
                          </a:rPr>
                          <m:t>𝜏</m:t>
                        </m:r>
                      </m:den>
                    </m:f>
                  </m:oMath>
                </a14:m>
                <a:r>
                  <a:rPr lang="en-US" sz="2400" dirty="0" smtClean="0"/>
                  <a:t> </a:t>
                </a:r>
                <a:r>
                  <a:rPr lang="en-US" sz="2000" i="1" dirty="0" smtClean="0">
                    <a:latin typeface="Cambria Math" panose="02040503050406030204" pitchFamily="18" charset="0"/>
                    <a:ea typeface="Cambria Math" panose="02040503050406030204" pitchFamily="18" charset="0"/>
                  </a:rPr>
                  <a:t>DN</a:t>
                </a:r>
                <a:endParaRPr lang="en-US" sz="2000" i="1" dirty="0">
                  <a:latin typeface="Cambria Math" panose="02040503050406030204" pitchFamily="18" charset="0"/>
                  <a:ea typeface="Cambria Math" panose="020405030504060302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380892" y="1984077"/>
                <a:ext cx="1535502" cy="661078"/>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922639226"/>
                  </p:ext>
                </p:extLst>
              </p:nvPr>
            </p:nvGraphicFramePr>
            <p:xfrm>
              <a:off x="5872732" y="3632046"/>
              <a:ext cx="2660650" cy="2425954"/>
            </p:xfrm>
            <a:graphic>
              <a:graphicData uri="http://schemas.openxmlformats.org/drawingml/2006/table">
                <a:tbl>
                  <a:tblPr firstRow="1" firstCol="1" bandRow="1">
                    <a:tableStyleId>{5C22544A-7EE6-4342-B048-85BDC9FD1C3A}</a:tableStyleId>
                  </a:tblPr>
                  <a:tblGrid>
                    <a:gridCol w="609600"/>
                    <a:gridCol w="2051050"/>
                  </a:tblGrid>
                  <a:tr h="953770">
                    <a:tc>
                      <a:txBody>
                        <a:bodyPr/>
                        <a:lstStyle/>
                        <a:p>
                          <a:pPr marL="0" marR="0" algn="ctr">
                            <a:lnSpc>
                              <a:spcPct val="115000"/>
                            </a:lnSpc>
                            <a:spcBef>
                              <a:spcPts val="0"/>
                            </a:spcBef>
                            <a:spcAft>
                              <a:spcPts val="0"/>
                            </a:spcAft>
                          </a:pPr>
                          <a:r>
                            <a:rPr lang="en-US" sz="1200" dirty="0">
                              <a:effectLst/>
                            </a:rPr>
                            <a:t>Filter</a:t>
                          </a:r>
                          <a:endParaRPr lang="en-US" sz="1100" dirty="0">
                            <a:effectLst/>
                          </a:endParaRPr>
                        </a:p>
                        <a:p>
                          <a:pPr marL="0" marR="0" algn="ctr">
                            <a:lnSpc>
                              <a:spcPct val="115000"/>
                            </a:lnSpc>
                            <a:spcBef>
                              <a:spcPts val="0"/>
                            </a:spcBef>
                            <a:spcAft>
                              <a:spcPts val="0"/>
                            </a:spcAft>
                          </a:pPr>
                          <a:r>
                            <a:rPr lang="en-US" sz="1600" dirty="0">
                              <a:effectLst/>
                            </a:rPr>
                            <a:t> </a:t>
                          </a:r>
                          <a:endParaRPr lang="en-US" sz="1400" dirty="0">
                            <a:effectLst/>
                          </a:endParaRPr>
                        </a:p>
                        <a:p>
                          <a:pPr marL="0" marR="0" algn="ctr">
                            <a:lnSpc>
                              <a:spcPct val="115000"/>
                            </a:lnSpc>
                            <a:spcBef>
                              <a:spcPts val="0"/>
                            </a:spcBef>
                            <a:spcAft>
                              <a:spcPts val="0"/>
                            </a:spcAft>
                          </a:pPr>
                          <a:r>
                            <a:rPr lang="en-US" sz="1200" i="1" dirty="0">
                              <a:effectLst/>
                            </a:rPr>
                            <a:t>nm</a:t>
                          </a:r>
                          <a:endParaRPr lang="en-US" sz="1100" i="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smtClean="0">
                              <a:effectLst/>
                            </a:rPr>
                            <a:t>Calibration Coefficient C</a:t>
                          </a:r>
                          <a:endParaRPr lang="en-US" sz="1100" dirty="0">
                            <a:effectLst/>
                          </a:endParaRPr>
                        </a:p>
                        <a:p>
                          <a:pPr marL="0" marR="0" algn="ctr">
                            <a:lnSpc>
                              <a:spcPct val="115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b="1" i="1">
                                        <a:effectLst/>
                                        <a:latin typeface="Cambria Math"/>
                                      </a:rPr>
                                    </m:ctrlPr>
                                  </m:fPr>
                                  <m:num>
                                    <m:r>
                                      <a:rPr lang="en-US" sz="1400" b="1" i="1">
                                        <a:effectLst/>
                                        <a:latin typeface="Cambria Math"/>
                                      </a:rPr>
                                      <m:t>𝒎𝒔</m:t>
                                    </m:r>
                                    <m:r>
                                      <a:rPr lang="en-US" sz="1400" b="1">
                                        <a:effectLst/>
                                        <a:latin typeface="Cambria Math"/>
                                      </a:rPr>
                                      <m:t> </m:t>
                                    </m:r>
                                    <m:r>
                                      <a:rPr lang="en-US" sz="1400" b="1" i="1" smtClean="0">
                                        <a:effectLst/>
                                        <a:latin typeface="Cambria Math"/>
                                      </a:rPr>
                                      <m:t>𝒎</m:t>
                                    </m:r>
                                    <m:r>
                                      <a:rPr lang="en-US" sz="1400" b="1" i="1">
                                        <a:effectLst/>
                                        <a:latin typeface="Cambria Math"/>
                                      </a:rPr>
                                      <m:t>𝑾</m:t>
                                    </m:r>
                                  </m:num>
                                  <m:den>
                                    <m:sSup>
                                      <m:sSupPr>
                                        <m:ctrlPr>
                                          <a:rPr lang="en-US" sz="1400" b="1" i="1">
                                            <a:effectLst/>
                                            <a:latin typeface="Cambria Math"/>
                                          </a:rPr>
                                        </m:ctrlPr>
                                      </m:sSupPr>
                                      <m:e>
                                        <m:r>
                                          <a:rPr lang="en-US" sz="1400" b="1" i="1">
                                            <a:effectLst/>
                                            <a:latin typeface="Cambria Math"/>
                                          </a:rPr>
                                          <m:t>𝒎</m:t>
                                        </m:r>
                                      </m:e>
                                      <m:sup>
                                        <m:r>
                                          <a:rPr lang="en-US" sz="1400" b="1" i="1">
                                            <a:effectLst/>
                                            <a:latin typeface="Cambria Math"/>
                                          </a:rPr>
                                          <m:t>𝟐</m:t>
                                        </m:r>
                                      </m:sup>
                                    </m:sSup>
                                    <m:r>
                                      <a:rPr lang="en-US" sz="1400" b="1">
                                        <a:effectLst/>
                                        <a:latin typeface="Cambria Math"/>
                                      </a:rPr>
                                      <m:t> </m:t>
                                    </m:r>
                                    <m:r>
                                      <a:rPr lang="en-US" sz="1400" b="1" i="1">
                                        <a:effectLst/>
                                        <a:latin typeface="Cambria Math"/>
                                      </a:rPr>
                                      <m:t>𝒔𝒓</m:t>
                                    </m:r>
                                    <m:r>
                                      <a:rPr lang="en-US" sz="1400" b="1">
                                        <a:effectLst/>
                                        <a:latin typeface="Cambria Math"/>
                                      </a:rPr>
                                      <m:t> </m:t>
                                    </m:r>
                                    <m:r>
                                      <a:rPr lang="en-US" sz="1400" b="1" i="1">
                                        <a:effectLst/>
                                        <a:latin typeface="Cambria Math"/>
                                      </a:rPr>
                                      <m:t>𝝁</m:t>
                                    </m:r>
                                    <m:r>
                                      <a:rPr lang="en-US" sz="1400" b="1" i="1">
                                        <a:effectLst/>
                                        <a:latin typeface="Cambria Math"/>
                                      </a:rPr>
                                      <m:t>𝒎</m:t>
                                    </m:r>
                                    <m:r>
                                      <a:rPr lang="en-US" sz="1400" b="1">
                                        <a:effectLst/>
                                        <a:latin typeface="Cambria Math"/>
                                      </a:rPr>
                                      <m:t> </m:t>
                                    </m:r>
                                    <m:r>
                                      <a:rPr lang="en-US" sz="1400" b="1" i="1">
                                        <a:effectLst/>
                                        <a:latin typeface="Cambria Math"/>
                                      </a:rPr>
                                      <m:t>𝑫𝑵</m:t>
                                    </m:r>
                                    <m:r>
                                      <a:rPr lang="en-US" sz="1400" b="1">
                                        <a:effectLst/>
                                        <a:latin typeface="Cambria Math"/>
                                      </a:rPr>
                                      <m:t> </m:t>
                                    </m:r>
                                  </m:den>
                                </m:f>
                              </m:oMath>
                            </m:oMathPara>
                          </a14:m>
                          <a:endParaRPr lang="en-US" sz="1100" b="1" dirty="0">
                            <a:effectLst/>
                            <a:latin typeface="Calibri"/>
                            <a:ea typeface="Times New Roman"/>
                            <a:cs typeface="Times New Roman"/>
                          </a:endParaRPr>
                        </a:p>
                      </a:txBody>
                      <a:tcPr marL="68580" marR="68580" marT="0" marB="0" anchor="ctr"/>
                    </a:tc>
                  </a:tr>
                  <a:tr h="190500">
                    <a:tc>
                      <a:txBody>
                        <a:bodyPr/>
                        <a:lstStyle/>
                        <a:p>
                          <a:pPr marL="0" marR="0" algn="ctr">
                            <a:lnSpc>
                              <a:spcPct val="115000"/>
                            </a:lnSpc>
                            <a:spcBef>
                              <a:spcPts val="0"/>
                            </a:spcBef>
                            <a:spcAft>
                              <a:spcPts val="0"/>
                            </a:spcAft>
                          </a:pPr>
                          <a:r>
                            <a:rPr lang="en-US" sz="1200">
                              <a:effectLst/>
                            </a:rPr>
                            <a:t>450</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5.450</a:t>
                          </a:r>
                          <a:endParaRPr lang="en-US" sz="11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200" dirty="0">
                              <a:effectLst/>
                            </a:rPr>
                            <a:t>550</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3.762</a:t>
                          </a:r>
                          <a:endParaRPr lang="en-US" sz="11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200">
                              <a:effectLst/>
                            </a:rPr>
                            <a:t>615</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4.796</a:t>
                          </a:r>
                          <a:endParaRPr lang="en-US" sz="11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200">
                              <a:effectLst/>
                            </a:rPr>
                            <a:t>650</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3.990</a:t>
                          </a:r>
                          <a:endParaRPr lang="en-US" sz="11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200" dirty="0">
                              <a:effectLst/>
                            </a:rPr>
                            <a:t>725</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5.333</a:t>
                          </a:r>
                          <a:endParaRPr lang="en-US" sz="11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200">
                              <a:effectLst/>
                            </a:rPr>
                            <a:t>808</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7.268</a:t>
                          </a:r>
                          <a:endParaRPr lang="en-US" sz="1100" dirty="0">
                            <a:effectLst/>
                            <a:latin typeface="Calibri"/>
                            <a:ea typeface="Times New Roman"/>
                            <a:cs typeface="Times New Roman"/>
                          </a:endParaRPr>
                        </a:p>
                      </a:txBody>
                      <a:tcPr marL="68580" marR="68580" marT="0" marB="0" anchor="b"/>
                    </a:tc>
                  </a:tr>
                  <a:tr h="190500">
                    <a:tc>
                      <a:txBody>
                        <a:bodyPr/>
                        <a:lstStyle/>
                        <a:p>
                          <a:pPr marL="0" marR="0" algn="ctr">
                            <a:lnSpc>
                              <a:spcPct val="115000"/>
                            </a:lnSpc>
                            <a:spcBef>
                              <a:spcPts val="0"/>
                            </a:spcBef>
                            <a:spcAft>
                              <a:spcPts val="0"/>
                            </a:spcAft>
                          </a:pPr>
                          <a:r>
                            <a:rPr lang="en-US" sz="1200">
                              <a:effectLst/>
                            </a:rPr>
                            <a:t>850</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8.572</a:t>
                          </a:r>
                          <a:endParaRPr lang="en-US" sz="1100" dirty="0">
                            <a:effectLst/>
                            <a:latin typeface="Calibri"/>
                            <a:ea typeface="Times New Roman"/>
                            <a:cs typeface="Times New Roman"/>
                          </a:endParaRPr>
                        </a:p>
                      </a:txBody>
                      <a:tcPr marL="68580" marR="68580" marT="0" marB="0" anchor="b"/>
                    </a:tc>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922639226"/>
                  </p:ext>
                </p:extLst>
              </p:nvPr>
            </p:nvGraphicFramePr>
            <p:xfrm>
              <a:off x="5872732" y="3632046"/>
              <a:ext cx="2660650" cy="2425954"/>
            </p:xfrm>
            <a:graphic>
              <a:graphicData uri="http://schemas.openxmlformats.org/drawingml/2006/table">
                <a:tbl>
                  <a:tblPr firstRow="1" firstCol="1" bandRow="1">
                    <a:tableStyleId>{5C22544A-7EE6-4342-B048-85BDC9FD1C3A}</a:tableStyleId>
                  </a:tblPr>
                  <a:tblGrid>
                    <a:gridCol w="609600"/>
                    <a:gridCol w="2051050"/>
                  </a:tblGrid>
                  <a:tr h="953770">
                    <a:tc>
                      <a:txBody>
                        <a:bodyPr/>
                        <a:lstStyle/>
                        <a:p>
                          <a:pPr marL="0" marR="0" algn="ctr">
                            <a:lnSpc>
                              <a:spcPct val="115000"/>
                            </a:lnSpc>
                            <a:spcBef>
                              <a:spcPts val="0"/>
                            </a:spcBef>
                            <a:spcAft>
                              <a:spcPts val="0"/>
                            </a:spcAft>
                          </a:pPr>
                          <a:r>
                            <a:rPr lang="en-US" sz="1200" dirty="0">
                              <a:effectLst/>
                            </a:rPr>
                            <a:t>Filter</a:t>
                          </a:r>
                          <a:endParaRPr lang="en-US" sz="1100" dirty="0">
                            <a:effectLst/>
                          </a:endParaRPr>
                        </a:p>
                        <a:p>
                          <a:pPr marL="0" marR="0" algn="ctr">
                            <a:lnSpc>
                              <a:spcPct val="115000"/>
                            </a:lnSpc>
                            <a:spcBef>
                              <a:spcPts val="0"/>
                            </a:spcBef>
                            <a:spcAft>
                              <a:spcPts val="0"/>
                            </a:spcAft>
                          </a:pPr>
                          <a:r>
                            <a:rPr lang="en-US" sz="1600" dirty="0">
                              <a:effectLst/>
                            </a:rPr>
                            <a:t> </a:t>
                          </a:r>
                          <a:endParaRPr lang="en-US" sz="1400" dirty="0">
                            <a:effectLst/>
                          </a:endParaRPr>
                        </a:p>
                        <a:p>
                          <a:pPr marL="0" marR="0" algn="ctr">
                            <a:lnSpc>
                              <a:spcPct val="115000"/>
                            </a:lnSpc>
                            <a:spcBef>
                              <a:spcPts val="0"/>
                            </a:spcBef>
                            <a:spcAft>
                              <a:spcPts val="0"/>
                            </a:spcAft>
                          </a:pPr>
                          <a:r>
                            <a:rPr lang="en-US" sz="1200" i="1" dirty="0">
                              <a:effectLst/>
                            </a:rPr>
                            <a:t>nm</a:t>
                          </a:r>
                          <a:endParaRPr lang="en-US" sz="1100" i="1" dirty="0">
                            <a:effectLst/>
                            <a:latin typeface="Calibri"/>
                            <a:ea typeface="Times New Roman"/>
                            <a:cs typeface="Times New Roman"/>
                          </a:endParaRPr>
                        </a:p>
                      </a:txBody>
                      <a:tcPr marL="68580" marR="68580" marT="0" marB="0" anchor="ctr"/>
                    </a:tc>
                    <a:tc>
                      <a:txBody>
                        <a:bodyPr/>
                        <a:lstStyle/>
                        <a:p>
                          <a:endParaRPr lang="en-US"/>
                        </a:p>
                      </a:txBody>
                      <a:tcPr marL="68580" marR="68580" marT="0" marB="0" anchor="ctr">
                        <a:blipFill rotWithShape="1">
                          <a:blip r:embed="rId3"/>
                          <a:stretch>
                            <a:fillRect l="-29674" t="-641" b="-165385"/>
                          </a:stretch>
                        </a:blipFill>
                      </a:tcPr>
                    </a:tc>
                  </a:tr>
                  <a:tr h="210312">
                    <a:tc>
                      <a:txBody>
                        <a:bodyPr/>
                        <a:lstStyle/>
                        <a:p>
                          <a:pPr marL="0" marR="0" algn="ctr">
                            <a:lnSpc>
                              <a:spcPct val="115000"/>
                            </a:lnSpc>
                            <a:spcBef>
                              <a:spcPts val="0"/>
                            </a:spcBef>
                            <a:spcAft>
                              <a:spcPts val="0"/>
                            </a:spcAft>
                          </a:pPr>
                          <a:r>
                            <a:rPr lang="en-US" sz="1200">
                              <a:effectLst/>
                            </a:rPr>
                            <a:t>450</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5.450</a:t>
                          </a:r>
                          <a:endParaRPr lang="en-US" sz="1100" dirty="0">
                            <a:effectLst/>
                            <a:latin typeface="Calibri"/>
                            <a:ea typeface="Times New Roman"/>
                            <a:cs typeface="Times New Roman"/>
                          </a:endParaRPr>
                        </a:p>
                      </a:txBody>
                      <a:tcPr marL="68580" marR="68580" marT="0" marB="0" anchor="b"/>
                    </a:tc>
                  </a:tr>
                  <a:tr h="210312">
                    <a:tc>
                      <a:txBody>
                        <a:bodyPr/>
                        <a:lstStyle/>
                        <a:p>
                          <a:pPr marL="0" marR="0" algn="ctr">
                            <a:lnSpc>
                              <a:spcPct val="115000"/>
                            </a:lnSpc>
                            <a:spcBef>
                              <a:spcPts val="0"/>
                            </a:spcBef>
                            <a:spcAft>
                              <a:spcPts val="0"/>
                            </a:spcAft>
                          </a:pPr>
                          <a:r>
                            <a:rPr lang="en-US" sz="1200" dirty="0">
                              <a:effectLst/>
                            </a:rPr>
                            <a:t>550</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3.762</a:t>
                          </a:r>
                          <a:endParaRPr lang="en-US" sz="1100" dirty="0">
                            <a:effectLst/>
                            <a:latin typeface="Calibri"/>
                            <a:ea typeface="Times New Roman"/>
                            <a:cs typeface="Times New Roman"/>
                          </a:endParaRPr>
                        </a:p>
                      </a:txBody>
                      <a:tcPr marL="68580" marR="68580" marT="0" marB="0" anchor="b"/>
                    </a:tc>
                  </a:tr>
                  <a:tr h="210312">
                    <a:tc>
                      <a:txBody>
                        <a:bodyPr/>
                        <a:lstStyle/>
                        <a:p>
                          <a:pPr marL="0" marR="0" algn="ctr">
                            <a:lnSpc>
                              <a:spcPct val="115000"/>
                            </a:lnSpc>
                            <a:spcBef>
                              <a:spcPts val="0"/>
                            </a:spcBef>
                            <a:spcAft>
                              <a:spcPts val="0"/>
                            </a:spcAft>
                          </a:pPr>
                          <a:r>
                            <a:rPr lang="en-US" sz="1200">
                              <a:effectLst/>
                            </a:rPr>
                            <a:t>615</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4.796</a:t>
                          </a:r>
                          <a:endParaRPr lang="en-US" sz="1100" dirty="0">
                            <a:effectLst/>
                            <a:latin typeface="Calibri"/>
                            <a:ea typeface="Times New Roman"/>
                            <a:cs typeface="Times New Roman"/>
                          </a:endParaRPr>
                        </a:p>
                      </a:txBody>
                      <a:tcPr marL="68580" marR="68580" marT="0" marB="0" anchor="b"/>
                    </a:tc>
                  </a:tr>
                  <a:tr h="210312">
                    <a:tc>
                      <a:txBody>
                        <a:bodyPr/>
                        <a:lstStyle/>
                        <a:p>
                          <a:pPr marL="0" marR="0" algn="ctr">
                            <a:lnSpc>
                              <a:spcPct val="115000"/>
                            </a:lnSpc>
                            <a:spcBef>
                              <a:spcPts val="0"/>
                            </a:spcBef>
                            <a:spcAft>
                              <a:spcPts val="0"/>
                            </a:spcAft>
                          </a:pPr>
                          <a:r>
                            <a:rPr lang="en-US" sz="1200">
                              <a:effectLst/>
                            </a:rPr>
                            <a:t>650</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3.990</a:t>
                          </a:r>
                          <a:endParaRPr lang="en-US" sz="1100" dirty="0">
                            <a:effectLst/>
                            <a:latin typeface="Calibri"/>
                            <a:ea typeface="Times New Roman"/>
                            <a:cs typeface="Times New Roman"/>
                          </a:endParaRPr>
                        </a:p>
                      </a:txBody>
                      <a:tcPr marL="68580" marR="68580" marT="0" marB="0" anchor="b"/>
                    </a:tc>
                  </a:tr>
                  <a:tr h="210312">
                    <a:tc>
                      <a:txBody>
                        <a:bodyPr/>
                        <a:lstStyle/>
                        <a:p>
                          <a:pPr marL="0" marR="0" algn="ctr">
                            <a:lnSpc>
                              <a:spcPct val="115000"/>
                            </a:lnSpc>
                            <a:spcBef>
                              <a:spcPts val="0"/>
                            </a:spcBef>
                            <a:spcAft>
                              <a:spcPts val="0"/>
                            </a:spcAft>
                          </a:pPr>
                          <a:r>
                            <a:rPr lang="en-US" sz="1200" dirty="0">
                              <a:effectLst/>
                            </a:rPr>
                            <a:t>725</a:t>
                          </a:r>
                          <a:endParaRPr lang="en-US" sz="1100" dirty="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5.333</a:t>
                          </a:r>
                          <a:endParaRPr lang="en-US" sz="1100" dirty="0">
                            <a:effectLst/>
                            <a:latin typeface="Calibri"/>
                            <a:ea typeface="Times New Roman"/>
                            <a:cs typeface="Times New Roman"/>
                          </a:endParaRPr>
                        </a:p>
                      </a:txBody>
                      <a:tcPr marL="68580" marR="68580" marT="0" marB="0" anchor="b"/>
                    </a:tc>
                  </a:tr>
                  <a:tr h="210312">
                    <a:tc>
                      <a:txBody>
                        <a:bodyPr/>
                        <a:lstStyle/>
                        <a:p>
                          <a:pPr marL="0" marR="0" algn="ctr">
                            <a:lnSpc>
                              <a:spcPct val="115000"/>
                            </a:lnSpc>
                            <a:spcBef>
                              <a:spcPts val="0"/>
                            </a:spcBef>
                            <a:spcAft>
                              <a:spcPts val="0"/>
                            </a:spcAft>
                          </a:pPr>
                          <a:r>
                            <a:rPr lang="en-US" sz="1200">
                              <a:effectLst/>
                            </a:rPr>
                            <a:t>808</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7.268</a:t>
                          </a:r>
                          <a:endParaRPr lang="en-US" sz="1100" dirty="0">
                            <a:effectLst/>
                            <a:latin typeface="Calibri"/>
                            <a:ea typeface="Times New Roman"/>
                            <a:cs typeface="Times New Roman"/>
                          </a:endParaRPr>
                        </a:p>
                      </a:txBody>
                      <a:tcPr marL="68580" marR="68580" marT="0" marB="0" anchor="b"/>
                    </a:tc>
                  </a:tr>
                  <a:tr h="210312">
                    <a:tc>
                      <a:txBody>
                        <a:bodyPr/>
                        <a:lstStyle/>
                        <a:p>
                          <a:pPr marL="0" marR="0" algn="ctr">
                            <a:lnSpc>
                              <a:spcPct val="115000"/>
                            </a:lnSpc>
                            <a:spcBef>
                              <a:spcPts val="0"/>
                            </a:spcBef>
                            <a:spcAft>
                              <a:spcPts val="0"/>
                            </a:spcAft>
                          </a:pPr>
                          <a:r>
                            <a:rPr lang="en-US" sz="1200">
                              <a:effectLst/>
                            </a:rPr>
                            <a:t>850</a:t>
                          </a:r>
                          <a:endParaRPr lang="en-US" sz="1100">
                            <a:effectLst/>
                            <a:latin typeface="Calibri"/>
                            <a:ea typeface="Times New Roman"/>
                            <a:cs typeface="Times New Roman"/>
                          </a:endParaRPr>
                        </a:p>
                      </a:txBody>
                      <a:tcPr marL="68580" marR="68580" marT="0" marB="0" anchor="b"/>
                    </a:tc>
                    <a:tc>
                      <a:txBody>
                        <a:bodyPr/>
                        <a:lstStyle/>
                        <a:p>
                          <a:pPr marL="0" marR="0" algn="ctr">
                            <a:lnSpc>
                              <a:spcPct val="115000"/>
                            </a:lnSpc>
                            <a:spcBef>
                              <a:spcPts val="0"/>
                            </a:spcBef>
                            <a:spcAft>
                              <a:spcPts val="0"/>
                            </a:spcAft>
                          </a:pPr>
                          <a:r>
                            <a:rPr lang="en-US" sz="1200" dirty="0" smtClean="0">
                              <a:effectLst/>
                            </a:rPr>
                            <a:t>8.572</a:t>
                          </a:r>
                          <a:endParaRPr lang="en-US" sz="1100" dirty="0">
                            <a:effectLst/>
                            <a:latin typeface="Calibri"/>
                            <a:ea typeface="Times New Roman"/>
                            <a:cs typeface="Times New Roman"/>
                          </a:endParaRPr>
                        </a:p>
                      </a:txBody>
                      <a:tcPr marL="68580" marR="68580" marT="0" marB="0" anchor="b"/>
                    </a:tc>
                  </a:tr>
                </a:tbl>
              </a:graphicData>
            </a:graphic>
          </p:graphicFrame>
        </mc:Fallback>
      </mc:AlternateContent>
    </p:spTree>
    <p:extLst>
      <p:ext uri="{BB962C8B-B14F-4D97-AF65-F5344CB8AC3E}">
        <p14:creationId xmlns:p14="http://schemas.microsoft.com/office/powerpoint/2010/main" val="4206270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Spatial assessment </a:t>
            </a:r>
            <a:r>
              <a:rPr lang="en-US" dirty="0" smtClean="0"/>
              <a:t>highlights</a:t>
            </a:r>
            <a:endParaRPr lang="en-US" dirty="0"/>
          </a:p>
        </p:txBody>
      </p:sp>
      <p:sp>
        <p:nvSpPr>
          <p:cNvPr id="3" name="Text Placeholder 2"/>
          <p:cNvSpPr>
            <a:spLocks noGrp="1"/>
          </p:cNvSpPr>
          <p:nvPr>
            <p:ph type="body" idx="1"/>
          </p:nvPr>
        </p:nvSpPr>
        <p:spPr/>
        <p:txBody>
          <a:bodyPr/>
          <a:lstStyle/>
          <a:p>
            <a:endParaRPr lang="en-US" sz="2400" dirty="0" smtClean="0"/>
          </a:p>
          <a:p>
            <a:r>
              <a:rPr lang="en-US" sz="2400" dirty="0" smtClean="0"/>
              <a:t>Sony </a:t>
            </a:r>
            <a:r>
              <a:rPr lang="en-US" sz="2400" dirty="0"/>
              <a:t>Nex-5T Digital Camera</a:t>
            </a:r>
          </a:p>
          <a:p>
            <a:endParaRPr lang="en-US" dirty="0"/>
          </a:p>
        </p:txBody>
      </p:sp>
      <p:sp>
        <p:nvSpPr>
          <p:cNvPr id="4" name="Slide Number Placeholder 3"/>
          <p:cNvSpPr>
            <a:spLocks noGrp="1"/>
          </p:cNvSpPr>
          <p:nvPr>
            <p:ph type="sldNum" sz="quarter" idx="12"/>
          </p:nvPr>
        </p:nvSpPr>
        <p:spPr/>
        <p:txBody>
          <a:bodyPr/>
          <a:lstStyle/>
          <a:p>
            <a:pPr>
              <a:defRPr/>
            </a:pPr>
            <a:fld id="{2ADD7C85-9E03-4B00-AA95-68089F6289D6}" type="slidenum">
              <a:rPr lang="en-US" smtClean="0">
                <a:solidFill>
                  <a:prstClr val="black"/>
                </a:solidFill>
              </a:rPr>
              <a:pPr>
                <a:defRPr/>
              </a:pPr>
              <a:t>26</a:t>
            </a:fld>
            <a:endParaRPr lang="en-US">
              <a:solidFill>
                <a:prstClr val="black"/>
              </a:solidFill>
            </a:endParaRPr>
          </a:p>
        </p:txBody>
      </p:sp>
      <p:pic>
        <p:nvPicPr>
          <p:cNvPr id="5" name="Picture 4" descr="Sony Alpha NEX-5T Mirrorless Digital Camera with 16-50mm Lens (Black)">
            <a:extLst>
              <a:ext uri="{FF2B5EF4-FFF2-40B4-BE49-F238E27FC236}">
                <a16:creationId xmlns="" xmlns:a16="http://schemas.microsoft.com/office/drawing/2014/main" id="{BBE7D56A-1D1D-4ECC-82D1-3C0F9320BE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725490" y="3940056"/>
            <a:ext cx="2710480" cy="226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63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9604" y="1481138"/>
            <a:ext cx="8591112" cy="4525962"/>
          </a:xfrm>
        </p:spPr>
        <p:txBody>
          <a:bodyPr/>
          <a:lstStyle/>
          <a:p>
            <a:r>
              <a:rPr lang="en-US" dirty="0" smtClean="0"/>
              <a:t>Spatial resolution/image sharpness depends on:</a:t>
            </a:r>
          </a:p>
          <a:p>
            <a:pPr lvl="1"/>
            <a:r>
              <a:rPr lang="en-US" dirty="0" smtClean="0"/>
              <a:t>Ground Sample Distance (GSD)</a:t>
            </a:r>
          </a:p>
          <a:p>
            <a:pPr lvl="2"/>
            <a:r>
              <a:rPr lang="en-US" dirty="0"/>
              <a:t>Depends on pixel pitch, focal length</a:t>
            </a:r>
            <a:r>
              <a:rPr lang="en-US" dirty="0" smtClean="0"/>
              <a:t>, and height above target</a:t>
            </a:r>
          </a:p>
          <a:p>
            <a:pPr lvl="1"/>
            <a:r>
              <a:rPr lang="en-US" dirty="0" smtClean="0"/>
              <a:t>Point spread Function (PSF)</a:t>
            </a:r>
          </a:p>
          <a:p>
            <a:pPr lvl="3"/>
            <a:r>
              <a:rPr lang="en-US" dirty="0" smtClean="0"/>
              <a:t>The response that at an electro-optical system has to a point source</a:t>
            </a:r>
          </a:p>
          <a:p>
            <a:pPr lvl="3"/>
            <a:r>
              <a:rPr lang="en-US" dirty="0" smtClean="0"/>
              <a:t>Includes motion, optics, detector electronics, …</a:t>
            </a:r>
          </a:p>
          <a:p>
            <a:pPr lvl="2"/>
            <a:endParaRPr lang="en-US" dirty="0"/>
          </a:p>
        </p:txBody>
      </p:sp>
      <p:sp>
        <p:nvSpPr>
          <p:cNvPr id="3" name="Title 2"/>
          <p:cNvSpPr>
            <a:spLocks noGrp="1"/>
          </p:cNvSpPr>
          <p:nvPr>
            <p:ph type="title"/>
          </p:nvPr>
        </p:nvSpPr>
        <p:spPr/>
        <p:txBody>
          <a:bodyPr/>
          <a:lstStyle/>
          <a:p>
            <a:r>
              <a:rPr lang="en-US" dirty="0" smtClean="0"/>
              <a:t>Spatial Resolution</a:t>
            </a:r>
            <a:endParaRPr lang="en-US" dirty="0"/>
          </a:p>
        </p:txBody>
      </p:sp>
      <p:sp>
        <p:nvSpPr>
          <p:cNvPr id="4" name="Slide Number Placeholder 3"/>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27</a:t>
            </a:fld>
            <a:endParaRPr lang="en-US">
              <a:solidFill>
                <a:prstClr val="black"/>
              </a:solidFill>
            </a:endParaRPr>
          </a:p>
        </p:txBody>
      </p:sp>
      <p:pic>
        <p:nvPicPr>
          <p:cNvPr id="6" name="Picture 5">
            <a:extLst>
              <a:ext uri="{FF2B5EF4-FFF2-40B4-BE49-F238E27FC236}">
                <a16:creationId xmlns:a16="http://schemas.microsoft.com/office/drawing/2014/main" xmlns="" id="{43B9B06A-96AB-4618-9A9B-1E03849FAFD6}"/>
              </a:ext>
            </a:extLst>
          </p:cNvPr>
          <p:cNvPicPr>
            <a:picLocks noChangeAspect="1"/>
          </p:cNvPicPr>
          <p:nvPr/>
        </p:nvPicPr>
        <p:blipFill rotWithShape="1">
          <a:blip r:embed="rId2"/>
          <a:srcRect l="22466" t="25553" r="22732" b="8566"/>
          <a:stretch/>
        </p:blipFill>
        <p:spPr>
          <a:xfrm>
            <a:off x="5845323" y="3926187"/>
            <a:ext cx="2996547" cy="2703065"/>
          </a:xfrm>
          <a:prstGeom prst="rect">
            <a:avLst/>
          </a:prstGeom>
        </p:spPr>
      </p:pic>
      <p:sp>
        <p:nvSpPr>
          <p:cNvPr id="5" name="TextBox 4"/>
          <p:cNvSpPr txBox="1"/>
          <p:nvPr/>
        </p:nvSpPr>
        <p:spPr>
          <a:xfrm>
            <a:off x="415637" y="4809507"/>
            <a:ext cx="5047013" cy="646331"/>
          </a:xfrm>
          <a:prstGeom prst="rect">
            <a:avLst/>
          </a:prstGeom>
          <a:noFill/>
        </p:spPr>
        <p:txBody>
          <a:bodyPr wrap="square" rtlCol="0">
            <a:spAutoFit/>
          </a:bodyPr>
          <a:lstStyle/>
          <a:p>
            <a:r>
              <a:rPr lang="en-US" dirty="0" smtClean="0"/>
              <a:t>High spatial resolution allows information extraction using texture and shape</a:t>
            </a:r>
            <a:endParaRPr lang="en-US" dirty="0"/>
          </a:p>
        </p:txBody>
      </p:sp>
    </p:spTree>
    <p:extLst>
      <p:ext uri="{BB962C8B-B14F-4D97-AF65-F5344CB8AC3E}">
        <p14:creationId xmlns:p14="http://schemas.microsoft.com/office/powerpoint/2010/main" val="3858014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Image Sharpness Parameters</a:t>
            </a:r>
          </a:p>
        </p:txBody>
      </p:sp>
      <p:sp>
        <p:nvSpPr>
          <p:cNvPr id="4" name="Slide Number Placeholder 3"/>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28</a:t>
            </a:fld>
            <a:endParaRPr lang="en-US" dirty="0">
              <a:solidFill>
                <a:prstClr val="black"/>
              </a:solidFill>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240767" y="1354138"/>
            <a:ext cx="6684033" cy="5122862"/>
          </a:xfrm>
          <a:prstGeom prst="rect">
            <a:avLst/>
          </a:prstGeom>
        </p:spPr>
      </p:pic>
    </p:spTree>
    <p:extLst>
      <p:ext uri="{BB962C8B-B14F-4D97-AF65-F5344CB8AC3E}">
        <p14:creationId xmlns:p14="http://schemas.microsoft.com/office/powerpoint/2010/main" val="3404223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Image sharpness is found by measuring how quickly an image transitions from dark to bright across an edge</a:t>
            </a:r>
          </a:p>
        </p:txBody>
      </p:sp>
      <p:sp>
        <p:nvSpPr>
          <p:cNvPr id="3" name="Title 2"/>
          <p:cNvSpPr>
            <a:spLocks noGrp="1"/>
          </p:cNvSpPr>
          <p:nvPr>
            <p:ph type="title"/>
          </p:nvPr>
        </p:nvSpPr>
        <p:spPr/>
        <p:txBody>
          <a:bodyPr>
            <a:normAutofit/>
          </a:bodyPr>
          <a:lstStyle/>
          <a:p>
            <a:r>
              <a:rPr lang="en-US" dirty="0"/>
              <a:t>Edge Analysis Overview</a:t>
            </a:r>
          </a:p>
        </p:txBody>
      </p:sp>
      <p:sp>
        <p:nvSpPr>
          <p:cNvPr id="4" name="Slide Number Placeholder 3"/>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29</a:t>
            </a:fld>
            <a:endParaRPr lang="en-US" dirty="0">
              <a:solidFill>
                <a:prstClr val="black"/>
              </a:solidFill>
            </a:endParaRPr>
          </a:p>
        </p:txBody>
      </p:sp>
      <p:sp>
        <p:nvSpPr>
          <p:cNvPr id="6" name="TextBox 5"/>
          <p:cNvSpPr txBox="1"/>
          <p:nvPr/>
        </p:nvSpPr>
        <p:spPr>
          <a:xfrm>
            <a:off x="2147615" y="5496908"/>
            <a:ext cx="2127505" cy="369332"/>
          </a:xfrm>
          <a:prstGeom prst="rect">
            <a:avLst/>
          </a:prstGeom>
          <a:noFill/>
        </p:spPr>
        <p:txBody>
          <a:bodyPr wrap="none" rtlCol="0">
            <a:spAutoFit/>
          </a:bodyPr>
          <a:lstStyle/>
          <a:p>
            <a:r>
              <a:rPr lang="en-US" dirty="0"/>
              <a:t>Image of an Edge</a:t>
            </a:r>
          </a:p>
        </p:txBody>
      </p:sp>
      <p:sp>
        <p:nvSpPr>
          <p:cNvPr id="7" name="TextBox 6"/>
          <p:cNvSpPr txBox="1"/>
          <p:nvPr/>
        </p:nvSpPr>
        <p:spPr>
          <a:xfrm>
            <a:off x="4610130" y="5491652"/>
            <a:ext cx="3231975" cy="369332"/>
          </a:xfrm>
          <a:prstGeom prst="rect">
            <a:avLst/>
          </a:prstGeom>
          <a:noFill/>
        </p:spPr>
        <p:txBody>
          <a:bodyPr wrap="none" rtlCol="0">
            <a:spAutoFit/>
          </a:bodyPr>
          <a:lstStyle/>
          <a:p>
            <a:r>
              <a:rPr lang="en-US" dirty="0"/>
              <a:t>Normalized Edge Response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450" y="2931319"/>
            <a:ext cx="6183099" cy="2293514"/>
          </a:xfrm>
          <a:prstGeom prst="rect">
            <a:avLst/>
          </a:prstGeom>
        </p:spPr>
      </p:pic>
    </p:spTree>
    <p:extLst>
      <p:ext uri="{BB962C8B-B14F-4D97-AF65-F5344CB8AC3E}">
        <p14:creationId xmlns:p14="http://schemas.microsoft.com/office/powerpoint/2010/main" val="3097605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sUAS </a:t>
            </a:r>
            <a:r>
              <a:rPr lang="en-US" dirty="0" smtClean="0"/>
              <a:t>Remote Sensing</a:t>
            </a:r>
            <a:r>
              <a:rPr lang="en-US" dirty="0"/>
              <a:t/>
            </a:r>
            <a:br>
              <a:rPr lang="en-US" dirty="0"/>
            </a:b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2ADD7C85-9E03-4B00-AA95-68089F6289D6}"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1043861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Tilted edges allow for finer than single pixel resolution, which gives a better estimate of the normalized edge response</a:t>
            </a:r>
          </a:p>
          <a:p>
            <a:r>
              <a:rPr lang="en-US" sz="2400" dirty="0"/>
              <a:t>We use the normalized edge response to calculate the image sharpness parameters</a:t>
            </a:r>
          </a:p>
        </p:txBody>
      </p:sp>
      <p:sp>
        <p:nvSpPr>
          <p:cNvPr id="3" name="Title 2"/>
          <p:cNvSpPr>
            <a:spLocks noGrp="1"/>
          </p:cNvSpPr>
          <p:nvPr>
            <p:ph type="title"/>
          </p:nvPr>
        </p:nvSpPr>
        <p:spPr/>
        <p:txBody>
          <a:bodyPr>
            <a:normAutofit/>
          </a:bodyPr>
          <a:lstStyle/>
          <a:p>
            <a:r>
              <a:rPr lang="en-US" dirty="0"/>
              <a:t>Tilted Edges</a:t>
            </a:r>
          </a:p>
        </p:txBody>
      </p:sp>
      <p:sp>
        <p:nvSpPr>
          <p:cNvPr id="4" name="Slide Number Placeholder 3"/>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30</a:t>
            </a:fld>
            <a:endParaRPr lang="en-US" dirty="0">
              <a:solidFill>
                <a:prstClr val="black"/>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81328" y="3573276"/>
            <a:ext cx="6183099" cy="2446329"/>
          </a:xfrm>
          <a:prstGeom prst="rect">
            <a:avLst/>
          </a:prstGeom>
        </p:spPr>
      </p:pic>
      <p:sp>
        <p:nvSpPr>
          <p:cNvPr id="6" name="TextBox 5"/>
          <p:cNvSpPr txBox="1"/>
          <p:nvPr/>
        </p:nvSpPr>
        <p:spPr>
          <a:xfrm>
            <a:off x="2147615" y="6066908"/>
            <a:ext cx="2127505" cy="369332"/>
          </a:xfrm>
          <a:prstGeom prst="rect">
            <a:avLst/>
          </a:prstGeom>
          <a:noFill/>
        </p:spPr>
        <p:txBody>
          <a:bodyPr wrap="none" rtlCol="0">
            <a:spAutoFit/>
          </a:bodyPr>
          <a:lstStyle/>
          <a:p>
            <a:r>
              <a:rPr lang="en-US" dirty="0"/>
              <a:t>Image of an Edge</a:t>
            </a:r>
          </a:p>
        </p:txBody>
      </p:sp>
      <p:sp>
        <p:nvSpPr>
          <p:cNvPr id="7" name="TextBox 6"/>
          <p:cNvSpPr txBox="1"/>
          <p:nvPr/>
        </p:nvSpPr>
        <p:spPr>
          <a:xfrm>
            <a:off x="4610130" y="6061652"/>
            <a:ext cx="3231975" cy="369332"/>
          </a:xfrm>
          <a:prstGeom prst="rect">
            <a:avLst/>
          </a:prstGeom>
          <a:noFill/>
        </p:spPr>
        <p:txBody>
          <a:bodyPr wrap="none" rtlCol="0">
            <a:spAutoFit/>
          </a:bodyPr>
          <a:lstStyle/>
          <a:p>
            <a:r>
              <a:rPr lang="en-US" dirty="0"/>
              <a:t>Normalized Edge Response</a:t>
            </a:r>
          </a:p>
        </p:txBody>
      </p:sp>
    </p:spTree>
    <p:extLst>
      <p:ext uri="{BB962C8B-B14F-4D97-AF65-F5344CB8AC3E}">
        <p14:creationId xmlns:p14="http://schemas.microsoft.com/office/powerpoint/2010/main" val="24642907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B94D457F-0212-4D61-B2E4-EAD85EC81564}"/>
              </a:ext>
            </a:extLst>
          </p:cNvPr>
          <p:cNvSpPr>
            <a:spLocks noGrp="1"/>
          </p:cNvSpPr>
          <p:nvPr>
            <p:ph idx="1"/>
          </p:nvPr>
        </p:nvSpPr>
        <p:spPr/>
        <p:txBody>
          <a:bodyPr/>
          <a:lstStyle/>
          <a:p>
            <a:r>
              <a:rPr lang="en-US" dirty="0"/>
              <a:t>Can vary across the Field of View</a:t>
            </a:r>
          </a:p>
          <a:p>
            <a:r>
              <a:rPr lang="en-US" dirty="0"/>
              <a:t>Very different than high end satellite or aerial imaging sensors</a:t>
            </a:r>
          </a:p>
          <a:p>
            <a:r>
              <a:rPr lang="en-US" dirty="0"/>
              <a:t>Correctable ???</a:t>
            </a:r>
          </a:p>
          <a:p>
            <a:endParaRPr lang="en-US" dirty="0"/>
          </a:p>
        </p:txBody>
      </p:sp>
      <p:sp>
        <p:nvSpPr>
          <p:cNvPr id="3" name="Title 2">
            <a:extLst>
              <a:ext uri="{FF2B5EF4-FFF2-40B4-BE49-F238E27FC236}">
                <a16:creationId xmlns="" xmlns:a16="http://schemas.microsoft.com/office/drawing/2014/main" id="{F545A153-A026-4D5B-94FD-DA1636EC69CB}"/>
              </a:ext>
            </a:extLst>
          </p:cNvPr>
          <p:cNvSpPr>
            <a:spLocks noGrp="1"/>
          </p:cNvSpPr>
          <p:nvPr>
            <p:ph type="title"/>
          </p:nvPr>
        </p:nvSpPr>
        <p:spPr/>
        <p:txBody>
          <a:bodyPr/>
          <a:lstStyle/>
          <a:p>
            <a:r>
              <a:rPr lang="en-US" dirty="0" smtClean="0"/>
              <a:t>sUAS Spatial </a:t>
            </a:r>
            <a:r>
              <a:rPr lang="en-US" dirty="0"/>
              <a:t>Resolution</a:t>
            </a:r>
          </a:p>
        </p:txBody>
      </p:sp>
      <p:sp>
        <p:nvSpPr>
          <p:cNvPr id="4" name="Slide Number Placeholder 3">
            <a:extLst>
              <a:ext uri="{FF2B5EF4-FFF2-40B4-BE49-F238E27FC236}">
                <a16:creationId xmlns="" xmlns:a16="http://schemas.microsoft.com/office/drawing/2014/main" id="{894FFDEE-12CF-45C0-838F-FDEBD8840487}"/>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502307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88030815-3077-43A3-86CC-5975457B989B}"/>
              </a:ext>
            </a:extLst>
          </p:cNvPr>
          <p:cNvSpPr>
            <a:spLocks noGrp="1"/>
          </p:cNvSpPr>
          <p:nvPr>
            <p:ph type="sldNum" sz="quarter" idx="12"/>
          </p:nvPr>
        </p:nvSpPr>
        <p:spPr/>
        <p:txBody>
          <a:bodyPr/>
          <a:lstStyle/>
          <a:p>
            <a:fld id="{6494A91B-122D-4EF0-9117-810DD7490BDA}" type="slidenum">
              <a:rPr lang="en-US" smtClean="0"/>
              <a:pPr/>
              <a:t>32</a:t>
            </a:fld>
            <a:endParaRPr lang="en-US" dirty="0"/>
          </a:p>
        </p:txBody>
      </p:sp>
      <p:sp>
        <p:nvSpPr>
          <p:cNvPr id="4" name="Title 3">
            <a:extLst>
              <a:ext uri="{FF2B5EF4-FFF2-40B4-BE49-F238E27FC236}">
                <a16:creationId xmlns="" xmlns:a16="http://schemas.microsoft.com/office/drawing/2014/main" id="{83308C8E-8B12-468C-8C69-3B2E3CDEF5F9}"/>
              </a:ext>
            </a:extLst>
          </p:cNvPr>
          <p:cNvSpPr>
            <a:spLocks noGrp="1"/>
          </p:cNvSpPr>
          <p:nvPr>
            <p:ph type="title"/>
          </p:nvPr>
        </p:nvSpPr>
        <p:spPr/>
        <p:txBody>
          <a:bodyPr/>
          <a:lstStyle/>
          <a:p>
            <a:r>
              <a:rPr lang="en-US" dirty="0"/>
              <a:t>Camera and Lens Specifications</a:t>
            </a:r>
          </a:p>
        </p:txBody>
      </p:sp>
      <p:pic>
        <p:nvPicPr>
          <p:cNvPr id="1028" name="Picture 4" descr="Sony Alpha NEX-5T Mirrorless Digital Camera with 16-50mm Lens (Black)">
            <a:extLst>
              <a:ext uri="{FF2B5EF4-FFF2-40B4-BE49-F238E27FC236}">
                <a16:creationId xmlns="" xmlns:a16="http://schemas.microsoft.com/office/drawing/2014/main" id="{BBE7D56A-1D1D-4ECC-82D1-3C0F9320BEE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952648" y="1523999"/>
            <a:ext cx="2734152" cy="2286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Opteka 50mm f/2 Lens for Sony E">
            <a:extLst>
              <a:ext uri="{FF2B5EF4-FFF2-40B4-BE49-F238E27FC236}">
                <a16:creationId xmlns="" xmlns:a16="http://schemas.microsoft.com/office/drawing/2014/main" id="{0785999E-D032-4A3A-A1BE-0110400D36B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4004469"/>
            <a:ext cx="2209800" cy="2209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 xmlns:a16="http://schemas.microsoft.com/office/drawing/2014/main" id="{995F836A-A3DD-4635-B64A-E44BD83C7068}"/>
              </a:ext>
            </a:extLst>
          </p:cNvPr>
          <p:cNvGraphicFramePr>
            <a:graphicFrameLocks noGrp="1"/>
          </p:cNvGraphicFramePr>
          <p:nvPr>
            <p:extLst/>
          </p:nvPr>
        </p:nvGraphicFramePr>
        <p:xfrm>
          <a:off x="304800" y="1558188"/>
          <a:ext cx="5486400" cy="1854200"/>
        </p:xfrm>
        <a:graphic>
          <a:graphicData uri="http://schemas.openxmlformats.org/drawingml/2006/table">
            <a:tbl>
              <a:tblPr firstRow="1" bandRow="1">
                <a:tableStyleId>{3B4B98B0-60AC-42C2-AFA5-B58CD77FA1E5}</a:tableStyleId>
              </a:tblPr>
              <a:tblGrid>
                <a:gridCol w="2133600">
                  <a:extLst>
                    <a:ext uri="{9D8B030D-6E8A-4147-A177-3AD203B41FA5}">
                      <a16:colId xmlns="" xmlns:a16="http://schemas.microsoft.com/office/drawing/2014/main" val="2301449071"/>
                    </a:ext>
                  </a:extLst>
                </a:gridCol>
                <a:gridCol w="3352800">
                  <a:extLst>
                    <a:ext uri="{9D8B030D-6E8A-4147-A177-3AD203B41FA5}">
                      <a16:colId xmlns="" xmlns:a16="http://schemas.microsoft.com/office/drawing/2014/main" val="1022494941"/>
                    </a:ext>
                  </a:extLst>
                </a:gridCol>
              </a:tblGrid>
              <a:tr h="370840">
                <a:tc gridSpan="2">
                  <a:txBody>
                    <a:bodyPr/>
                    <a:lstStyle/>
                    <a:p>
                      <a:r>
                        <a:rPr lang="en-US" sz="1400" dirty="0"/>
                        <a:t>Sony Nex-5T Digital Camera</a:t>
                      </a:r>
                    </a:p>
                  </a:txBody>
                  <a:tcPr/>
                </a:tc>
                <a:tc hMerge="1">
                  <a:txBody>
                    <a:bodyPr/>
                    <a:lstStyle/>
                    <a:p>
                      <a:endParaRPr lang="en-US" dirty="0"/>
                    </a:p>
                  </a:txBody>
                  <a:tcPr/>
                </a:tc>
                <a:extLst>
                  <a:ext uri="{0D108BD9-81ED-4DB2-BD59-A6C34878D82A}">
                    <a16:rowId xmlns="" xmlns:a16="http://schemas.microsoft.com/office/drawing/2014/main" val="4244431654"/>
                  </a:ext>
                </a:extLst>
              </a:tr>
              <a:tr h="370840">
                <a:tc>
                  <a:txBody>
                    <a:bodyPr/>
                    <a:lstStyle/>
                    <a:p>
                      <a:r>
                        <a:rPr lang="en-US" sz="1400" dirty="0"/>
                        <a:t>Sensor Type/Size</a:t>
                      </a:r>
                    </a:p>
                  </a:txBody>
                  <a:tcPr/>
                </a:tc>
                <a:tc>
                  <a:txBody>
                    <a:bodyPr/>
                    <a:lstStyle/>
                    <a:p>
                      <a:r>
                        <a:rPr lang="en-US" sz="1400" dirty="0"/>
                        <a:t>CMOS Bayer Array, 23.5 x 15.6 mm</a:t>
                      </a:r>
                    </a:p>
                  </a:txBody>
                  <a:tcPr/>
                </a:tc>
                <a:extLst>
                  <a:ext uri="{0D108BD9-81ED-4DB2-BD59-A6C34878D82A}">
                    <a16:rowId xmlns="" xmlns:a16="http://schemas.microsoft.com/office/drawing/2014/main" val="835076297"/>
                  </a:ext>
                </a:extLst>
              </a:tr>
              <a:tr h="370840">
                <a:tc>
                  <a:txBody>
                    <a:bodyPr/>
                    <a:lstStyle/>
                    <a:p>
                      <a:r>
                        <a:rPr lang="en-US" sz="1400" dirty="0"/>
                        <a:t>Pixel Size</a:t>
                      </a:r>
                    </a:p>
                  </a:txBody>
                  <a:tcPr/>
                </a:tc>
                <a:tc>
                  <a:txBody>
                    <a:bodyPr/>
                    <a:lstStyle/>
                    <a:p>
                      <a:r>
                        <a:rPr lang="en-US" sz="1400" dirty="0"/>
                        <a:t>4.76 </a:t>
                      </a:r>
                      <a:r>
                        <a:rPr lang="en-US" sz="1400" dirty="0">
                          <a:latin typeface="Symbol" panose="05050102010706020507" pitchFamily="18" charset="2"/>
                        </a:rPr>
                        <a:t>m</a:t>
                      </a:r>
                      <a:r>
                        <a:rPr lang="en-US" sz="1400" dirty="0"/>
                        <a:t>m</a:t>
                      </a:r>
                    </a:p>
                  </a:txBody>
                  <a:tcPr/>
                </a:tc>
                <a:extLst>
                  <a:ext uri="{0D108BD9-81ED-4DB2-BD59-A6C34878D82A}">
                    <a16:rowId xmlns="" xmlns:a16="http://schemas.microsoft.com/office/drawing/2014/main" val="1108265017"/>
                  </a:ext>
                </a:extLst>
              </a:tr>
              <a:tr h="370840">
                <a:tc>
                  <a:txBody>
                    <a:bodyPr/>
                    <a:lstStyle/>
                    <a:p>
                      <a:r>
                        <a:rPr lang="en-US" sz="1400" dirty="0"/>
                        <a:t>Maximum Resolution</a:t>
                      </a:r>
                    </a:p>
                  </a:txBody>
                  <a:tcPr/>
                </a:tc>
                <a:tc>
                  <a:txBody>
                    <a:bodyPr/>
                    <a:lstStyle/>
                    <a:p>
                      <a:r>
                        <a:rPr lang="en-US" sz="1400" dirty="0"/>
                        <a:t>16MP: 4912 x 3264</a:t>
                      </a:r>
                    </a:p>
                  </a:txBody>
                  <a:tcPr/>
                </a:tc>
                <a:extLst>
                  <a:ext uri="{0D108BD9-81ED-4DB2-BD59-A6C34878D82A}">
                    <a16:rowId xmlns="" xmlns:a16="http://schemas.microsoft.com/office/drawing/2014/main" val="2625889156"/>
                  </a:ext>
                </a:extLst>
              </a:tr>
              <a:tr h="370840">
                <a:tc>
                  <a:txBody>
                    <a:bodyPr/>
                    <a:lstStyle/>
                    <a:p>
                      <a:r>
                        <a:rPr lang="en-US" sz="1400" dirty="0"/>
                        <a:t>Camera Format</a:t>
                      </a:r>
                    </a:p>
                  </a:txBody>
                  <a:tcPr/>
                </a:tc>
                <a:tc>
                  <a:txBody>
                    <a:bodyPr/>
                    <a:lstStyle/>
                    <a:p>
                      <a:r>
                        <a:rPr lang="en-US" sz="1400" dirty="0"/>
                        <a:t>APS-C (1.5x Crop Factor)</a:t>
                      </a:r>
                    </a:p>
                  </a:txBody>
                  <a:tcPr/>
                </a:tc>
                <a:extLst>
                  <a:ext uri="{0D108BD9-81ED-4DB2-BD59-A6C34878D82A}">
                    <a16:rowId xmlns="" xmlns:a16="http://schemas.microsoft.com/office/drawing/2014/main" val="3452999374"/>
                  </a:ext>
                </a:extLst>
              </a:tr>
            </a:tbl>
          </a:graphicData>
        </a:graphic>
      </p:graphicFrame>
      <p:graphicFrame>
        <p:nvGraphicFramePr>
          <p:cNvPr id="9" name="Table 8">
            <a:extLst>
              <a:ext uri="{FF2B5EF4-FFF2-40B4-BE49-F238E27FC236}">
                <a16:creationId xmlns="" xmlns:a16="http://schemas.microsoft.com/office/drawing/2014/main" id="{E04F08E6-8932-4714-BFBA-9688267F4A96}"/>
              </a:ext>
            </a:extLst>
          </p:cNvPr>
          <p:cNvGraphicFramePr>
            <a:graphicFrameLocks noGrp="1"/>
          </p:cNvGraphicFramePr>
          <p:nvPr>
            <p:extLst/>
          </p:nvPr>
        </p:nvGraphicFramePr>
        <p:xfrm>
          <a:off x="304800" y="3552938"/>
          <a:ext cx="5486400" cy="2372360"/>
        </p:xfrm>
        <a:graphic>
          <a:graphicData uri="http://schemas.openxmlformats.org/drawingml/2006/table">
            <a:tbl>
              <a:tblPr firstRow="1" bandRow="1">
                <a:tableStyleId>{3B4B98B0-60AC-42C2-AFA5-B58CD77FA1E5}</a:tableStyleId>
              </a:tblPr>
              <a:tblGrid>
                <a:gridCol w="2209800">
                  <a:extLst>
                    <a:ext uri="{9D8B030D-6E8A-4147-A177-3AD203B41FA5}">
                      <a16:colId xmlns="" xmlns:a16="http://schemas.microsoft.com/office/drawing/2014/main" val="2301449071"/>
                    </a:ext>
                  </a:extLst>
                </a:gridCol>
                <a:gridCol w="3276600">
                  <a:extLst>
                    <a:ext uri="{9D8B030D-6E8A-4147-A177-3AD203B41FA5}">
                      <a16:colId xmlns="" xmlns:a16="http://schemas.microsoft.com/office/drawing/2014/main" val="1022494941"/>
                    </a:ext>
                  </a:extLst>
                </a:gridCol>
              </a:tblGrid>
              <a:tr h="370840">
                <a:tc gridSpan="2">
                  <a:txBody>
                    <a:bodyPr/>
                    <a:lstStyle/>
                    <a:p>
                      <a:r>
                        <a:rPr lang="en-US" sz="1400" dirty="0" err="1"/>
                        <a:t>Opteka</a:t>
                      </a:r>
                      <a:r>
                        <a:rPr lang="en-US" sz="1400" dirty="0"/>
                        <a:t> 50mm Manual Lens operated at F8</a:t>
                      </a:r>
                    </a:p>
                  </a:txBody>
                  <a:tcPr/>
                </a:tc>
                <a:tc hMerge="1">
                  <a:txBody>
                    <a:bodyPr/>
                    <a:lstStyle/>
                    <a:p>
                      <a:endParaRPr lang="en-US" dirty="0"/>
                    </a:p>
                  </a:txBody>
                  <a:tcPr/>
                </a:tc>
                <a:extLst>
                  <a:ext uri="{0D108BD9-81ED-4DB2-BD59-A6C34878D82A}">
                    <a16:rowId xmlns="" xmlns:a16="http://schemas.microsoft.com/office/drawing/2014/main" val="4244431654"/>
                  </a:ext>
                </a:extLst>
              </a:tr>
              <a:tr h="370840">
                <a:tc>
                  <a:txBody>
                    <a:bodyPr/>
                    <a:lstStyle/>
                    <a:p>
                      <a:r>
                        <a:rPr lang="en-US" sz="1400" dirty="0"/>
                        <a:t>Focal Length</a:t>
                      </a:r>
                    </a:p>
                  </a:txBody>
                  <a:tcPr/>
                </a:tc>
                <a:tc>
                  <a:txBody>
                    <a:bodyPr/>
                    <a:lstStyle/>
                    <a:p>
                      <a:r>
                        <a:rPr lang="en-US" sz="1400" dirty="0"/>
                        <a:t>50 mm</a:t>
                      </a:r>
                    </a:p>
                  </a:txBody>
                  <a:tcPr/>
                </a:tc>
                <a:extLst>
                  <a:ext uri="{0D108BD9-81ED-4DB2-BD59-A6C34878D82A}">
                    <a16:rowId xmlns="" xmlns:a16="http://schemas.microsoft.com/office/drawing/2014/main" val="835076297"/>
                  </a:ext>
                </a:extLst>
              </a:tr>
              <a:tr h="370840">
                <a:tc>
                  <a:txBody>
                    <a:bodyPr/>
                    <a:lstStyle/>
                    <a:p>
                      <a:r>
                        <a:rPr lang="en-US" sz="1400" dirty="0"/>
                        <a:t>Aperture</a:t>
                      </a:r>
                    </a:p>
                  </a:txBody>
                  <a:tcPr/>
                </a:tc>
                <a:tc>
                  <a:txBody>
                    <a:bodyPr/>
                    <a:lstStyle/>
                    <a:p>
                      <a:r>
                        <a:rPr lang="en-US" sz="1400" dirty="0"/>
                        <a:t>Minimum: f/22, Maximum: f/2</a:t>
                      </a:r>
                    </a:p>
                  </a:txBody>
                  <a:tcPr/>
                </a:tc>
                <a:extLst>
                  <a:ext uri="{0D108BD9-81ED-4DB2-BD59-A6C34878D82A}">
                    <a16:rowId xmlns="" xmlns:a16="http://schemas.microsoft.com/office/drawing/2014/main" val="1108265017"/>
                  </a:ext>
                </a:extLst>
              </a:tr>
              <a:tr h="370840">
                <a:tc>
                  <a:txBody>
                    <a:bodyPr/>
                    <a:lstStyle/>
                    <a:p>
                      <a:r>
                        <a:rPr lang="en-US" sz="1400" dirty="0"/>
                        <a:t>Camera Mount</a:t>
                      </a:r>
                    </a:p>
                  </a:txBody>
                  <a:tcPr/>
                </a:tc>
                <a:tc>
                  <a:txBody>
                    <a:bodyPr/>
                    <a:lstStyle/>
                    <a:p>
                      <a:r>
                        <a:rPr lang="en-US" sz="1400" dirty="0"/>
                        <a:t>Sony E</a:t>
                      </a:r>
                    </a:p>
                  </a:txBody>
                  <a:tcPr/>
                </a:tc>
                <a:extLst>
                  <a:ext uri="{0D108BD9-81ED-4DB2-BD59-A6C34878D82A}">
                    <a16:rowId xmlns="" xmlns:a16="http://schemas.microsoft.com/office/drawing/2014/main" val="2625889156"/>
                  </a:ext>
                </a:extLst>
              </a:tr>
              <a:tr h="370840">
                <a:tc>
                  <a:txBody>
                    <a:bodyPr/>
                    <a:lstStyle/>
                    <a:p>
                      <a:r>
                        <a:rPr lang="en-US" sz="1400" dirty="0"/>
                        <a:t>Angle of View</a:t>
                      </a:r>
                    </a:p>
                  </a:txBody>
                  <a:tcPr/>
                </a:tc>
                <a:tc>
                  <a:txBody>
                    <a:bodyPr/>
                    <a:lstStyle/>
                    <a:p>
                      <a:r>
                        <a:rPr lang="en-US" sz="1400" dirty="0"/>
                        <a:t>30°</a:t>
                      </a:r>
                    </a:p>
                  </a:txBody>
                  <a:tcPr/>
                </a:tc>
                <a:extLst>
                  <a:ext uri="{0D108BD9-81ED-4DB2-BD59-A6C34878D82A}">
                    <a16:rowId xmlns="" xmlns:a16="http://schemas.microsoft.com/office/drawing/2014/main" val="3452999374"/>
                  </a:ext>
                </a:extLst>
              </a:tr>
              <a:tr h="370840">
                <a:tc>
                  <a:txBody>
                    <a:bodyPr/>
                    <a:lstStyle/>
                    <a:p>
                      <a:r>
                        <a:rPr lang="en-US" sz="1400" dirty="0"/>
                        <a:t>Minimum Focus Distance</a:t>
                      </a:r>
                    </a:p>
                  </a:txBody>
                  <a:tcPr/>
                </a:tc>
                <a:tc>
                  <a:txBody>
                    <a:bodyPr/>
                    <a:lstStyle/>
                    <a:p>
                      <a:r>
                        <a:rPr lang="en-US" sz="1400" dirty="0"/>
                        <a:t>2.13’ / 64.8 cm</a:t>
                      </a:r>
                    </a:p>
                  </a:txBody>
                  <a:tcPr/>
                </a:tc>
                <a:extLst>
                  <a:ext uri="{0D108BD9-81ED-4DB2-BD59-A6C34878D82A}">
                    <a16:rowId xmlns="" xmlns:a16="http://schemas.microsoft.com/office/drawing/2014/main" val="3229513196"/>
                  </a:ext>
                </a:extLst>
              </a:tr>
            </a:tbl>
          </a:graphicData>
        </a:graphic>
      </p:graphicFrame>
    </p:spTree>
    <p:extLst>
      <p:ext uri="{BB962C8B-B14F-4D97-AF65-F5344CB8AC3E}">
        <p14:creationId xmlns:p14="http://schemas.microsoft.com/office/powerpoint/2010/main" val="27198941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Ultra-high resolution data </a:t>
            </a:r>
            <a:r>
              <a:rPr lang="en-US" sz="2400" dirty="0" smtClean="0"/>
              <a:t>(&lt;1 cm GSD) was </a:t>
            </a:r>
            <a:r>
              <a:rPr lang="en-US" sz="2400" dirty="0"/>
              <a:t>acquired using a Sony Nex-5T camera flown on </a:t>
            </a:r>
            <a:r>
              <a:rPr lang="en-US" sz="2400" dirty="0" smtClean="0"/>
              <a:t>an </a:t>
            </a:r>
            <a:r>
              <a:rPr lang="en-US" sz="2400" dirty="0"/>
              <a:t>I2R Endurance Quad over Long Beach, MS </a:t>
            </a:r>
            <a:endParaRPr lang="en-US" sz="2400" dirty="0" smtClean="0"/>
          </a:p>
          <a:p>
            <a:pPr lvl="1"/>
            <a:r>
              <a:rPr lang="en-US" sz="2000" dirty="0" smtClean="0"/>
              <a:t>240 </a:t>
            </a:r>
            <a:r>
              <a:rPr lang="en-US" sz="2000" dirty="0"/>
              <a:t>images acquired over an 80m x 80m area</a:t>
            </a:r>
          </a:p>
          <a:p>
            <a:pPr lvl="1"/>
            <a:r>
              <a:rPr lang="en-US" sz="2000" dirty="0"/>
              <a:t>52 m altitude, 3 m/s velocity</a:t>
            </a:r>
          </a:p>
          <a:p>
            <a:pPr lvl="1"/>
            <a:r>
              <a:rPr lang="en-US" sz="2000" dirty="0"/>
              <a:t>Ground Sample Distance (GSD) of acquired data 0.5 cm</a:t>
            </a:r>
          </a:p>
          <a:p>
            <a:r>
              <a:rPr lang="en-US" sz="2400" dirty="0"/>
              <a:t>Edge targets deployed in acquired images</a:t>
            </a:r>
          </a:p>
          <a:p>
            <a:pPr lvl="1"/>
            <a:r>
              <a:rPr lang="en-US" sz="2000" dirty="0"/>
              <a:t>Measure spatial quality of the in-flight data</a:t>
            </a:r>
          </a:p>
          <a:p>
            <a:r>
              <a:rPr lang="en-US" sz="2400" dirty="0" smtClean="0"/>
              <a:t>Laboratory </a:t>
            </a:r>
            <a:r>
              <a:rPr lang="en-US" sz="2400" dirty="0"/>
              <a:t>measurements of spatial resolution and flat fielding performed prior to data acquisition</a:t>
            </a:r>
          </a:p>
        </p:txBody>
      </p:sp>
      <p:sp>
        <p:nvSpPr>
          <p:cNvPr id="3" name="Title 2"/>
          <p:cNvSpPr>
            <a:spLocks noGrp="1"/>
          </p:cNvSpPr>
          <p:nvPr>
            <p:ph type="title"/>
          </p:nvPr>
        </p:nvSpPr>
        <p:spPr/>
        <p:txBody>
          <a:bodyPr/>
          <a:lstStyle/>
          <a:p>
            <a:r>
              <a:rPr lang="en-US" dirty="0" smtClean="0"/>
              <a:t>sUAS </a:t>
            </a:r>
            <a:r>
              <a:rPr lang="en-US" dirty="0"/>
              <a:t>Data Acquisition</a:t>
            </a:r>
          </a:p>
        </p:txBody>
      </p:sp>
      <p:sp>
        <p:nvSpPr>
          <p:cNvPr id="4" name="Slide Number Placeholder 3"/>
          <p:cNvSpPr>
            <a:spLocks noGrp="1"/>
          </p:cNvSpPr>
          <p:nvPr>
            <p:ph type="sldNum" sz="quarter" idx="11"/>
          </p:nvPr>
        </p:nvSpPr>
        <p:spPr/>
        <p:txBody>
          <a:bodyPr/>
          <a:lstStyle/>
          <a:p>
            <a:fld id="{B7F38E22-95C4-44D9-BFC0-C708E72C157C}" type="slidenum">
              <a:rPr lang="en-US" smtClean="0"/>
              <a:pPr/>
              <a:t>33</a:t>
            </a:fld>
            <a:endParaRPr lang="en-US" dirty="0"/>
          </a:p>
        </p:txBody>
      </p:sp>
    </p:spTree>
    <p:extLst>
      <p:ext uri="{BB962C8B-B14F-4D97-AF65-F5344CB8AC3E}">
        <p14:creationId xmlns:p14="http://schemas.microsoft.com/office/powerpoint/2010/main" val="27670453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F971519-ADE2-4978-AFA6-06803136CCAA}"/>
              </a:ext>
            </a:extLst>
          </p:cNvPr>
          <p:cNvSpPr>
            <a:spLocks noGrp="1"/>
          </p:cNvSpPr>
          <p:nvPr>
            <p:ph type="title"/>
          </p:nvPr>
        </p:nvSpPr>
        <p:spPr/>
        <p:txBody>
          <a:bodyPr/>
          <a:lstStyle/>
          <a:p>
            <a:r>
              <a:rPr lang="en-US" dirty="0"/>
              <a:t>Spatial Resolution Measurement</a:t>
            </a:r>
          </a:p>
        </p:txBody>
      </p:sp>
      <p:sp>
        <p:nvSpPr>
          <p:cNvPr id="4" name="Slide Number Placeholder 3">
            <a:extLst>
              <a:ext uri="{FF2B5EF4-FFF2-40B4-BE49-F238E27FC236}">
                <a16:creationId xmlns="" xmlns:a16="http://schemas.microsoft.com/office/drawing/2014/main" id="{3C209AE2-689D-4DF0-B054-DE4980D94F94}"/>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34</a:t>
            </a:fld>
            <a:endParaRPr lang="en-US">
              <a:solidFill>
                <a:prstClr val="black"/>
              </a:solidFill>
            </a:endParaRPr>
          </a:p>
        </p:txBody>
      </p:sp>
      <p:sp>
        <p:nvSpPr>
          <p:cNvPr id="11" name="TextBox 10"/>
          <p:cNvSpPr txBox="1"/>
          <p:nvPr/>
        </p:nvSpPr>
        <p:spPr>
          <a:xfrm>
            <a:off x="4429125" y="6038850"/>
            <a:ext cx="3795206" cy="646331"/>
          </a:xfrm>
          <a:prstGeom prst="rect">
            <a:avLst/>
          </a:prstGeom>
          <a:noFill/>
        </p:spPr>
        <p:txBody>
          <a:bodyPr wrap="none" rtlCol="0">
            <a:spAutoFit/>
          </a:bodyPr>
          <a:lstStyle/>
          <a:p>
            <a:r>
              <a:rPr lang="en-US" dirty="0" smtClean="0">
                <a:latin typeface="Calibri" panose="020F0502020204030204" pitchFamily="34" charset="0"/>
              </a:rPr>
              <a:t>Edge target placed at the end of a hall</a:t>
            </a:r>
          </a:p>
          <a:p>
            <a:r>
              <a:rPr lang="en-US" dirty="0" smtClean="0">
                <a:latin typeface="Calibri" panose="020F0502020204030204" pitchFamily="34" charset="0"/>
              </a:rPr>
              <a:t>52 m from camera</a:t>
            </a:r>
            <a:endParaRPr lang="en-US" dirty="0">
              <a:latin typeface="Calibri" panose="020F0502020204030204" pitchFamily="34" charset="0"/>
            </a:endParaRPr>
          </a:p>
        </p:txBody>
      </p:sp>
      <p:pic>
        <p:nvPicPr>
          <p:cNvPr id="1026" name="Picture 2" descr="C:\Users\Mary\Pictures\2018_Peau Camera Shipments\ASPRS Presentation\IMG_20190122_165330652_HD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02" t="26065" r="15367" b="14679"/>
          <a:stretch/>
        </p:blipFill>
        <p:spPr bwMode="auto">
          <a:xfrm>
            <a:off x="619125" y="1476375"/>
            <a:ext cx="7648576" cy="4524375"/>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p:cNvGrpSpPr/>
          <p:nvPr/>
        </p:nvGrpSpPr>
        <p:grpSpPr>
          <a:xfrm>
            <a:off x="1333499" y="2362200"/>
            <a:ext cx="3213736" cy="3952875"/>
            <a:chOff x="1333499" y="2362200"/>
            <a:chExt cx="3213736" cy="3952875"/>
          </a:xfrm>
        </p:grpSpPr>
        <p:cxnSp>
          <p:nvCxnSpPr>
            <p:cNvPr id="13" name="Straight Connector 12"/>
            <p:cNvCxnSpPr>
              <a:endCxn id="28" idx="1"/>
            </p:cNvCxnSpPr>
            <p:nvPr/>
          </p:nvCxnSpPr>
          <p:spPr>
            <a:xfrm flipV="1">
              <a:off x="1362075" y="2415764"/>
              <a:ext cx="2872964" cy="151806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8" idx="5"/>
            </p:cNvCxnSpPr>
            <p:nvPr/>
          </p:nvCxnSpPr>
          <p:spPr>
            <a:xfrm flipV="1">
              <a:off x="3714750" y="2674396"/>
              <a:ext cx="778921" cy="364067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8" idx="3"/>
            </p:cNvCxnSpPr>
            <p:nvPr/>
          </p:nvCxnSpPr>
          <p:spPr>
            <a:xfrm flipH="1">
              <a:off x="1333500" y="2674396"/>
              <a:ext cx="2901539" cy="362162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7" name="Picture 3" descr="C:\Users\Mary\Pictures\2018_Peau Camera Shipments\ASPRS Presentation\IMG_20190122_165215039_HD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708" t="21667" r="32292" b="31624"/>
            <a:stretch/>
          </p:blipFill>
          <p:spPr bwMode="auto">
            <a:xfrm>
              <a:off x="1333499" y="3941196"/>
              <a:ext cx="2352675" cy="2354829"/>
            </a:xfrm>
            <a:prstGeom prst="rect">
              <a:avLst/>
            </a:prstGeom>
            <a:ln w="1905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28" name="Oval 27"/>
            <p:cNvSpPr/>
            <p:nvPr/>
          </p:nvSpPr>
          <p:spPr>
            <a:xfrm>
              <a:off x="4181475" y="2362200"/>
              <a:ext cx="365760" cy="365760"/>
            </a:xfrm>
            <a:prstGeom prst="ellips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87241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0D44C13F-B3B0-4A78-8F2E-DB71E02BD27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3028" t="5505" r="27750" b="9170"/>
          <a:stretch/>
        </p:blipFill>
        <p:spPr>
          <a:xfrm>
            <a:off x="457200" y="2590800"/>
            <a:ext cx="1447800" cy="2362200"/>
          </a:xfrm>
          <a:ln>
            <a:solidFill>
              <a:schemeClr val="tx1"/>
            </a:solidFill>
          </a:ln>
        </p:spPr>
      </p:pic>
      <p:sp>
        <p:nvSpPr>
          <p:cNvPr id="3" name="Title 2">
            <a:extLst>
              <a:ext uri="{FF2B5EF4-FFF2-40B4-BE49-F238E27FC236}">
                <a16:creationId xmlns="" xmlns:a16="http://schemas.microsoft.com/office/drawing/2014/main" id="{F2C2E146-5575-4041-9347-D9AEDAEE7D2B}"/>
              </a:ext>
            </a:extLst>
          </p:cNvPr>
          <p:cNvSpPr>
            <a:spLocks noGrp="1"/>
          </p:cNvSpPr>
          <p:nvPr>
            <p:ph type="title"/>
          </p:nvPr>
        </p:nvSpPr>
        <p:spPr/>
        <p:txBody>
          <a:bodyPr>
            <a:normAutofit/>
          </a:bodyPr>
          <a:lstStyle/>
          <a:p>
            <a:r>
              <a:rPr lang="en-US" dirty="0" smtClean="0"/>
              <a:t>Spatial </a:t>
            </a:r>
            <a:r>
              <a:rPr lang="en-US" dirty="0"/>
              <a:t>Resolution Sample Edge</a:t>
            </a:r>
          </a:p>
        </p:txBody>
      </p:sp>
      <p:sp>
        <p:nvSpPr>
          <p:cNvPr id="4" name="Slide Number Placeholder 3">
            <a:extLst>
              <a:ext uri="{FF2B5EF4-FFF2-40B4-BE49-F238E27FC236}">
                <a16:creationId xmlns="" xmlns:a16="http://schemas.microsoft.com/office/drawing/2014/main" id="{51780C61-A2CF-4A95-A79B-6CC2C8517782}"/>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35</a:t>
            </a:fld>
            <a:endParaRPr lang="en-US">
              <a:solidFill>
                <a:prstClr val="black"/>
              </a:solidFill>
            </a:endParaRPr>
          </a:p>
        </p:txBody>
      </p:sp>
      <p:pic>
        <p:nvPicPr>
          <p:cNvPr id="10" name="Picture 9">
            <a:extLst>
              <a:ext uri="{FF2B5EF4-FFF2-40B4-BE49-F238E27FC236}">
                <a16:creationId xmlns="" xmlns:a16="http://schemas.microsoft.com/office/drawing/2014/main" id="{3452D85B-AF49-401E-8013-D8A27BEC6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408" y="2018760"/>
            <a:ext cx="6739465" cy="3790950"/>
          </a:xfrm>
          <a:prstGeom prst="rect">
            <a:avLst/>
          </a:prstGeom>
        </p:spPr>
      </p:pic>
    </p:spTree>
    <p:extLst>
      <p:ext uri="{BB962C8B-B14F-4D97-AF65-F5344CB8AC3E}">
        <p14:creationId xmlns:p14="http://schemas.microsoft.com/office/powerpoint/2010/main" val="4965933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AA45B0E9-6460-409A-B9CB-9E17327FC58B}"/>
              </a:ext>
            </a:extLst>
          </p:cNvPr>
          <p:cNvSpPr>
            <a:spLocks noGrp="1"/>
          </p:cNvSpPr>
          <p:nvPr>
            <p:ph type="sldNum" sz="quarter" idx="12"/>
          </p:nvPr>
        </p:nvSpPr>
        <p:spPr/>
        <p:txBody>
          <a:bodyPr/>
          <a:lstStyle/>
          <a:p>
            <a:fld id="{6494A91B-122D-4EF0-9117-810DD7490BDA}" type="slidenum">
              <a:rPr lang="en-US" smtClean="0"/>
              <a:pPr/>
              <a:t>36</a:t>
            </a:fld>
            <a:endParaRPr lang="en-US" dirty="0"/>
          </a:p>
        </p:txBody>
      </p:sp>
      <p:sp>
        <p:nvSpPr>
          <p:cNvPr id="7" name="Title 6">
            <a:extLst>
              <a:ext uri="{FF2B5EF4-FFF2-40B4-BE49-F238E27FC236}">
                <a16:creationId xmlns="" xmlns:a16="http://schemas.microsoft.com/office/drawing/2014/main" id="{3A68496F-CC66-4370-80D6-64FA00B2CEF1}"/>
              </a:ext>
            </a:extLst>
          </p:cNvPr>
          <p:cNvSpPr>
            <a:spLocks noGrp="1"/>
          </p:cNvSpPr>
          <p:nvPr>
            <p:ph type="title"/>
          </p:nvPr>
        </p:nvSpPr>
        <p:spPr/>
        <p:txBody>
          <a:bodyPr/>
          <a:lstStyle/>
          <a:p>
            <a:r>
              <a:rPr lang="en-US" dirty="0"/>
              <a:t>I2R Endurance Quad</a:t>
            </a:r>
          </a:p>
        </p:txBody>
      </p:sp>
      <p:pic>
        <p:nvPicPr>
          <p:cNvPr id="9" name="Picture 8">
            <a:extLst>
              <a:ext uri="{FF2B5EF4-FFF2-40B4-BE49-F238E27FC236}">
                <a16:creationId xmlns="" xmlns:a16="http://schemas.microsoft.com/office/drawing/2014/main" id="{D2BA2FD1-2777-4CD5-B9E0-9E4B14DA5FD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84631" y="1493340"/>
            <a:ext cx="8162481" cy="4591396"/>
          </a:xfrm>
          <a:prstGeom prst="rect">
            <a:avLst/>
          </a:prstGeom>
        </p:spPr>
      </p:pic>
      <p:sp>
        <p:nvSpPr>
          <p:cNvPr id="6" name="TextBox 5">
            <a:extLst>
              <a:ext uri="{FF2B5EF4-FFF2-40B4-BE49-F238E27FC236}">
                <a16:creationId xmlns="" xmlns:a16="http://schemas.microsoft.com/office/drawing/2014/main" id="{9510E85D-4ED3-41BD-99D0-FB55DF46EDE7}"/>
              </a:ext>
            </a:extLst>
          </p:cNvPr>
          <p:cNvSpPr txBox="1"/>
          <p:nvPr/>
        </p:nvSpPr>
        <p:spPr>
          <a:xfrm>
            <a:off x="4329112" y="5917219"/>
            <a:ext cx="4093953"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I2R Endurance Quad in flight with installed Sony Nex-5T payload</a:t>
            </a:r>
          </a:p>
        </p:txBody>
      </p:sp>
    </p:spTree>
    <p:extLst>
      <p:ext uri="{BB962C8B-B14F-4D97-AF65-F5344CB8AC3E}">
        <p14:creationId xmlns:p14="http://schemas.microsoft.com/office/powerpoint/2010/main" val="15274988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BBDF47F-212C-497F-9425-B50F8E9D780C}"/>
              </a:ext>
            </a:extLst>
          </p:cNvPr>
          <p:cNvSpPr>
            <a:spLocks noGrp="1"/>
          </p:cNvSpPr>
          <p:nvPr>
            <p:ph type="title"/>
          </p:nvPr>
        </p:nvSpPr>
        <p:spPr/>
        <p:txBody>
          <a:bodyPr/>
          <a:lstStyle/>
          <a:p>
            <a:r>
              <a:rPr lang="en-US" dirty="0"/>
              <a:t>Sample Image with Edge Targets</a:t>
            </a:r>
          </a:p>
        </p:txBody>
      </p:sp>
      <p:sp>
        <p:nvSpPr>
          <p:cNvPr id="4" name="Slide Number Placeholder 3">
            <a:extLst>
              <a:ext uri="{FF2B5EF4-FFF2-40B4-BE49-F238E27FC236}">
                <a16:creationId xmlns="" xmlns:a16="http://schemas.microsoft.com/office/drawing/2014/main" id="{2C10CDE2-4EF2-4D5C-9BC5-977894DA374E}"/>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37</a:t>
            </a:fld>
            <a:endParaRPr lang="en-US">
              <a:solidFill>
                <a:prstClr val="black"/>
              </a:solidFill>
            </a:endParaRPr>
          </a:p>
        </p:txBody>
      </p:sp>
      <p:pic>
        <p:nvPicPr>
          <p:cNvPr id="8" name="Content Placeholder 7">
            <a:extLst>
              <a:ext uri="{FF2B5EF4-FFF2-40B4-BE49-F238E27FC236}">
                <a16:creationId xmlns="" xmlns:a16="http://schemas.microsoft.com/office/drawing/2014/main" id="{7F3A04ED-85E2-4019-BAA2-578496914198}"/>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9139" t="36281" r="5635" b="2099"/>
          <a:stretch/>
        </p:blipFill>
        <p:spPr>
          <a:xfrm>
            <a:off x="391886" y="1591292"/>
            <a:ext cx="8377903" cy="4560126"/>
          </a:xfrm>
        </p:spPr>
      </p:pic>
    </p:spTree>
    <p:extLst>
      <p:ext uri="{BB962C8B-B14F-4D97-AF65-F5344CB8AC3E}">
        <p14:creationId xmlns:p14="http://schemas.microsoft.com/office/powerpoint/2010/main" val="39788034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AE315C50-FE75-44F7-9608-EB64BAA5B278}"/>
              </a:ext>
            </a:extLst>
          </p:cNvPr>
          <p:cNvSpPr>
            <a:spLocks noGrp="1"/>
          </p:cNvSpPr>
          <p:nvPr>
            <p:ph type="title"/>
          </p:nvPr>
        </p:nvSpPr>
        <p:spPr/>
        <p:txBody>
          <a:bodyPr>
            <a:normAutofit/>
          </a:bodyPr>
          <a:lstStyle/>
          <a:p>
            <a:r>
              <a:rPr lang="en-US" dirty="0"/>
              <a:t>Sample Measured MTF Curve</a:t>
            </a:r>
            <a:br>
              <a:rPr lang="en-US" dirty="0"/>
            </a:br>
            <a:r>
              <a:rPr lang="en-US" sz="2800" dirty="0"/>
              <a:t>In-track Edge</a:t>
            </a:r>
            <a:endParaRPr lang="en-US" dirty="0"/>
          </a:p>
        </p:txBody>
      </p:sp>
      <p:sp>
        <p:nvSpPr>
          <p:cNvPr id="4" name="Slide Number Placeholder 3">
            <a:extLst>
              <a:ext uri="{FF2B5EF4-FFF2-40B4-BE49-F238E27FC236}">
                <a16:creationId xmlns="" xmlns:a16="http://schemas.microsoft.com/office/drawing/2014/main" id="{1E502F47-7D3E-4B75-8333-B94E50BAB827}"/>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38</a:t>
            </a:fld>
            <a:endParaRPr lang="en-US">
              <a:solidFill>
                <a:prstClr val="black"/>
              </a:solidFill>
            </a:endParaRPr>
          </a:p>
        </p:txBody>
      </p:sp>
      <p:sp>
        <p:nvSpPr>
          <p:cNvPr id="7" name="TextBox 6">
            <a:extLst>
              <a:ext uri="{FF2B5EF4-FFF2-40B4-BE49-F238E27FC236}">
                <a16:creationId xmlns="" xmlns:a16="http://schemas.microsoft.com/office/drawing/2014/main" id="{D3A30225-6947-4A22-B8C0-6C75D8442DAB}"/>
              </a:ext>
            </a:extLst>
          </p:cNvPr>
          <p:cNvSpPr txBox="1"/>
          <p:nvPr/>
        </p:nvSpPr>
        <p:spPr>
          <a:xfrm>
            <a:off x="6197600" y="5638800"/>
            <a:ext cx="146867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Green Band</a:t>
            </a:r>
          </a:p>
          <a:p>
            <a:r>
              <a:rPr lang="en-US" dirty="0"/>
              <a:t>RER = 0.36</a:t>
            </a:r>
          </a:p>
        </p:txBody>
      </p:sp>
      <p:pic>
        <p:nvPicPr>
          <p:cNvPr id="8" name="Content Placeholder 7">
            <a:extLst>
              <a:ext uri="{FF2B5EF4-FFF2-40B4-BE49-F238E27FC236}">
                <a16:creationId xmlns="" xmlns:a16="http://schemas.microsoft.com/office/drawing/2014/main" id="{00B0FF4A-3DEA-4A4F-8021-C4B48CF269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6040" y="2197099"/>
            <a:ext cx="4267200" cy="3200400"/>
          </a:xfrm>
        </p:spPr>
      </p:pic>
      <p:pic>
        <p:nvPicPr>
          <p:cNvPr id="6" name="Content Placeholder 7">
            <a:extLst>
              <a:ext uri="{FF2B5EF4-FFF2-40B4-BE49-F238E27FC236}">
                <a16:creationId xmlns="" xmlns:a16="http://schemas.microsoft.com/office/drawing/2014/main" id="{720FB3A7-E21F-4B5B-A446-232F24FDE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2874" y="2197099"/>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62600" y="1612900"/>
            <a:ext cx="1705916" cy="369332"/>
          </a:xfrm>
          <a:prstGeom prst="rect">
            <a:avLst/>
          </a:prstGeom>
          <a:noFill/>
        </p:spPr>
        <p:txBody>
          <a:bodyPr wrap="none" rtlCol="0">
            <a:spAutoFit/>
          </a:bodyPr>
          <a:lstStyle/>
          <a:p>
            <a:r>
              <a:rPr lang="en-US" dirty="0" smtClean="0"/>
              <a:t>In-track Edge</a:t>
            </a:r>
            <a:endParaRPr lang="en-US" dirty="0"/>
          </a:p>
        </p:txBody>
      </p:sp>
      <p:sp>
        <p:nvSpPr>
          <p:cNvPr id="9" name="TextBox 8"/>
          <p:cNvSpPr txBox="1"/>
          <p:nvPr/>
        </p:nvSpPr>
        <p:spPr>
          <a:xfrm>
            <a:off x="1358900" y="1612900"/>
            <a:ext cx="2068195" cy="369332"/>
          </a:xfrm>
          <a:prstGeom prst="rect">
            <a:avLst/>
          </a:prstGeom>
          <a:noFill/>
        </p:spPr>
        <p:txBody>
          <a:bodyPr wrap="none" rtlCol="0">
            <a:spAutoFit/>
          </a:bodyPr>
          <a:lstStyle/>
          <a:p>
            <a:r>
              <a:rPr lang="en-US" dirty="0" smtClean="0"/>
              <a:t>Cross track Edge</a:t>
            </a:r>
            <a:endParaRPr lang="en-US" dirty="0"/>
          </a:p>
        </p:txBody>
      </p:sp>
      <p:sp>
        <p:nvSpPr>
          <p:cNvPr id="10" name="TextBox 9"/>
          <p:cNvSpPr txBox="1"/>
          <p:nvPr/>
        </p:nvSpPr>
        <p:spPr>
          <a:xfrm>
            <a:off x="5553075" y="1616075"/>
            <a:ext cx="1705916" cy="369332"/>
          </a:xfrm>
          <a:prstGeom prst="rect">
            <a:avLst/>
          </a:prstGeom>
          <a:noFill/>
        </p:spPr>
        <p:txBody>
          <a:bodyPr wrap="none" rtlCol="0">
            <a:spAutoFit/>
          </a:bodyPr>
          <a:lstStyle>
            <a:defPPr>
              <a:defRPr lang="en-US"/>
            </a:defPPr>
          </a:lstStyle>
          <a:p>
            <a:r>
              <a:rPr lang="en-US" dirty="0"/>
              <a:t>In-track Edge</a:t>
            </a:r>
          </a:p>
        </p:txBody>
      </p:sp>
      <p:sp>
        <p:nvSpPr>
          <p:cNvPr id="13" name="TextBox 12">
            <a:extLst>
              <a:ext uri="{FF2B5EF4-FFF2-40B4-BE49-F238E27FC236}">
                <a16:creationId xmlns="" xmlns:a16="http://schemas.microsoft.com/office/drawing/2014/main" id="{D3A30225-6947-4A22-B8C0-6C75D8442DAB}"/>
              </a:ext>
            </a:extLst>
          </p:cNvPr>
          <p:cNvSpPr txBox="1"/>
          <p:nvPr/>
        </p:nvSpPr>
        <p:spPr>
          <a:xfrm>
            <a:off x="1739900" y="5638800"/>
            <a:ext cx="1468672"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Green Band</a:t>
            </a:r>
          </a:p>
          <a:p>
            <a:r>
              <a:rPr lang="en-US" dirty="0"/>
              <a:t>RER = 0.36</a:t>
            </a:r>
          </a:p>
        </p:txBody>
      </p:sp>
    </p:spTree>
    <p:extLst>
      <p:ext uri="{BB962C8B-B14F-4D97-AF65-F5344CB8AC3E}">
        <p14:creationId xmlns:p14="http://schemas.microsoft.com/office/powerpoint/2010/main" val="1037783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50E680D5-355A-4315-B451-C003049DF701}"/>
              </a:ext>
            </a:extLst>
          </p:cNvPr>
          <p:cNvSpPr>
            <a:spLocks noGrp="1"/>
          </p:cNvSpPr>
          <p:nvPr>
            <p:ph idx="1"/>
          </p:nvPr>
        </p:nvSpPr>
        <p:spPr/>
        <p:txBody>
          <a:bodyPr/>
          <a:lstStyle/>
          <a:p>
            <a:r>
              <a:rPr lang="en-US" sz="2400" dirty="0" smtClean="0"/>
              <a:t>Data </a:t>
            </a:r>
            <a:r>
              <a:rPr lang="en-US" sz="2400" dirty="0"/>
              <a:t>was acquired at a range of lower altitudes over a target</a:t>
            </a:r>
          </a:p>
          <a:p>
            <a:pPr lvl="1"/>
            <a:r>
              <a:rPr lang="en-US" sz="2000" dirty="0" smtClean="0"/>
              <a:t>52m</a:t>
            </a:r>
            <a:r>
              <a:rPr lang="en-US" sz="2000" dirty="0"/>
              <a:t>, </a:t>
            </a:r>
            <a:r>
              <a:rPr lang="en-US" sz="2000" dirty="0" smtClean="0"/>
              <a:t>40m</a:t>
            </a:r>
            <a:r>
              <a:rPr lang="en-US" sz="2000" dirty="0"/>
              <a:t>, </a:t>
            </a:r>
            <a:r>
              <a:rPr lang="en-US" sz="2000" dirty="0" smtClean="0"/>
              <a:t>30m</a:t>
            </a:r>
            <a:r>
              <a:rPr lang="en-US" sz="2000" dirty="0"/>
              <a:t>, </a:t>
            </a:r>
            <a:r>
              <a:rPr lang="en-US" sz="2000" dirty="0" smtClean="0"/>
              <a:t>20m</a:t>
            </a:r>
            <a:endParaRPr lang="en-US" sz="2000" dirty="0"/>
          </a:p>
          <a:p>
            <a:pPr lvl="1"/>
            <a:r>
              <a:rPr lang="en-US" sz="2000" dirty="0"/>
              <a:t>GSDs ranged from 0.5 cm down to 0.19 cm</a:t>
            </a:r>
          </a:p>
          <a:p>
            <a:r>
              <a:rPr lang="en-US" sz="2400" dirty="0" smtClean="0"/>
              <a:t>Targets were imaged </a:t>
            </a:r>
            <a:r>
              <a:rPr lang="en-US" sz="2400" dirty="0"/>
              <a:t>repeatedly and compared</a:t>
            </a:r>
          </a:p>
          <a:p>
            <a:r>
              <a:rPr lang="en-US" sz="2400" dirty="0" smtClean="0"/>
              <a:t>52m </a:t>
            </a:r>
            <a:r>
              <a:rPr lang="en-US" sz="2400" dirty="0"/>
              <a:t>data shows pavement and vegetation details</a:t>
            </a:r>
          </a:p>
          <a:p>
            <a:r>
              <a:rPr lang="en-US" sz="2400" dirty="0"/>
              <a:t>Ultra-high resolution data also reveals leaf structure (individual blades of grass visible), that can be used in place of a quadrat for vegetation species identification</a:t>
            </a:r>
            <a:endParaRPr lang="en-US" sz="2400" dirty="0">
              <a:solidFill>
                <a:srgbClr val="FF0000"/>
              </a:solidFill>
            </a:endParaRPr>
          </a:p>
          <a:p>
            <a:endParaRPr lang="en-US" sz="2400" dirty="0"/>
          </a:p>
        </p:txBody>
      </p:sp>
      <p:sp>
        <p:nvSpPr>
          <p:cNvPr id="3" name="Title 2">
            <a:extLst>
              <a:ext uri="{FF2B5EF4-FFF2-40B4-BE49-F238E27FC236}">
                <a16:creationId xmlns="" xmlns:a16="http://schemas.microsoft.com/office/drawing/2014/main" id="{7A9E2791-54A7-4003-8915-39F1C48850EC}"/>
              </a:ext>
            </a:extLst>
          </p:cNvPr>
          <p:cNvSpPr>
            <a:spLocks noGrp="1"/>
          </p:cNvSpPr>
          <p:nvPr>
            <p:ph type="title"/>
          </p:nvPr>
        </p:nvSpPr>
        <p:spPr/>
        <p:txBody>
          <a:bodyPr/>
          <a:lstStyle/>
          <a:p>
            <a:r>
              <a:rPr lang="en-US" dirty="0"/>
              <a:t>Low Altitude UAS Data</a:t>
            </a:r>
          </a:p>
        </p:txBody>
      </p:sp>
      <p:sp>
        <p:nvSpPr>
          <p:cNvPr id="4" name="Slide Number Placeholder 3">
            <a:extLst>
              <a:ext uri="{FF2B5EF4-FFF2-40B4-BE49-F238E27FC236}">
                <a16:creationId xmlns="" xmlns:a16="http://schemas.microsoft.com/office/drawing/2014/main" id="{76196A96-5253-40DA-A3F0-E9F8734F3EB1}"/>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846349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robotpig.net/_images/posts/microquad_1.jpg"/>
          <p:cNvPicPr>
            <a:picLocks noChangeAspect="1" noChangeArrowheads="1"/>
          </p:cNvPicPr>
          <p:nvPr/>
        </p:nvPicPr>
        <p:blipFill>
          <a:blip r:embed="rId2" cstate="screen"/>
          <a:srcRect/>
          <a:stretch>
            <a:fillRect/>
          </a:stretch>
        </p:blipFill>
        <p:spPr bwMode="auto">
          <a:xfrm>
            <a:off x="7105650" y="5353050"/>
            <a:ext cx="1828800" cy="860611"/>
          </a:xfrm>
          <a:prstGeom prst="rect">
            <a:avLst/>
          </a:prstGeom>
          <a:noFill/>
          <a:ln w="12700">
            <a:solidFill>
              <a:schemeClr val="tx1"/>
            </a:solidFill>
          </a:ln>
        </p:spPr>
      </p:pic>
      <p:sp>
        <p:nvSpPr>
          <p:cNvPr id="3" name="Title 2">
            <a:extLst>
              <a:ext uri="{FF2B5EF4-FFF2-40B4-BE49-F238E27FC236}">
                <a16:creationId xmlns="" xmlns:a16="http://schemas.microsoft.com/office/drawing/2014/main" id="{3EE7F761-CC1E-4CC2-B241-B51E02EE31BD}"/>
              </a:ext>
            </a:extLst>
          </p:cNvPr>
          <p:cNvSpPr>
            <a:spLocks noGrp="1"/>
          </p:cNvSpPr>
          <p:nvPr>
            <p:ph type="title"/>
          </p:nvPr>
        </p:nvSpPr>
        <p:spPr/>
        <p:txBody>
          <a:bodyPr>
            <a:normAutofit fontScale="90000"/>
          </a:bodyPr>
          <a:lstStyle/>
          <a:p>
            <a:r>
              <a:rPr lang="en-US" dirty="0"/>
              <a:t>Small Unmanned Aerial Systems (sUAS)</a:t>
            </a:r>
          </a:p>
        </p:txBody>
      </p:sp>
      <p:sp>
        <p:nvSpPr>
          <p:cNvPr id="4" name="Slide Number Placeholder 3">
            <a:extLst>
              <a:ext uri="{FF2B5EF4-FFF2-40B4-BE49-F238E27FC236}">
                <a16:creationId xmlns="" xmlns:a16="http://schemas.microsoft.com/office/drawing/2014/main" id="{F18FECCC-7E3F-4929-BABB-6E2B8FFEF792}"/>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a:t>
            </a:fld>
            <a:endParaRPr lang="en-US" dirty="0">
              <a:solidFill>
                <a:prstClr val="black"/>
              </a:solidFill>
            </a:endParaRPr>
          </a:p>
        </p:txBody>
      </p:sp>
      <p:sp>
        <p:nvSpPr>
          <p:cNvPr id="5" name="Content Placeholder 4"/>
          <p:cNvSpPr txBox="1">
            <a:spLocks/>
          </p:cNvSpPr>
          <p:nvPr/>
        </p:nvSpPr>
        <p:spPr bwMode="auto">
          <a:xfrm>
            <a:off x="457200" y="1481329"/>
            <a:ext cx="8229600" cy="341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dirty="0">
                <a:latin typeface="Arial" pitchFamily="34" charset="0"/>
                <a:cs typeface="Arial" pitchFamily="34" charset="0"/>
              </a:rPr>
              <a:t>Small lightweight portable UASs</a:t>
            </a:r>
          </a:p>
          <a:p>
            <a:pPr lvl="1"/>
            <a:r>
              <a:rPr lang="en-US" sz="2000" dirty="0">
                <a:latin typeface="Arial" pitchFamily="34" charset="0"/>
                <a:cs typeface="Arial" pitchFamily="34" charset="0"/>
              </a:rPr>
              <a:t>Typically &lt;5 </a:t>
            </a:r>
            <a:r>
              <a:rPr lang="en-US" sz="2000" dirty="0" err="1">
                <a:latin typeface="Arial" pitchFamily="34" charset="0"/>
                <a:cs typeface="Arial" pitchFamily="34" charset="0"/>
              </a:rPr>
              <a:t>lbs</a:t>
            </a:r>
            <a:r>
              <a:rPr lang="en-US" sz="2000" dirty="0">
                <a:latin typeface="Arial" pitchFamily="34" charset="0"/>
                <a:cs typeface="Arial" pitchFamily="34" charset="0"/>
              </a:rPr>
              <a:t> with a 2-4 ft wing span (fixed wing)</a:t>
            </a:r>
          </a:p>
          <a:p>
            <a:pPr lvl="1"/>
            <a:r>
              <a:rPr lang="en-US" sz="2000" dirty="0">
                <a:latin typeface="Arial" pitchFamily="34" charset="0"/>
                <a:cs typeface="Arial" pitchFamily="34" charset="0"/>
              </a:rPr>
              <a:t>Carry a small sensor payload</a:t>
            </a:r>
          </a:p>
          <a:p>
            <a:pPr lvl="1"/>
            <a:r>
              <a:rPr lang="en-US" sz="2000" dirty="0">
                <a:latin typeface="Arial" pitchFamily="34" charset="0"/>
                <a:cs typeface="Arial" pitchFamily="34" charset="0"/>
              </a:rPr>
              <a:t>Battery powered</a:t>
            </a:r>
          </a:p>
          <a:p>
            <a:r>
              <a:rPr lang="en-US" sz="2400" dirty="0">
                <a:latin typeface="Arial" pitchFamily="34" charset="0"/>
                <a:cs typeface="Arial" pitchFamily="34" charset="0"/>
              </a:rPr>
              <a:t>Fixed wing or rotary</a:t>
            </a:r>
          </a:p>
          <a:p>
            <a:r>
              <a:rPr lang="en-US" sz="2400" dirty="0">
                <a:latin typeface="Arial" pitchFamily="34" charset="0"/>
                <a:cs typeface="Arial" pitchFamily="34" charset="0"/>
              </a:rPr>
              <a:t>DoD unmanned aircraft provide close-in reconnaissance and situational awareness</a:t>
            </a:r>
          </a:p>
          <a:p>
            <a:r>
              <a:rPr lang="en-US" sz="2400" dirty="0" smtClean="0">
                <a:latin typeface="Arial" pitchFamily="34" charset="0"/>
                <a:cs typeface="Arial" pitchFamily="34" charset="0"/>
              </a:rPr>
              <a:t>Commercial </a:t>
            </a:r>
            <a:r>
              <a:rPr lang="en-US" sz="2400" dirty="0">
                <a:latin typeface="Arial" pitchFamily="34" charset="0"/>
                <a:cs typeface="Arial" pitchFamily="34" charset="0"/>
              </a:rPr>
              <a:t>market </a:t>
            </a:r>
            <a:r>
              <a:rPr lang="en-US" sz="2400" dirty="0" smtClean="0">
                <a:latin typeface="Arial" pitchFamily="34" charset="0"/>
                <a:cs typeface="Arial" pitchFamily="34" charset="0"/>
              </a:rPr>
              <a:t>is</a:t>
            </a:r>
          </a:p>
          <a:p>
            <a:pPr marL="392113" lvl="1" indent="0">
              <a:buNone/>
            </a:pPr>
            <a:r>
              <a:rPr lang="en-US" sz="2400" dirty="0" smtClean="0">
                <a:latin typeface="Arial" pitchFamily="34" charset="0"/>
                <a:cs typeface="Arial" pitchFamily="34" charset="0"/>
              </a:rPr>
              <a:t>emerging</a:t>
            </a:r>
          </a:p>
          <a:p>
            <a:endParaRPr lang="en-US" sz="2400" dirty="0">
              <a:latin typeface="Arial" pitchFamily="34" charset="0"/>
              <a:cs typeface="Arial" pitchFamily="34" charset="0"/>
            </a:endParaRPr>
          </a:p>
        </p:txBody>
      </p:sp>
      <p:pic>
        <p:nvPicPr>
          <p:cNvPr id="11" name="Picture 10" descr="http://www.addictiverc.com/store/html/images/DSC00176_1.jpg"/>
          <p:cNvPicPr>
            <a:picLocks noChangeAspect="1" noChangeArrowheads="1"/>
          </p:cNvPicPr>
          <p:nvPr/>
        </p:nvPicPr>
        <p:blipFill>
          <a:blip r:embed="rId3" cstate="screen"/>
          <a:srcRect/>
          <a:stretch>
            <a:fillRect/>
          </a:stretch>
        </p:blipFill>
        <p:spPr bwMode="auto">
          <a:xfrm>
            <a:off x="5105400" y="5181600"/>
            <a:ext cx="1828800" cy="1365889"/>
          </a:xfrm>
          <a:prstGeom prst="rect">
            <a:avLst/>
          </a:prstGeom>
          <a:noFill/>
          <a:ln w="12700">
            <a:solidFill>
              <a:schemeClr val="tx1"/>
            </a:solidFill>
          </a:ln>
        </p:spPr>
      </p:pic>
      <p:pic>
        <p:nvPicPr>
          <p:cNvPr id="13"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791200" y="3800475"/>
            <a:ext cx="2209800" cy="120645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4" descr="Raven + Desert Hawk UAVs"/>
          <p:cNvPicPr>
            <a:picLocks noChangeAspect="1" noChangeArrowheads="1"/>
          </p:cNvPicPr>
          <p:nvPr/>
        </p:nvPicPr>
        <p:blipFill>
          <a:blip r:embed="rId5" cstate="screen"/>
          <a:srcRect/>
          <a:stretch>
            <a:fillRect/>
          </a:stretch>
        </p:blipFill>
        <p:spPr bwMode="auto">
          <a:xfrm>
            <a:off x="990600" y="5029200"/>
            <a:ext cx="1591574" cy="1718353"/>
          </a:xfrm>
          <a:prstGeom prst="rect">
            <a:avLst/>
          </a:prstGeom>
          <a:noFill/>
          <a:ln w="12700">
            <a:solidFill>
              <a:schemeClr val="tx1"/>
            </a:solidFill>
          </a:ln>
        </p:spPr>
      </p:pic>
      <p:pic>
        <p:nvPicPr>
          <p:cNvPr id="12" name="Content Placeholder 8">
            <a:extLst>
              <a:ext uri="{FF2B5EF4-FFF2-40B4-BE49-F238E27FC236}">
                <a16:creationId xmlns="" xmlns:a16="http://schemas.microsoft.com/office/drawing/2014/main" id="{C4CDBD24-B794-4461-83E7-78BAF04FB6C2}"/>
              </a:ext>
            </a:extLst>
          </p:cNvPr>
          <p:cNvPicPr>
            <a:picLocks noGrp="1" noChangeAspect="1"/>
          </p:cNvPicPr>
          <p:nvPr>
            <p:ph sz="half" idx="1"/>
          </p:nvPr>
        </p:nvPicPr>
        <p:blipFill rotWithShape="1">
          <a:blip r:embed="rId6" cstate="print">
            <a:extLst>
              <a:ext uri="{28A0092B-C50C-407E-A947-70E740481C1C}">
                <a14:useLocalDpi xmlns:a14="http://schemas.microsoft.com/office/drawing/2010/main" val="0"/>
              </a:ext>
            </a:extLst>
          </a:blip>
          <a:srcRect l="25358" t="4855" r="17868" b="54272"/>
          <a:stretch/>
        </p:blipFill>
        <p:spPr>
          <a:xfrm>
            <a:off x="2743200" y="4572000"/>
            <a:ext cx="2207754" cy="838200"/>
          </a:xfrm>
          <a:ln w="12700">
            <a:solidFill>
              <a:schemeClr val="tx1"/>
            </a:solidFill>
          </a:ln>
        </p:spPr>
      </p:pic>
      <p:pic>
        <p:nvPicPr>
          <p:cNvPr id="7" name="Picture 6" descr="raven launch.png"/>
          <p:cNvPicPr>
            <a:picLocks noChangeAspect="1"/>
          </p:cNvPicPr>
          <p:nvPr/>
        </p:nvPicPr>
        <p:blipFill>
          <a:blip r:embed="rId7" cstate="screen"/>
          <a:srcRect/>
          <a:stretch>
            <a:fillRect/>
          </a:stretch>
        </p:blipFill>
        <p:spPr>
          <a:xfrm>
            <a:off x="3124200" y="5562600"/>
            <a:ext cx="1664993" cy="1203385"/>
          </a:xfrm>
          <a:prstGeom prst="rect">
            <a:avLst/>
          </a:prstGeom>
          <a:ln w="12700">
            <a:solidFill>
              <a:schemeClr val="tx1"/>
            </a:solidFill>
          </a:ln>
        </p:spPr>
      </p:pic>
    </p:spTree>
    <p:extLst>
      <p:ext uri="{BB962C8B-B14F-4D97-AF65-F5344CB8AC3E}">
        <p14:creationId xmlns:p14="http://schemas.microsoft.com/office/powerpoint/2010/main" val="3815670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A9428593-EAFF-4312-8534-5C4B2FCC84EC}"/>
              </a:ext>
            </a:extLst>
          </p:cNvPr>
          <p:cNvPicPr>
            <a:picLocks noGrp="1" noChangeAspect="1"/>
          </p:cNvPicPr>
          <p:nvPr>
            <p:ph idx="1"/>
          </p:nvPr>
        </p:nvPicPr>
        <p:blipFill>
          <a:blip r:embed="rId2"/>
          <a:stretch>
            <a:fillRect/>
          </a:stretch>
        </p:blipFill>
        <p:spPr>
          <a:xfrm>
            <a:off x="1294920" y="1481139"/>
            <a:ext cx="6031645" cy="4525962"/>
          </a:xfrm>
          <a:prstGeom prst="rect">
            <a:avLst/>
          </a:prstGeom>
        </p:spPr>
      </p:pic>
      <p:sp>
        <p:nvSpPr>
          <p:cNvPr id="3" name="Title 2">
            <a:extLst>
              <a:ext uri="{FF2B5EF4-FFF2-40B4-BE49-F238E27FC236}">
                <a16:creationId xmlns:a16="http://schemas.microsoft.com/office/drawing/2014/main" xmlns="" id="{3CE196AE-6EB6-439B-8BF3-9C293D2E98BB}"/>
              </a:ext>
            </a:extLst>
          </p:cNvPr>
          <p:cNvSpPr>
            <a:spLocks noGrp="1"/>
          </p:cNvSpPr>
          <p:nvPr>
            <p:ph type="title"/>
          </p:nvPr>
        </p:nvSpPr>
        <p:spPr/>
        <p:txBody>
          <a:bodyPr>
            <a:normAutofit fontScale="90000"/>
          </a:bodyPr>
          <a:lstStyle/>
          <a:p>
            <a:r>
              <a:rPr lang="en-US" dirty="0"/>
              <a:t>Relationship Between GSD and Altitude</a:t>
            </a:r>
          </a:p>
        </p:txBody>
      </p:sp>
      <p:sp>
        <p:nvSpPr>
          <p:cNvPr id="4" name="Slide Number Placeholder 3">
            <a:extLst>
              <a:ext uri="{FF2B5EF4-FFF2-40B4-BE49-F238E27FC236}">
                <a16:creationId xmlns:a16="http://schemas.microsoft.com/office/drawing/2014/main" xmlns="" id="{551D417D-6E8E-43F9-8522-F6B558E09585}"/>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40</a:t>
            </a:fld>
            <a:endParaRPr lang="en-US">
              <a:solidFill>
                <a:prstClr val="black"/>
              </a:solidFill>
            </a:endParaRPr>
          </a:p>
        </p:txBody>
      </p:sp>
      <p:sp>
        <p:nvSpPr>
          <p:cNvPr id="6" name="TextBox 5">
            <a:extLst>
              <a:ext uri="{FF2B5EF4-FFF2-40B4-BE49-F238E27FC236}">
                <a16:creationId xmlns:a16="http://schemas.microsoft.com/office/drawing/2014/main" xmlns="" id="{02CAA56F-FF84-49DB-A7DF-C05BAFB9DCF4}"/>
              </a:ext>
            </a:extLst>
          </p:cNvPr>
          <p:cNvSpPr txBox="1"/>
          <p:nvPr/>
        </p:nvSpPr>
        <p:spPr>
          <a:xfrm>
            <a:off x="4800600" y="6111486"/>
            <a:ext cx="3365024" cy="369332"/>
          </a:xfrm>
          <a:prstGeom prst="rect">
            <a:avLst/>
          </a:prstGeom>
          <a:noFill/>
        </p:spPr>
        <p:txBody>
          <a:bodyPr wrap="none" rtlCol="0">
            <a:spAutoFit/>
          </a:bodyPr>
          <a:lstStyle/>
          <a:p>
            <a:r>
              <a:rPr lang="en-US" dirty="0"/>
              <a:t>Maximum Height set by FAA</a:t>
            </a:r>
          </a:p>
        </p:txBody>
      </p:sp>
      <p:grpSp>
        <p:nvGrpSpPr>
          <p:cNvPr id="14" name="Group 13"/>
          <p:cNvGrpSpPr/>
          <p:nvPr/>
        </p:nvGrpSpPr>
        <p:grpSpPr>
          <a:xfrm>
            <a:off x="1993075" y="3800103"/>
            <a:ext cx="1450768" cy="1662547"/>
            <a:chOff x="1993075" y="3800103"/>
            <a:chExt cx="1450768" cy="1662547"/>
          </a:xfrm>
        </p:grpSpPr>
        <p:sp>
          <p:nvSpPr>
            <p:cNvPr id="2" name="Oval 1"/>
            <p:cNvSpPr/>
            <p:nvPr/>
          </p:nvSpPr>
          <p:spPr>
            <a:xfrm>
              <a:off x="3158838" y="3800103"/>
              <a:ext cx="285005" cy="308760"/>
            </a:xfrm>
            <a:prstGeom prst="ellipse">
              <a:avLst/>
            </a:prstGeom>
            <a:no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flipV="1">
              <a:off x="3313215" y="3954483"/>
              <a:ext cx="8" cy="1508167"/>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66306" y="3942608"/>
              <a:ext cx="1234440"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993075" y="4712524"/>
              <a:ext cx="285005" cy="308760"/>
            </a:xfrm>
            <a:prstGeom prst="ellipse">
              <a:avLst/>
            </a:prstGeom>
            <a:noFill/>
            <a:ln w="381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7723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EF71DE56-EAE0-4147-B948-73048024BD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7999" y="1676401"/>
            <a:ext cx="4605826" cy="3453053"/>
          </a:xfrm>
        </p:spPr>
      </p:pic>
      <p:sp>
        <p:nvSpPr>
          <p:cNvPr id="3" name="Title 2">
            <a:extLst>
              <a:ext uri="{FF2B5EF4-FFF2-40B4-BE49-F238E27FC236}">
                <a16:creationId xmlns="" xmlns:a16="http://schemas.microsoft.com/office/drawing/2014/main" id="{0E3B32B5-6D61-472B-92C4-931FA3473308}"/>
              </a:ext>
            </a:extLst>
          </p:cNvPr>
          <p:cNvSpPr>
            <a:spLocks noGrp="1"/>
          </p:cNvSpPr>
          <p:nvPr>
            <p:ph type="title"/>
          </p:nvPr>
        </p:nvSpPr>
        <p:spPr/>
        <p:txBody>
          <a:bodyPr/>
          <a:lstStyle/>
          <a:p>
            <a:r>
              <a:rPr lang="en-US" dirty="0"/>
              <a:t>UAV Image Sharpness Comparison</a:t>
            </a:r>
          </a:p>
        </p:txBody>
      </p:sp>
      <p:sp>
        <p:nvSpPr>
          <p:cNvPr id="4" name="Slide Number Placeholder 3">
            <a:extLst>
              <a:ext uri="{FF2B5EF4-FFF2-40B4-BE49-F238E27FC236}">
                <a16:creationId xmlns="" xmlns:a16="http://schemas.microsoft.com/office/drawing/2014/main" id="{4FDFAB77-EED6-437D-8565-46DFC0C7D8DB}"/>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41</a:t>
            </a:fld>
            <a:endParaRPr lang="en-US">
              <a:solidFill>
                <a:prstClr val="black"/>
              </a:solidFill>
            </a:endParaRPr>
          </a:p>
        </p:txBody>
      </p:sp>
      <p:pic>
        <p:nvPicPr>
          <p:cNvPr id="8" name="Picture 7">
            <a:extLst>
              <a:ext uri="{FF2B5EF4-FFF2-40B4-BE49-F238E27FC236}">
                <a16:creationId xmlns="" xmlns:a16="http://schemas.microsoft.com/office/drawing/2014/main" id="{EB95018F-C9C2-4657-B718-FA57C7953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1676400"/>
            <a:ext cx="4605826" cy="3453053"/>
          </a:xfrm>
          <a:prstGeom prst="rect">
            <a:avLst/>
          </a:prstGeom>
        </p:spPr>
      </p:pic>
      <p:sp>
        <p:nvSpPr>
          <p:cNvPr id="9" name="TextBox 8">
            <a:extLst>
              <a:ext uri="{FF2B5EF4-FFF2-40B4-BE49-F238E27FC236}">
                <a16:creationId xmlns="" xmlns:a16="http://schemas.microsoft.com/office/drawing/2014/main" id="{B4F322D1-7462-41C5-B316-6AA1535BAF60}"/>
              </a:ext>
            </a:extLst>
          </p:cNvPr>
          <p:cNvSpPr txBox="1"/>
          <p:nvPr/>
        </p:nvSpPr>
        <p:spPr>
          <a:xfrm>
            <a:off x="786815" y="5129453"/>
            <a:ext cx="7657215"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600" dirty="0"/>
              <a:t>Two UAV images acquired at the same GSD (0.5 cm) showing the effect of image sharpness.  The image on the left is much blurrier than the image on the right. However, the painted text is legible in both examples.</a:t>
            </a:r>
          </a:p>
        </p:txBody>
      </p:sp>
    </p:spTree>
    <p:extLst>
      <p:ext uri="{BB962C8B-B14F-4D97-AF65-F5344CB8AC3E}">
        <p14:creationId xmlns:p14="http://schemas.microsoft.com/office/powerpoint/2010/main" val="757676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FA97F-D45F-4EE2-9E53-9763F6D51DD7}"/>
              </a:ext>
            </a:extLst>
          </p:cNvPr>
          <p:cNvSpPr>
            <a:spLocks noGrp="1"/>
          </p:cNvSpPr>
          <p:nvPr>
            <p:ph type="title"/>
          </p:nvPr>
        </p:nvSpPr>
        <p:spPr/>
        <p:txBody>
          <a:bodyPr/>
          <a:lstStyle/>
          <a:p>
            <a:r>
              <a:rPr lang="en-US" dirty="0"/>
              <a:t>Next Generation Spatial Resolution Targets</a:t>
            </a:r>
          </a:p>
        </p:txBody>
      </p:sp>
      <p:pic>
        <p:nvPicPr>
          <p:cNvPr id="2050" name="Picture 2" descr="Image result for office dep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4743" y="3041280"/>
            <a:ext cx="2856245" cy="28562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edex 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390" y="3829421"/>
            <a:ext cx="3625702" cy="272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8402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16E82678-96B6-49E0-B36C-718BE80B80F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289632" y="1593092"/>
            <a:ext cx="5021936" cy="5062407"/>
          </a:xfrm>
        </p:spPr>
      </p:pic>
      <p:sp>
        <p:nvSpPr>
          <p:cNvPr id="3" name="Title 2">
            <a:extLst>
              <a:ext uri="{FF2B5EF4-FFF2-40B4-BE49-F238E27FC236}">
                <a16:creationId xmlns="" xmlns:a16="http://schemas.microsoft.com/office/drawing/2014/main" id="{B4FE17DA-25B0-4313-B9C2-9F7B628CE7D9}"/>
              </a:ext>
            </a:extLst>
          </p:cNvPr>
          <p:cNvSpPr>
            <a:spLocks noGrp="1"/>
          </p:cNvSpPr>
          <p:nvPr>
            <p:ph type="title"/>
          </p:nvPr>
        </p:nvSpPr>
        <p:spPr/>
        <p:txBody>
          <a:bodyPr/>
          <a:lstStyle/>
          <a:p>
            <a:r>
              <a:rPr lang="en-US" dirty="0"/>
              <a:t>Eye Chart Image – 52 m Altitude</a:t>
            </a:r>
          </a:p>
        </p:txBody>
      </p:sp>
      <p:sp>
        <p:nvSpPr>
          <p:cNvPr id="4" name="Slide Number Placeholder 3">
            <a:extLst>
              <a:ext uri="{FF2B5EF4-FFF2-40B4-BE49-F238E27FC236}">
                <a16:creationId xmlns="" xmlns:a16="http://schemas.microsoft.com/office/drawing/2014/main" id="{A357D837-B648-4AB2-8DCD-54EE23BF5A27}"/>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1998243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60F52311-803B-40FA-87B2-0823D166DA07}"/>
              </a:ext>
            </a:extLst>
          </p:cNvPr>
          <p:cNvSpPr>
            <a:spLocks noGrp="1"/>
          </p:cNvSpPr>
          <p:nvPr>
            <p:ph type="title"/>
          </p:nvPr>
        </p:nvSpPr>
        <p:spPr/>
        <p:txBody>
          <a:bodyPr/>
          <a:lstStyle/>
          <a:p>
            <a:r>
              <a:rPr lang="en-US" dirty="0"/>
              <a:t>Eye Chart Image – 40 m Altitude</a:t>
            </a:r>
          </a:p>
        </p:txBody>
      </p:sp>
      <p:sp>
        <p:nvSpPr>
          <p:cNvPr id="4" name="Slide Number Placeholder 3">
            <a:extLst>
              <a:ext uri="{FF2B5EF4-FFF2-40B4-BE49-F238E27FC236}">
                <a16:creationId xmlns="" xmlns:a16="http://schemas.microsoft.com/office/drawing/2014/main" id="{39113111-B986-49C6-BBD8-5DFB2942C448}"/>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44</a:t>
            </a:fld>
            <a:endParaRPr lang="en-US">
              <a:solidFill>
                <a:prstClr val="black"/>
              </a:solidFill>
            </a:endParaRPr>
          </a:p>
        </p:txBody>
      </p:sp>
      <p:pic>
        <p:nvPicPr>
          <p:cNvPr id="10" name="Picture 9">
            <a:extLst>
              <a:ext uri="{FF2B5EF4-FFF2-40B4-BE49-F238E27FC236}">
                <a16:creationId xmlns="" xmlns:a16="http://schemas.microsoft.com/office/drawing/2014/main" id="{E614BACB-2CC3-4F55-86EF-BA6FED4D98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44265" y="1594063"/>
            <a:ext cx="5064822" cy="5103600"/>
          </a:xfrm>
          <a:prstGeom prst="rect">
            <a:avLst/>
          </a:prstGeom>
        </p:spPr>
      </p:pic>
    </p:spTree>
    <p:extLst>
      <p:ext uri="{BB962C8B-B14F-4D97-AF65-F5344CB8AC3E}">
        <p14:creationId xmlns:p14="http://schemas.microsoft.com/office/powerpoint/2010/main" val="2502827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103CF8B-086B-4840-B675-25B6B42B2EEB}"/>
              </a:ext>
            </a:extLst>
          </p:cNvPr>
          <p:cNvSpPr>
            <a:spLocks noGrp="1"/>
          </p:cNvSpPr>
          <p:nvPr>
            <p:ph type="title"/>
          </p:nvPr>
        </p:nvSpPr>
        <p:spPr/>
        <p:txBody>
          <a:bodyPr/>
          <a:lstStyle/>
          <a:p>
            <a:r>
              <a:rPr lang="en-US" dirty="0"/>
              <a:t>Eye Chart Image – 30 m Altitude</a:t>
            </a:r>
          </a:p>
        </p:txBody>
      </p:sp>
      <p:sp>
        <p:nvSpPr>
          <p:cNvPr id="4" name="Slide Number Placeholder 3">
            <a:extLst>
              <a:ext uri="{FF2B5EF4-FFF2-40B4-BE49-F238E27FC236}">
                <a16:creationId xmlns="" xmlns:a16="http://schemas.microsoft.com/office/drawing/2014/main" id="{7B992D6F-5447-4ADC-9612-808BA5021986}"/>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45</a:t>
            </a:fld>
            <a:endParaRPr lang="en-US">
              <a:solidFill>
                <a:prstClr val="black"/>
              </a:solidFill>
            </a:endParaRPr>
          </a:p>
        </p:txBody>
      </p:sp>
      <p:pic>
        <p:nvPicPr>
          <p:cNvPr id="5" name="Picture 4">
            <a:extLst>
              <a:ext uri="{FF2B5EF4-FFF2-40B4-BE49-F238E27FC236}">
                <a16:creationId xmlns="" xmlns:a16="http://schemas.microsoft.com/office/drawing/2014/main" id="{BA544E99-02EA-4C34-9FB4-A8D1EFEC86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88368" y="1582737"/>
            <a:ext cx="5097463" cy="5097463"/>
          </a:xfrm>
          <a:prstGeom prst="rect">
            <a:avLst/>
          </a:prstGeom>
        </p:spPr>
      </p:pic>
    </p:spTree>
    <p:extLst>
      <p:ext uri="{BB962C8B-B14F-4D97-AF65-F5344CB8AC3E}">
        <p14:creationId xmlns:p14="http://schemas.microsoft.com/office/powerpoint/2010/main" val="1281478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28A39E2-461E-4AB8-A4C6-FD435CE1C6B0}"/>
              </a:ext>
            </a:extLst>
          </p:cNvPr>
          <p:cNvSpPr>
            <a:spLocks noGrp="1"/>
          </p:cNvSpPr>
          <p:nvPr>
            <p:ph type="title"/>
          </p:nvPr>
        </p:nvSpPr>
        <p:spPr/>
        <p:txBody>
          <a:bodyPr/>
          <a:lstStyle/>
          <a:p>
            <a:r>
              <a:rPr lang="en-US" dirty="0"/>
              <a:t>Eye Chart Image – 20 m Altitude</a:t>
            </a:r>
          </a:p>
        </p:txBody>
      </p:sp>
      <p:sp>
        <p:nvSpPr>
          <p:cNvPr id="4" name="Slide Number Placeholder 3">
            <a:extLst>
              <a:ext uri="{FF2B5EF4-FFF2-40B4-BE49-F238E27FC236}">
                <a16:creationId xmlns="" xmlns:a16="http://schemas.microsoft.com/office/drawing/2014/main" id="{28EFEE9A-0056-478F-BDAE-0F9D826957D3}"/>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46</a:t>
            </a:fld>
            <a:endParaRPr lang="en-US">
              <a:solidFill>
                <a:prstClr val="black"/>
              </a:solidFill>
            </a:endParaRPr>
          </a:p>
        </p:txBody>
      </p:sp>
      <p:pic>
        <p:nvPicPr>
          <p:cNvPr id="5" name="Picture 4">
            <a:extLst>
              <a:ext uri="{FF2B5EF4-FFF2-40B4-BE49-F238E27FC236}">
                <a16:creationId xmlns="" xmlns:a16="http://schemas.microsoft.com/office/drawing/2014/main" id="{95B9CB48-109D-46E8-824F-0F2D3D7470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26357" y="1575833"/>
            <a:ext cx="5071030" cy="5071030"/>
          </a:xfrm>
          <a:prstGeom prst="rect">
            <a:avLst/>
          </a:prstGeom>
        </p:spPr>
      </p:pic>
    </p:spTree>
    <p:extLst>
      <p:ext uri="{BB962C8B-B14F-4D97-AF65-F5344CB8AC3E}">
        <p14:creationId xmlns:p14="http://schemas.microsoft.com/office/powerpoint/2010/main" val="27385668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Note on Geometric Calibration</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7F38E22-95C4-44D9-BFC0-C708E72C157C}"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11101957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Geometric Calibration</a:t>
            </a:r>
          </a:p>
          <a:p>
            <a:pPr lvl="1"/>
            <a:r>
              <a:rPr lang="en-US" dirty="0"/>
              <a:t>Orients camera and image with respect to world coordinates, and corrects distortion introduced by the camera and lens</a:t>
            </a:r>
          </a:p>
          <a:p>
            <a:pPr lvl="2"/>
            <a:r>
              <a:rPr lang="en-US" dirty="0"/>
              <a:t>Enables measurements in world units directly from imagery </a:t>
            </a:r>
          </a:p>
          <a:p>
            <a:pPr lvl="2"/>
            <a:r>
              <a:rPr lang="en-US" dirty="0"/>
              <a:t>Enables removal of lens distortion and provides scale</a:t>
            </a:r>
          </a:p>
          <a:p>
            <a:pPr lvl="1"/>
            <a:endParaRPr lang="en-US" dirty="0"/>
          </a:p>
          <a:p>
            <a:pPr lvl="1"/>
            <a:endParaRPr lang="en-US" dirty="0"/>
          </a:p>
        </p:txBody>
      </p:sp>
      <p:sp>
        <p:nvSpPr>
          <p:cNvPr id="4" name="Title 3"/>
          <p:cNvSpPr>
            <a:spLocks noGrp="1"/>
          </p:cNvSpPr>
          <p:nvPr>
            <p:ph type="title"/>
          </p:nvPr>
        </p:nvSpPr>
        <p:spPr/>
        <p:txBody>
          <a:bodyPr>
            <a:normAutofit/>
          </a:bodyPr>
          <a:lstStyle/>
          <a:p>
            <a:r>
              <a:rPr lang="en-US" dirty="0" smtClean="0"/>
              <a:t>Geometric Calibration</a:t>
            </a:r>
            <a:endParaRPr lang="en-US" dirty="0">
              <a:solidFill>
                <a:srgbClr val="FF0000"/>
              </a:solidFill>
            </a:endParaRPr>
          </a:p>
        </p:txBody>
      </p:sp>
      <p:grpSp>
        <p:nvGrpSpPr>
          <p:cNvPr id="11" name="Group 10">
            <a:extLst>
              <a:ext uri="{FF2B5EF4-FFF2-40B4-BE49-F238E27FC236}">
                <a16:creationId xmlns="" xmlns:a16="http://schemas.microsoft.com/office/drawing/2014/main" id="{CA2C8092-CDF9-46E5-B110-E06F2B8E9BDA}"/>
              </a:ext>
            </a:extLst>
          </p:cNvPr>
          <p:cNvGrpSpPr/>
          <p:nvPr/>
        </p:nvGrpSpPr>
        <p:grpSpPr>
          <a:xfrm>
            <a:off x="536074" y="4071536"/>
            <a:ext cx="8258207" cy="2405464"/>
            <a:chOff x="536074" y="3518491"/>
            <a:chExt cx="8258207" cy="2405464"/>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374" y="3984061"/>
              <a:ext cx="914400" cy="9144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49" y="3984061"/>
              <a:ext cx="914400" cy="914400"/>
            </a:xfrm>
            <a:prstGeom prst="rect">
              <a:avLst/>
            </a:prstGeom>
            <a:ln>
              <a:noFill/>
            </a:ln>
            <a:effectLst>
              <a:outerShdw blurRad="190500" algn="tl" rotWithShape="0">
                <a:srgbClr val="000000">
                  <a:alpha val="70000"/>
                </a:srgbClr>
              </a:outerShdw>
            </a:effec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935" y="3518491"/>
              <a:ext cx="5301346" cy="240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36074" y="4935939"/>
              <a:ext cx="1051891" cy="477054"/>
            </a:xfrm>
            <a:prstGeom prst="rect">
              <a:avLst/>
            </a:prstGeom>
            <a:noFill/>
          </p:spPr>
          <p:txBody>
            <a:bodyPr wrap="none" rtlCol="0">
              <a:spAutoFit/>
            </a:bodyPr>
            <a:lstStyle/>
            <a:p>
              <a:pPr algn="ctr"/>
              <a:r>
                <a:rPr lang="en-US" sz="1250" dirty="0">
                  <a:latin typeface="Arial" panose="020B0604020202020204" pitchFamily="34" charset="0"/>
                  <a:cs typeface="Arial" panose="020B0604020202020204" pitchFamily="34" charset="0"/>
                </a:rPr>
                <a:t>Pin Cushion</a:t>
              </a:r>
            </a:p>
            <a:p>
              <a:pPr algn="ctr"/>
              <a:r>
                <a:rPr lang="en-US" sz="1250" dirty="0">
                  <a:latin typeface="Arial" panose="020B0604020202020204" pitchFamily="34" charset="0"/>
                  <a:cs typeface="Arial" panose="020B0604020202020204" pitchFamily="34" charset="0"/>
                </a:rPr>
                <a:t>Distortion</a:t>
              </a:r>
            </a:p>
          </p:txBody>
        </p:sp>
        <p:sp>
          <p:nvSpPr>
            <p:cNvPr id="38" name="TextBox 37"/>
            <p:cNvSpPr txBox="1"/>
            <p:nvPr/>
          </p:nvSpPr>
          <p:spPr>
            <a:xfrm>
              <a:off x="1697956" y="4935939"/>
              <a:ext cx="862737" cy="477054"/>
            </a:xfrm>
            <a:prstGeom prst="rect">
              <a:avLst/>
            </a:prstGeom>
            <a:noFill/>
          </p:spPr>
          <p:txBody>
            <a:bodyPr wrap="none" rtlCol="0">
              <a:spAutoFit/>
            </a:bodyPr>
            <a:lstStyle/>
            <a:p>
              <a:pPr algn="ctr"/>
              <a:r>
                <a:rPr lang="en-US" sz="1250" dirty="0">
                  <a:latin typeface="Arial" panose="020B0604020202020204" pitchFamily="34" charset="0"/>
                  <a:cs typeface="Arial" panose="020B0604020202020204" pitchFamily="34" charset="0"/>
                </a:rPr>
                <a:t>Barrel </a:t>
              </a:r>
            </a:p>
            <a:p>
              <a:pPr algn="ctr"/>
              <a:r>
                <a:rPr lang="en-US" sz="1250" dirty="0">
                  <a:latin typeface="Arial" panose="020B0604020202020204" pitchFamily="34" charset="0"/>
                  <a:cs typeface="Arial" panose="020B0604020202020204" pitchFamily="34" charset="0"/>
                </a:rPr>
                <a:t>Distortion</a:t>
              </a:r>
            </a:p>
          </p:txBody>
        </p:sp>
      </p:grpSp>
      <p:sp>
        <p:nvSpPr>
          <p:cNvPr id="13" name="Slide Number Placeholder 3">
            <a:extLst>
              <a:ext uri="{FF2B5EF4-FFF2-40B4-BE49-F238E27FC236}">
                <a16:creationId xmlns="" xmlns:a16="http://schemas.microsoft.com/office/drawing/2014/main" id="{2B64E3DB-7907-486F-93C1-D9C671CCE14D}"/>
              </a:ext>
            </a:extLst>
          </p:cNvPr>
          <p:cNvSpPr>
            <a:spLocks noGrp="1"/>
          </p:cNvSpPr>
          <p:nvPr>
            <p:ph type="sldNum" sz="quarter" idx="11"/>
          </p:nvPr>
        </p:nvSpPr>
        <p:spPr>
          <a:xfrm>
            <a:off x="8639175" y="6423025"/>
            <a:ext cx="374650" cy="350838"/>
          </a:xfrm>
        </p:spPr>
        <p:txBody>
          <a:bodyPr/>
          <a:lstStyle/>
          <a:p>
            <a:pPr>
              <a:defRPr/>
            </a:pPr>
            <a:fld id="{B7F38E22-95C4-44D9-BFC0-C708E72C157C}"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21835872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8344" y="1481138"/>
            <a:ext cx="8229600" cy="4525962"/>
          </a:xfrm>
        </p:spPr>
        <p:txBody>
          <a:bodyPr/>
          <a:lstStyle/>
          <a:p>
            <a:r>
              <a:rPr lang="en-US" dirty="0" smtClean="0"/>
              <a:t>Can be performed in the lab for both visible and thermal imaging cameras</a:t>
            </a:r>
            <a:endParaRPr lang="en-US" dirty="0"/>
          </a:p>
        </p:txBody>
      </p:sp>
      <p:sp>
        <p:nvSpPr>
          <p:cNvPr id="3" name="Title 2"/>
          <p:cNvSpPr>
            <a:spLocks noGrp="1"/>
          </p:cNvSpPr>
          <p:nvPr>
            <p:ph type="title"/>
          </p:nvPr>
        </p:nvSpPr>
        <p:spPr/>
        <p:txBody>
          <a:bodyPr/>
          <a:lstStyle/>
          <a:p>
            <a:r>
              <a:rPr lang="en-US" dirty="0" smtClean="0"/>
              <a:t>Geometric Calibrations</a:t>
            </a:r>
            <a:endParaRPr lang="en-US" dirty="0"/>
          </a:p>
        </p:txBody>
      </p:sp>
      <p:sp>
        <p:nvSpPr>
          <p:cNvPr id="4" name="Slide Number Placeholder 3"/>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49</a:t>
            </a:fld>
            <a:endParaRPr lang="en-US">
              <a:solidFill>
                <a:prstClr val="black"/>
              </a:solidFill>
            </a:endParaRPr>
          </a:p>
        </p:txBody>
      </p:sp>
      <p:pic>
        <p:nvPicPr>
          <p:cNvPr id="3074" name="Picture 2" descr="C:\Users\Mary\Documents\Documents\Projects and Proposals\JACIE 2018\Calibration Poster\ThermalTarget_Geometry_QTHLam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5982" y="4338082"/>
            <a:ext cx="2743200" cy="21976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y\Documents\Documents\Projects and Proposals\JACIE 2018\Calibration Poster\ThermalTarget_Geomet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223" y="4327449"/>
            <a:ext cx="2743200" cy="21976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ry\Documents\Documents\Projects and Proposals\JACIE 2018\Calibration Poster\EdgeTarget-2_Setup_La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5" t="17720" r="6228" b="43537"/>
          <a:stretch/>
        </p:blipFill>
        <p:spPr bwMode="auto">
          <a:xfrm>
            <a:off x="1371599" y="2339163"/>
            <a:ext cx="5560829" cy="17650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60019" y="2392324"/>
            <a:ext cx="2009553" cy="1477328"/>
          </a:xfrm>
          <a:prstGeom prst="rect">
            <a:avLst/>
          </a:prstGeom>
          <a:noFill/>
        </p:spPr>
        <p:txBody>
          <a:bodyPr wrap="square" rtlCol="0">
            <a:spAutoFit/>
          </a:bodyPr>
          <a:lstStyle/>
          <a:p>
            <a:r>
              <a:rPr lang="en-US" dirty="0" smtClean="0"/>
              <a:t>Checkerboard target used to geometrically calibrate sUAS cameras</a:t>
            </a:r>
            <a:endParaRPr lang="en-US" dirty="0"/>
          </a:p>
        </p:txBody>
      </p:sp>
      <p:sp>
        <p:nvSpPr>
          <p:cNvPr id="6" name="TextBox 5"/>
          <p:cNvSpPr txBox="1"/>
          <p:nvPr/>
        </p:nvSpPr>
        <p:spPr>
          <a:xfrm>
            <a:off x="127591" y="4338084"/>
            <a:ext cx="1169581" cy="1477328"/>
          </a:xfrm>
          <a:prstGeom prst="rect">
            <a:avLst/>
          </a:prstGeom>
          <a:noFill/>
        </p:spPr>
        <p:txBody>
          <a:bodyPr wrap="square" rtlCol="0">
            <a:spAutoFit/>
          </a:bodyPr>
          <a:lstStyle/>
          <a:p>
            <a:pPr algn="r"/>
            <a:r>
              <a:rPr lang="en-US" dirty="0" smtClean="0"/>
              <a:t>Target has low contrast in the TIR</a:t>
            </a:r>
            <a:endParaRPr lang="en-US" dirty="0"/>
          </a:p>
        </p:txBody>
      </p:sp>
      <p:sp>
        <p:nvSpPr>
          <p:cNvPr id="10" name="TextBox 9"/>
          <p:cNvSpPr txBox="1"/>
          <p:nvPr/>
        </p:nvSpPr>
        <p:spPr>
          <a:xfrm>
            <a:off x="7095460" y="4299099"/>
            <a:ext cx="1782725" cy="2308324"/>
          </a:xfrm>
          <a:prstGeom prst="rect">
            <a:avLst/>
          </a:prstGeom>
          <a:noFill/>
        </p:spPr>
        <p:txBody>
          <a:bodyPr wrap="square" rtlCol="0">
            <a:spAutoFit/>
          </a:bodyPr>
          <a:lstStyle/>
          <a:p>
            <a:r>
              <a:rPr lang="en-US" dirty="0" smtClean="0"/>
              <a:t>Contrast significantly improves and pattern reverses when illuminated with a QTH lamp</a:t>
            </a:r>
            <a:endParaRPr lang="en-US" dirty="0"/>
          </a:p>
        </p:txBody>
      </p:sp>
    </p:spTree>
    <p:extLst>
      <p:ext uri="{BB962C8B-B14F-4D97-AF65-F5344CB8AC3E}">
        <p14:creationId xmlns:p14="http://schemas.microsoft.com/office/powerpoint/2010/main" val="3546133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5204416" cy="4525963"/>
          </a:xfrm>
        </p:spPr>
        <p:txBody>
          <a:bodyPr>
            <a:noAutofit/>
          </a:bodyPr>
          <a:lstStyle/>
          <a:p>
            <a:r>
              <a:rPr lang="en-US" sz="1800" dirty="0"/>
              <a:t>Small nimble UASs can monitor small areas with </a:t>
            </a:r>
            <a:r>
              <a:rPr lang="en-US" sz="1800" b="1" dirty="0"/>
              <a:t>very high resolution </a:t>
            </a:r>
            <a:r>
              <a:rPr lang="en-US" sz="1800" dirty="0"/>
              <a:t>imagery  (&lt; </a:t>
            </a:r>
            <a:r>
              <a:rPr lang="en-US" sz="1800" dirty="0" smtClean="0"/>
              <a:t>2cm and a few mm if desired)</a:t>
            </a:r>
            <a:endParaRPr lang="en-US" sz="1800" dirty="0"/>
          </a:p>
          <a:p>
            <a:r>
              <a:rPr lang="en-US" sz="1800" dirty="0"/>
              <a:t>Different than traditional satellite and aerial mapping camera markets used for wide surveillance</a:t>
            </a:r>
          </a:p>
          <a:p>
            <a:r>
              <a:rPr lang="en-US" sz="1800" dirty="0"/>
              <a:t>Emergency response</a:t>
            </a:r>
          </a:p>
          <a:p>
            <a:pPr lvl="1"/>
            <a:r>
              <a:rPr lang="en-US" sz="1600" dirty="0"/>
              <a:t>Initial assessment of </a:t>
            </a:r>
            <a:r>
              <a:rPr lang="en-US" sz="1600" dirty="0" smtClean="0"/>
              <a:t>damage</a:t>
            </a:r>
          </a:p>
          <a:p>
            <a:r>
              <a:rPr lang="en-US" sz="1800" dirty="0" smtClean="0"/>
              <a:t>High resolution </a:t>
            </a:r>
            <a:r>
              <a:rPr lang="en-US" sz="1800" dirty="0"/>
              <a:t>utilities </a:t>
            </a:r>
            <a:r>
              <a:rPr lang="en-US" sz="1800" dirty="0" smtClean="0"/>
              <a:t>assessment</a:t>
            </a:r>
          </a:p>
          <a:p>
            <a:r>
              <a:rPr lang="en-US" sz="1800" dirty="0"/>
              <a:t>Volumetric measurement of </a:t>
            </a:r>
            <a:r>
              <a:rPr lang="en-US" sz="1800" dirty="0" smtClean="0"/>
              <a:t>piles</a:t>
            </a:r>
          </a:p>
          <a:p>
            <a:r>
              <a:rPr lang="en-US" sz="1800" dirty="0"/>
              <a:t>Environmental baselines and monitoring</a:t>
            </a:r>
          </a:p>
          <a:p>
            <a:r>
              <a:rPr lang="en-US" sz="1800" dirty="0"/>
              <a:t>Facility management - critical infrastructure monitoring</a:t>
            </a:r>
          </a:p>
          <a:p>
            <a:r>
              <a:rPr lang="en-US" sz="1800" dirty="0"/>
              <a:t>Construction site monitoring</a:t>
            </a:r>
          </a:p>
          <a:p>
            <a:pPr lvl="1"/>
            <a:endParaRPr lang="en-US" sz="1600" dirty="0"/>
          </a:p>
        </p:txBody>
      </p:sp>
      <p:sp>
        <p:nvSpPr>
          <p:cNvPr id="2" name="Title 1"/>
          <p:cNvSpPr>
            <a:spLocks noGrp="1"/>
          </p:cNvSpPr>
          <p:nvPr>
            <p:ph type="title"/>
          </p:nvPr>
        </p:nvSpPr>
        <p:spPr/>
        <p:txBody>
          <a:bodyPr/>
          <a:lstStyle/>
          <a:p>
            <a:r>
              <a:rPr lang="en-US" dirty="0" smtClean="0"/>
              <a:t>sUAS Applications</a:t>
            </a:r>
            <a:endParaRPr lang="en-US" dirty="0"/>
          </a:p>
        </p:txBody>
      </p:sp>
      <p:sp>
        <p:nvSpPr>
          <p:cNvPr id="8" name="Slide Number Placeholder 5"/>
          <p:cNvSpPr>
            <a:spLocks noGrp="1"/>
          </p:cNvSpPr>
          <p:nvPr>
            <p:ph type="sldNum" sz="quarter" idx="11"/>
          </p:nvPr>
        </p:nvSpPr>
        <p:spPr/>
        <p:txBody>
          <a:bodyPr/>
          <a:lstStyle/>
          <a:p>
            <a:fld id="{E1B3ACF6-3EFE-0B49-A7F9-B8ABB723BBE7}" type="slidenum">
              <a:rPr lang="en-US" smtClean="0"/>
              <a:pPr/>
              <a:t>5</a:t>
            </a:fld>
            <a:endParaRPr 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63936" y="1481137"/>
            <a:ext cx="3875264" cy="51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02279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16FA770-1EAD-4D89-9FE6-C79D12839BF0}"/>
              </a:ext>
            </a:extLst>
          </p:cNvPr>
          <p:cNvSpPr>
            <a:spLocks noGrp="1"/>
          </p:cNvSpPr>
          <p:nvPr>
            <p:ph idx="1"/>
          </p:nvPr>
        </p:nvSpPr>
        <p:spPr/>
        <p:txBody>
          <a:bodyPr/>
          <a:lstStyle/>
          <a:p>
            <a:r>
              <a:rPr lang="en-US" dirty="0"/>
              <a:t>Robert Ryan</a:t>
            </a:r>
          </a:p>
          <a:p>
            <a:r>
              <a:rPr lang="en-US" dirty="0"/>
              <a:t>Richard Brown</a:t>
            </a:r>
          </a:p>
          <a:p>
            <a:r>
              <a:rPr lang="en-US" dirty="0"/>
              <a:t>Kara Burch</a:t>
            </a:r>
          </a:p>
          <a:p>
            <a:r>
              <a:rPr lang="en-US" dirty="0"/>
              <a:t>Daniel Cuervo</a:t>
            </a:r>
          </a:p>
          <a:p>
            <a:r>
              <a:rPr lang="en-US" dirty="0"/>
              <a:t>Jed Leggett</a:t>
            </a:r>
          </a:p>
          <a:p>
            <a:r>
              <a:rPr lang="en-US" dirty="0"/>
              <a:t>David </a:t>
            </a:r>
            <a:r>
              <a:rPr lang="en-US" dirty="0" err="1"/>
              <a:t>Sitton</a:t>
            </a:r>
            <a:r>
              <a:rPr lang="en-US" dirty="0"/>
              <a:t> </a:t>
            </a:r>
          </a:p>
        </p:txBody>
      </p:sp>
      <p:sp>
        <p:nvSpPr>
          <p:cNvPr id="3" name="Title 2">
            <a:extLst>
              <a:ext uri="{FF2B5EF4-FFF2-40B4-BE49-F238E27FC236}">
                <a16:creationId xmlns="" xmlns:a16="http://schemas.microsoft.com/office/drawing/2014/main" id="{14A6FC78-F35C-4DA4-9A80-3B1DC833B284}"/>
              </a:ext>
            </a:extLst>
          </p:cNvPr>
          <p:cNvSpPr>
            <a:spLocks noGrp="1"/>
          </p:cNvSpPr>
          <p:nvPr>
            <p:ph type="title"/>
          </p:nvPr>
        </p:nvSpPr>
        <p:spPr/>
        <p:txBody>
          <a:bodyPr/>
          <a:lstStyle/>
          <a:p>
            <a:r>
              <a:rPr lang="en-US" dirty="0"/>
              <a:t>Acknowledgements</a:t>
            </a:r>
          </a:p>
        </p:txBody>
      </p:sp>
      <p:sp>
        <p:nvSpPr>
          <p:cNvPr id="4" name="Slide Number Placeholder 3">
            <a:extLst>
              <a:ext uri="{FF2B5EF4-FFF2-40B4-BE49-F238E27FC236}">
                <a16:creationId xmlns="" xmlns:a16="http://schemas.microsoft.com/office/drawing/2014/main" id="{409BB97E-6C8D-440D-B3FB-621FF6F03260}"/>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2874054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3B8CD88-7CBA-41D2-B1A8-E0A9AAD95E9A}"/>
              </a:ext>
            </a:extLst>
          </p:cNvPr>
          <p:cNvSpPr>
            <a:spLocks noGrp="1"/>
          </p:cNvSpPr>
          <p:nvPr>
            <p:ph idx="1"/>
          </p:nvPr>
        </p:nvSpPr>
        <p:spPr>
          <a:xfrm>
            <a:off x="457200" y="1481138"/>
            <a:ext cx="8229600" cy="2282788"/>
          </a:xfrm>
        </p:spPr>
        <p:txBody>
          <a:bodyPr/>
          <a:lstStyle/>
          <a:p>
            <a:r>
              <a:rPr lang="en-US" dirty="0" smtClean="0"/>
              <a:t>Differences</a:t>
            </a:r>
          </a:p>
          <a:p>
            <a:pPr lvl="1"/>
            <a:r>
              <a:rPr lang="en-US" dirty="0" smtClean="0"/>
              <a:t>Spatial </a:t>
            </a:r>
            <a:r>
              <a:rPr lang="en-US" dirty="0"/>
              <a:t>resolution can be orders of magnitude higher than satellite imagers</a:t>
            </a:r>
          </a:p>
          <a:p>
            <a:pPr lvl="1"/>
            <a:r>
              <a:rPr lang="en-US" dirty="0" smtClean="0"/>
              <a:t>Low </a:t>
            </a:r>
            <a:r>
              <a:rPr lang="en-US" dirty="0"/>
              <a:t>cost cameras are </a:t>
            </a:r>
            <a:r>
              <a:rPr lang="en-US" dirty="0" smtClean="0"/>
              <a:t>typically used</a:t>
            </a:r>
            <a:endParaRPr lang="en-US" dirty="0"/>
          </a:p>
          <a:p>
            <a:pPr lvl="2"/>
            <a:r>
              <a:rPr lang="en-US" dirty="0" smtClean="0"/>
              <a:t>Cameras not </a:t>
            </a:r>
            <a:r>
              <a:rPr lang="en-US" dirty="0"/>
              <a:t>usually </a:t>
            </a:r>
            <a:r>
              <a:rPr lang="en-US" dirty="0" smtClean="0"/>
              <a:t>calibrated</a:t>
            </a:r>
          </a:p>
          <a:p>
            <a:r>
              <a:rPr lang="en-US" dirty="0" smtClean="0"/>
              <a:t>Similarities</a:t>
            </a:r>
          </a:p>
          <a:p>
            <a:pPr lvl="1"/>
            <a:r>
              <a:rPr lang="en-US" dirty="0"/>
              <a:t>Many applications require quantitative information from repeatable measurements</a:t>
            </a:r>
          </a:p>
          <a:p>
            <a:pPr lvl="2"/>
            <a:r>
              <a:rPr lang="en-US" dirty="0"/>
              <a:t>Measurements should be independent of camera model and serial no.</a:t>
            </a:r>
          </a:p>
          <a:p>
            <a:pPr lvl="2"/>
            <a:r>
              <a:rPr lang="en-US" dirty="0"/>
              <a:t>Measurements may need to be tied to National Standards</a:t>
            </a:r>
          </a:p>
          <a:p>
            <a:endParaRPr lang="en-US" dirty="0"/>
          </a:p>
          <a:p>
            <a:endParaRPr lang="en-US" dirty="0"/>
          </a:p>
        </p:txBody>
      </p:sp>
      <p:sp>
        <p:nvSpPr>
          <p:cNvPr id="3" name="Title 2">
            <a:extLst>
              <a:ext uri="{FF2B5EF4-FFF2-40B4-BE49-F238E27FC236}">
                <a16:creationId xmlns="" xmlns:a16="http://schemas.microsoft.com/office/drawing/2014/main" id="{A7A7FD34-FABB-47B9-BDED-03B7B8FE253C}"/>
              </a:ext>
            </a:extLst>
          </p:cNvPr>
          <p:cNvSpPr>
            <a:spLocks noGrp="1"/>
          </p:cNvSpPr>
          <p:nvPr>
            <p:ph type="title"/>
          </p:nvPr>
        </p:nvSpPr>
        <p:spPr/>
        <p:txBody>
          <a:bodyPr/>
          <a:lstStyle/>
          <a:p>
            <a:r>
              <a:rPr lang="en-US" dirty="0"/>
              <a:t>sUAS Remote </a:t>
            </a:r>
            <a:r>
              <a:rPr lang="en-US" dirty="0" smtClean="0"/>
              <a:t>Sensing</a:t>
            </a:r>
            <a:endParaRPr lang="en-US" dirty="0"/>
          </a:p>
        </p:txBody>
      </p:sp>
      <p:sp>
        <p:nvSpPr>
          <p:cNvPr id="4" name="Slide Number Placeholder 3">
            <a:extLst>
              <a:ext uri="{FF2B5EF4-FFF2-40B4-BE49-F238E27FC236}">
                <a16:creationId xmlns="" xmlns:a16="http://schemas.microsoft.com/office/drawing/2014/main" id="{A9664A7A-8E34-4675-B642-2A44EB3F08E2}"/>
              </a:ext>
            </a:extLst>
          </p:cNvPr>
          <p:cNvSpPr>
            <a:spLocks noGrp="1"/>
          </p:cNvSpPr>
          <p:nvPr>
            <p:ph type="sldNum" sz="quarter" idx="11"/>
          </p:nvPr>
        </p:nvSpPr>
        <p:spPr/>
        <p:txBody>
          <a:bodyPr/>
          <a:lstStyle/>
          <a:p>
            <a:pPr>
              <a:defRPr/>
            </a:pPr>
            <a:fld id="{B7F38E22-95C4-44D9-BFC0-C708E72C157C}"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445835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2517C907-DFEC-4BD7-8C93-836DA8C9DD37}"/>
              </a:ext>
            </a:extLst>
          </p:cNvPr>
          <p:cNvSpPr>
            <a:spLocks noGrp="1"/>
          </p:cNvSpPr>
          <p:nvPr>
            <p:ph sz="half" idx="1"/>
          </p:nvPr>
        </p:nvSpPr>
        <p:spPr>
          <a:xfrm>
            <a:off x="457199" y="1481329"/>
            <a:ext cx="4600576" cy="3017520"/>
          </a:xfrm>
        </p:spPr>
        <p:txBody>
          <a:bodyPr>
            <a:normAutofit lnSpcReduction="10000"/>
          </a:bodyPr>
          <a:lstStyle/>
          <a:p>
            <a:r>
              <a:rPr lang="en-US" dirty="0"/>
              <a:t>Sensor payload types</a:t>
            </a:r>
          </a:p>
          <a:p>
            <a:pPr lvl="1"/>
            <a:r>
              <a:rPr lang="en-US" dirty="0" smtClean="0"/>
              <a:t>VNIR</a:t>
            </a:r>
            <a:endParaRPr lang="en-US" dirty="0"/>
          </a:p>
          <a:p>
            <a:pPr lvl="2"/>
            <a:r>
              <a:rPr lang="en-US" dirty="0" smtClean="0"/>
              <a:t>Panchromatic</a:t>
            </a:r>
            <a:endParaRPr lang="en-US" dirty="0"/>
          </a:p>
          <a:p>
            <a:pPr lvl="2"/>
            <a:r>
              <a:rPr lang="en-US" dirty="0" smtClean="0"/>
              <a:t>Multi-band (RGBN, red edge)</a:t>
            </a:r>
          </a:p>
          <a:p>
            <a:pPr lvl="2"/>
            <a:r>
              <a:rPr lang="en-US" dirty="0" smtClean="0"/>
              <a:t>Hyperspectral</a:t>
            </a:r>
            <a:endParaRPr lang="en-US" dirty="0"/>
          </a:p>
          <a:p>
            <a:pPr lvl="1"/>
            <a:r>
              <a:rPr lang="en-US" dirty="0" smtClean="0"/>
              <a:t>SWIR</a:t>
            </a:r>
          </a:p>
          <a:p>
            <a:pPr lvl="1"/>
            <a:r>
              <a:rPr lang="en-US" dirty="0" smtClean="0"/>
              <a:t>Thermal </a:t>
            </a:r>
            <a:endParaRPr lang="en-US" dirty="0"/>
          </a:p>
          <a:p>
            <a:pPr lvl="1"/>
            <a:r>
              <a:rPr lang="en-US" dirty="0"/>
              <a:t>LiDAR</a:t>
            </a:r>
            <a:endParaRPr lang="en-US" sz="3600" dirty="0"/>
          </a:p>
        </p:txBody>
      </p:sp>
      <p:pic>
        <p:nvPicPr>
          <p:cNvPr id="5122" name="Picture 2" descr="Image result for velodyne lidar">
            <a:extLst>
              <a:ext uri="{FF2B5EF4-FFF2-40B4-BE49-F238E27FC236}">
                <a16:creationId xmlns="" xmlns:a16="http://schemas.microsoft.com/office/drawing/2014/main" id="{324685B3-1428-48AA-B1E1-C3A9DCE2B659}"/>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20007" b="19860"/>
          <a:stretch/>
        </p:blipFill>
        <p:spPr bwMode="auto">
          <a:xfrm>
            <a:off x="591453" y="4585657"/>
            <a:ext cx="2577050" cy="9298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 xmlns:a16="http://schemas.microsoft.com/office/drawing/2014/main" id="{B2FCAD5C-9378-45BE-BF7A-00A77FB32B6A}"/>
              </a:ext>
            </a:extLst>
          </p:cNvPr>
          <p:cNvSpPr>
            <a:spLocks noGrp="1"/>
          </p:cNvSpPr>
          <p:nvPr>
            <p:ph type="title"/>
          </p:nvPr>
        </p:nvSpPr>
        <p:spPr/>
        <p:txBody>
          <a:bodyPr/>
          <a:lstStyle/>
          <a:p>
            <a:r>
              <a:rPr lang="en-US" dirty="0" smtClean="0"/>
              <a:t>Example sUAS </a:t>
            </a:r>
            <a:r>
              <a:rPr lang="en-US" dirty="0"/>
              <a:t>Sensors</a:t>
            </a:r>
          </a:p>
        </p:txBody>
      </p:sp>
      <p:pic>
        <p:nvPicPr>
          <p:cNvPr id="5126" name="Picture 6" descr="Related image">
            <a:extLst>
              <a:ext uri="{FF2B5EF4-FFF2-40B4-BE49-F238E27FC236}">
                <a16:creationId xmlns="" xmlns:a16="http://schemas.microsoft.com/office/drawing/2014/main" id="{76E38DE9-69AF-4F0E-A4E1-55EB61194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10"/>
          <a:stretch/>
        </p:blipFill>
        <p:spPr bwMode="auto">
          <a:xfrm>
            <a:off x="6121562" y="1463040"/>
            <a:ext cx="2315301" cy="134551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roduct image">
            <a:extLst>
              <a:ext uri="{FF2B5EF4-FFF2-40B4-BE49-F238E27FC236}">
                <a16:creationId xmlns="" xmlns:a16="http://schemas.microsoft.com/office/drawing/2014/main" id="{D7A615C3-387F-4FFE-AF7B-5C285DDC7E7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393" b="12644"/>
          <a:stretch/>
        </p:blipFill>
        <p:spPr bwMode="auto">
          <a:xfrm>
            <a:off x="7338100" y="5246952"/>
            <a:ext cx="1604133"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9677C88B-5046-450D-96B6-AA280590570F}"/>
              </a:ext>
            </a:extLst>
          </p:cNvPr>
          <p:cNvSpPr txBox="1"/>
          <p:nvPr/>
        </p:nvSpPr>
        <p:spPr>
          <a:xfrm>
            <a:off x="6182603" y="2604819"/>
            <a:ext cx="2802901" cy="307777"/>
          </a:xfrm>
          <a:prstGeom prst="rect">
            <a:avLst/>
          </a:prstGeom>
          <a:noFill/>
        </p:spPr>
        <p:txBody>
          <a:bodyPr wrap="square" rtlCol="0">
            <a:spAutoFit/>
          </a:bodyPr>
          <a:lstStyle/>
          <a:p>
            <a:r>
              <a:rPr lang="en-US" sz="1400" dirty="0" err="1">
                <a:latin typeface="Calibri" panose="020F0502020204030204" pitchFamily="34" charset="0"/>
              </a:rPr>
              <a:t>MicaSense</a:t>
            </a:r>
            <a:r>
              <a:rPr lang="en-US" sz="1400" dirty="0">
                <a:latin typeface="Calibri" panose="020F0502020204030204" pitchFamily="34" charset="0"/>
              </a:rPr>
              <a:t> Red Edge camera</a:t>
            </a:r>
          </a:p>
        </p:txBody>
      </p:sp>
      <p:sp>
        <p:nvSpPr>
          <p:cNvPr id="10" name="TextBox 9">
            <a:extLst>
              <a:ext uri="{FF2B5EF4-FFF2-40B4-BE49-F238E27FC236}">
                <a16:creationId xmlns="" xmlns:a16="http://schemas.microsoft.com/office/drawing/2014/main" id="{B7CEB86E-9707-45C0-BB87-E74DAD1A41A9}"/>
              </a:ext>
            </a:extLst>
          </p:cNvPr>
          <p:cNvSpPr txBox="1"/>
          <p:nvPr/>
        </p:nvSpPr>
        <p:spPr>
          <a:xfrm>
            <a:off x="7101106" y="4422676"/>
            <a:ext cx="1376143" cy="523220"/>
          </a:xfrm>
          <a:prstGeom prst="rect">
            <a:avLst/>
          </a:prstGeom>
          <a:noFill/>
        </p:spPr>
        <p:txBody>
          <a:bodyPr wrap="square" rtlCol="0">
            <a:spAutoFit/>
          </a:bodyPr>
          <a:lstStyle/>
          <a:p>
            <a:r>
              <a:rPr lang="en-US" sz="1400" dirty="0" smtClean="0">
                <a:latin typeface="Calibri" panose="020F0502020204030204" pitchFamily="34" charset="0"/>
              </a:rPr>
              <a:t>MAPIR Kernel</a:t>
            </a:r>
          </a:p>
          <a:p>
            <a:r>
              <a:rPr lang="en-US" sz="1400" dirty="0" smtClean="0">
                <a:latin typeface="Calibri" panose="020F0502020204030204" pitchFamily="34" charset="0"/>
              </a:rPr>
              <a:t>3.2 MP camera</a:t>
            </a:r>
            <a:endParaRPr lang="en-US" sz="1400" dirty="0">
              <a:latin typeface="Calibri" panose="020F0502020204030204" pitchFamily="34" charset="0"/>
            </a:endParaRPr>
          </a:p>
        </p:txBody>
      </p:sp>
      <p:sp>
        <p:nvSpPr>
          <p:cNvPr id="11" name="TextBox 10">
            <a:extLst>
              <a:ext uri="{FF2B5EF4-FFF2-40B4-BE49-F238E27FC236}">
                <a16:creationId xmlns="" xmlns:a16="http://schemas.microsoft.com/office/drawing/2014/main" id="{43149B4C-55D0-4314-8651-491F2DCA90FB}"/>
              </a:ext>
            </a:extLst>
          </p:cNvPr>
          <p:cNvSpPr txBox="1"/>
          <p:nvPr/>
        </p:nvSpPr>
        <p:spPr>
          <a:xfrm>
            <a:off x="5189517" y="4054766"/>
            <a:ext cx="1680579" cy="307777"/>
          </a:xfrm>
          <a:prstGeom prst="rect">
            <a:avLst/>
          </a:prstGeom>
          <a:noFill/>
        </p:spPr>
        <p:txBody>
          <a:bodyPr wrap="square" rtlCol="0">
            <a:spAutoFit/>
          </a:bodyPr>
          <a:lstStyle/>
          <a:p>
            <a:r>
              <a:rPr lang="en-US" sz="1400" dirty="0">
                <a:latin typeface="Calibri" panose="020F0502020204030204" pitchFamily="34" charset="0"/>
              </a:rPr>
              <a:t>Sony </a:t>
            </a:r>
            <a:r>
              <a:rPr lang="en-US" sz="1400" dirty="0" smtClean="0">
                <a:latin typeface="Calibri" panose="020F0502020204030204" pitchFamily="34" charset="0"/>
              </a:rPr>
              <a:t>Nex-5T 16MP</a:t>
            </a:r>
            <a:endParaRPr lang="en-US" sz="1400" dirty="0">
              <a:latin typeface="Calibri" panose="020F0502020204030204" pitchFamily="34" charset="0"/>
            </a:endParaRPr>
          </a:p>
        </p:txBody>
      </p:sp>
      <p:pic>
        <p:nvPicPr>
          <p:cNvPr id="12" name="Picture 12" descr="Image result for corning microhsi uav camera">
            <a:extLst>
              <a:ext uri="{FF2B5EF4-FFF2-40B4-BE49-F238E27FC236}">
                <a16:creationId xmlns="" xmlns:a16="http://schemas.microsoft.com/office/drawing/2014/main" id="{BA249D40-625C-46AA-9F98-E76EE33A0F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489"/>
          <a:stretch/>
        </p:blipFill>
        <p:spPr bwMode="auto">
          <a:xfrm>
            <a:off x="3484634" y="5235907"/>
            <a:ext cx="1220341" cy="109234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B7CEB86E-9707-45C0-BB87-E74DAD1A41A9}"/>
              </a:ext>
            </a:extLst>
          </p:cNvPr>
          <p:cNvSpPr txBox="1"/>
          <p:nvPr/>
        </p:nvSpPr>
        <p:spPr>
          <a:xfrm>
            <a:off x="3493356" y="6272838"/>
            <a:ext cx="1917614" cy="523220"/>
          </a:xfrm>
          <a:prstGeom prst="rect">
            <a:avLst/>
          </a:prstGeom>
          <a:noFill/>
        </p:spPr>
        <p:txBody>
          <a:bodyPr wrap="square" rtlCol="0">
            <a:spAutoFit/>
          </a:bodyPr>
          <a:lstStyle/>
          <a:p>
            <a:r>
              <a:rPr lang="en-US" sz="1400" dirty="0">
                <a:latin typeface="Calibri" panose="020F0502020204030204" pitchFamily="34" charset="0"/>
              </a:rPr>
              <a:t>Corning 410 </a:t>
            </a:r>
            <a:r>
              <a:rPr lang="en-US" sz="1400" dirty="0" smtClean="0">
                <a:latin typeface="Calibri" panose="020F0502020204030204" pitchFamily="34" charset="0"/>
              </a:rPr>
              <a:t>Shark</a:t>
            </a:r>
          </a:p>
          <a:p>
            <a:r>
              <a:rPr lang="en-US" sz="1400" dirty="0" smtClean="0">
                <a:latin typeface="Calibri" panose="020F0502020204030204" pitchFamily="34" charset="0"/>
              </a:rPr>
              <a:t>HSI </a:t>
            </a:r>
            <a:r>
              <a:rPr lang="en-US" sz="1400" dirty="0">
                <a:latin typeface="Calibri" panose="020F0502020204030204" pitchFamily="34" charset="0"/>
              </a:rPr>
              <a:t>sensor</a:t>
            </a:r>
          </a:p>
        </p:txBody>
      </p:sp>
      <p:pic>
        <p:nvPicPr>
          <p:cNvPr id="14" name="Picture 2" descr="https://industrial.phaseone.com/images/iXM-header.jpg">
            <a:extLst>
              <a:ext uri="{FF2B5EF4-FFF2-40B4-BE49-F238E27FC236}">
                <a16:creationId xmlns="" xmlns:a16="http://schemas.microsoft.com/office/drawing/2014/main" id="{800807AE-0ED8-441E-9AC7-C80B194B2AA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575" t="5687" r="33854"/>
          <a:stretch/>
        </p:blipFill>
        <p:spPr bwMode="auto">
          <a:xfrm>
            <a:off x="3631218" y="3168619"/>
            <a:ext cx="1238480" cy="12233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 xmlns:a16="http://schemas.microsoft.com/office/drawing/2014/main" id="{76318567-A772-41A5-87F8-0B58ED8A834C}"/>
              </a:ext>
            </a:extLst>
          </p:cNvPr>
          <p:cNvSpPr txBox="1"/>
          <p:nvPr/>
        </p:nvSpPr>
        <p:spPr>
          <a:xfrm>
            <a:off x="3063045" y="4247318"/>
            <a:ext cx="1921485" cy="307777"/>
          </a:xfrm>
          <a:prstGeom prst="rect">
            <a:avLst/>
          </a:prstGeom>
          <a:noFill/>
        </p:spPr>
        <p:txBody>
          <a:bodyPr wrap="square" rtlCol="0">
            <a:spAutoFit/>
          </a:bodyPr>
          <a:lstStyle/>
          <a:p>
            <a:r>
              <a:rPr lang="en-US" sz="1400" dirty="0">
                <a:latin typeface="Calibri" panose="020F0502020204030204" pitchFamily="34" charset="0"/>
              </a:rPr>
              <a:t>Phase 1 iXM-50 </a:t>
            </a:r>
            <a:r>
              <a:rPr lang="en-US" sz="1400" dirty="0" smtClean="0">
                <a:latin typeface="Calibri" panose="020F0502020204030204" pitchFamily="34" charset="0"/>
              </a:rPr>
              <a:t>50Mp</a:t>
            </a:r>
            <a:endParaRPr lang="en-US" sz="1400" dirty="0">
              <a:latin typeface="Calibri" panose="020F0502020204030204" pitchFamily="34" charset="0"/>
            </a:endParaRPr>
          </a:p>
        </p:txBody>
      </p:sp>
      <p:pic>
        <p:nvPicPr>
          <p:cNvPr id="16" name="Picture 9" descr="C:\Users\Mary\Pictures\RPi\IMG_1568.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815" t="16243" r="22629" b="12480"/>
          <a:stretch/>
        </p:blipFill>
        <p:spPr bwMode="auto">
          <a:xfrm>
            <a:off x="5475767" y="4757294"/>
            <a:ext cx="1193215" cy="10587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B7CEB86E-9707-45C0-BB87-E74DAD1A41A9}"/>
              </a:ext>
            </a:extLst>
          </p:cNvPr>
          <p:cNvSpPr txBox="1"/>
          <p:nvPr/>
        </p:nvSpPr>
        <p:spPr>
          <a:xfrm>
            <a:off x="5473002" y="5847258"/>
            <a:ext cx="1350686" cy="523220"/>
          </a:xfrm>
          <a:prstGeom prst="rect">
            <a:avLst/>
          </a:prstGeom>
          <a:noFill/>
        </p:spPr>
        <p:txBody>
          <a:bodyPr wrap="square" rtlCol="0">
            <a:spAutoFit/>
          </a:bodyPr>
          <a:lstStyle/>
          <a:p>
            <a:r>
              <a:rPr lang="en-US" sz="1400" dirty="0" smtClean="0">
                <a:latin typeface="Calibri" panose="020F0502020204030204" pitchFamily="34" charset="0"/>
              </a:rPr>
              <a:t>RPi 3 Camera </a:t>
            </a:r>
          </a:p>
          <a:p>
            <a:r>
              <a:rPr lang="en-US" sz="1400" dirty="0" smtClean="0">
                <a:latin typeface="Calibri" panose="020F0502020204030204" pitchFamily="34" charset="0"/>
              </a:rPr>
              <a:t>Module V2</a:t>
            </a:r>
            <a:endParaRPr lang="en-US" sz="1400" dirty="0">
              <a:latin typeface="Calibri" panose="020F0502020204030204" pitchFamily="34" charset="0"/>
            </a:endParaRPr>
          </a:p>
        </p:txBody>
      </p:sp>
      <p:sp>
        <p:nvSpPr>
          <p:cNvPr id="18" name="Slide Number Placeholder 3"/>
          <p:cNvSpPr>
            <a:spLocks noGrp="1"/>
          </p:cNvSpPr>
          <p:nvPr>
            <p:ph type="sldNum" sz="quarter" idx="12"/>
          </p:nvPr>
        </p:nvSpPr>
        <p:spPr>
          <a:xfrm>
            <a:off x="8647113" y="6420930"/>
            <a:ext cx="366712" cy="365125"/>
          </a:xfrm>
        </p:spPr>
        <p:txBody>
          <a:bodyPr/>
          <a:lstStyle/>
          <a:p>
            <a:fld id="{6253227B-0ED7-4563-9A53-5565A2CB367F}" type="slidenum">
              <a:rPr lang="en-US" smtClean="0"/>
              <a:pPr/>
              <a:t>7</a:t>
            </a:fld>
            <a:endParaRPr lang="en-US" dirty="0"/>
          </a:p>
        </p:txBody>
      </p:sp>
      <p:sp>
        <p:nvSpPr>
          <p:cNvPr id="19" name="TextBox 18">
            <a:extLst>
              <a:ext uri="{FF2B5EF4-FFF2-40B4-BE49-F238E27FC236}">
                <a16:creationId xmlns="" xmlns:a16="http://schemas.microsoft.com/office/drawing/2014/main" id="{76318567-A772-41A5-87F8-0B58ED8A834C}"/>
              </a:ext>
            </a:extLst>
          </p:cNvPr>
          <p:cNvSpPr txBox="1"/>
          <p:nvPr/>
        </p:nvSpPr>
        <p:spPr>
          <a:xfrm>
            <a:off x="839972" y="5610631"/>
            <a:ext cx="2275368" cy="307777"/>
          </a:xfrm>
          <a:prstGeom prst="rect">
            <a:avLst/>
          </a:prstGeom>
          <a:noFill/>
        </p:spPr>
        <p:txBody>
          <a:bodyPr wrap="square" rtlCol="0">
            <a:spAutoFit/>
          </a:bodyPr>
          <a:lstStyle/>
          <a:p>
            <a:r>
              <a:rPr lang="en-US" sz="1400" dirty="0" err="1" smtClean="0">
                <a:latin typeface="Calibri" panose="020F0502020204030204" pitchFamily="34" charset="0"/>
              </a:rPr>
              <a:t>Velodyne</a:t>
            </a:r>
            <a:r>
              <a:rPr lang="en-US" sz="1400" dirty="0" smtClean="0">
                <a:latin typeface="Calibri" panose="020F0502020204030204" pitchFamily="34" charset="0"/>
              </a:rPr>
              <a:t> VLS-128 LiDAR</a:t>
            </a:r>
            <a:endParaRPr lang="en-US" sz="1400" dirty="0">
              <a:latin typeface="Calibri" panose="020F0502020204030204" pitchFamily="34" charset="0"/>
            </a:endParaRPr>
          </a:p>
        </p:txBody>
      </p:sp>
      <p:sp>
        <p:nvSpPr>
          <p:cNvPr id="2" name="TextBox 1"/>
          <p:cNvSpPr txBox="1"/>
          <p:nvPr/>
        </p:nvSpPr>
        <p:spPr>
          <a:xfrm>
            <a:off x="7049386" y="6379535"/>
            <a:ext cx="1246175" cy="307777"/>
          </a:xfrm>
          <a:prstGeom prst="rect">
            <a:avLst/>
          </a:prstGeom>
          <a:noFill/>
        </p:spPr>
        <p:txBody>
          <a:bodyPr wrap="none" rtlCol="0">
            <a:spAutoFit/>
          </a:bodyPr>
          <a:lstStyle/>
          <a:p>
            <a:r>
              <a:rPr lang="en-US" sz="1400" dirty="0" err="1" smtClean="0">
                <a:latin typeface="Calibri" panose="020F0502020204030204" pitchFamily="34" charset="0"/>
              </a:rPr>
              <a:t>FLiR</a:t>
            </a:r>
            <a:r>
              <a:rPr lang="en-US" sz="1400" dirty="0" smtClean="0">
                <a:latin typeface="Calibri" panose="020F0502020204030204" pitchFamily="34" charset="0"/>
              </a:rPr>
              <a:t> Duo Pro R</a:t>
            </a:r>
            <a:endParaRPr lang="en-US" sz="1400" dirty="0">
              <a:latin typeface="Calibri" panose="020F0502020204030204" pitchFamily="34" charset="0"/>
            </a:endParaRPr>
          </a:p>
        </p:txBody>
      </p:sp>
      <p:pic>
        <p:nvPicPr>
          <p:cNvPr id="21" name="Picture 4" descr="Sony Alpha NEX-5T Mirrorless Digital Camera with 16-50mm Lens (Black)">
            <a:extLst>
              <a:ext uri="{FF2B5EF4-FFF2-40B4-BE49-F238E27FC236}">
                <a16:creationId xmlns="" xmlns:a16="http://schemas.microsoft.com/office/drawing/2014/main" id="{BBE7D56A-1D1D-4ECC-82D1-3C0F9320BEE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346592" y="2973898"/>
            <a:ext cx="1330654" cy="11125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ernel Single Camera &lt;br/&gt;1 x 3.2MP - 41Â° HFOV"/>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67" t="26414" r="37096" b="8226"/>
          <a:stretch/>
        </p:blipFill>
        <p:spPr bwMode="auto">
          <a:xfrm>
            <a:off x="7198242" y="3200400"/>
            <a:ext cx="1169581" cy="127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9592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2517C907-DFEC-4BD7-8C93-836DA8C9DD37}"/>
              </a:ext>
            </a:extLst>
          </p:cNvPr>
          <p:cNvSpPr>
            <a:spLocks noGrp="1"/>
          </p:cNvSpPr>
          <p:nvPr>
            <p:ph sz="half" idx="1"/>
          </p:nvPr>
        </p:nvSpPr>
        <p:spPr/>
        <p:txBody>
          <a:bodyPr>
            <a:normAutofit/>
          </a:bodyPr>
          <a:lstStyle/>
          <a:p>
            <a:r>
              <a:rPr lang="en-US" sz="2400" dirty="0"/>
              <a:t>Imaging cameras</a:t>
            </a:r>
          </a:p>
          <a:p>
            <a:pPr lvl="1"/>
            <a:r>
              <a:rPr lang="en-US" sz="2000" dirty="0" smtClean="0"/>
              <a:t>Most </a:t>
            </a:r>
            <a:r>
              <a:rPr lang="en-US" sz="2000" dirty="0"/>
              <a:t>based on Silicon CMOS </a:t>
            </a:r>
            <a:r>
              <a:rPr lang="en-US" sz="2000" dirty="0" smtClean="0"/>
              <a:t>(~300-1000nm)</a:t>
            </a:r>
            <a:endParaRPr lang="en-US" sz="2000" dirty="0"/>
          </a:p>
          <a:p>
            <a:pPr lvl="1"/>
            <a:r>
              <a:rPr lang="en-US" sz="2000" dirty="0"/>
              <a:t>Small detectors and small well capacities</a:t>
            </a:r>
          </a:p>
          <a:p>
            <a:pPr lvl="1"/>
            <a:r>
              <a:rPr lang="en-US" sz="2000" dirty="0"/>
              <a:t>Low read </a:t>
            </a:r>
            <a:r>
              <a:rPr lang="en-US" sz="2000" dirty="0" smtClean="0"/>
              <a:t>noise</a:t>
            </a:r>
            <a:endParaRPr lang="en-US" sz="2000" dirty="0"/>
          </a:p>
          <a:p>
            <a:pPr lvl="1"/>
            <a:r>
              <a:rPr lang="en-US" sz="2000" dirty="0" smtClean="0"/>
              <a:t>Custom systems with </a:t>
            </a:r>
            <a:r>
              <a:rPr lang="en-US" sz="2000" dirty="0"/>
              <a:t>direct </a:t>
            </a:r>
            <a:r>
              <a:rPr lang="en-US" sz="2000" dirty="0" smtClean="0"/>
              <a:t>georeferencing</a:t>
            </a:r>
            <a:endParaRPr lang="en-US" sz="2000" dirty="0"/>
          </a:p>
          <a:p>
            <a:pPr lvl="1"/>
            <a:endParaRPr lang="en-US" sz="2000" dirty="0"/>
          </a:p>
          <a:p>
            <a:pPr marL="392113" lvl="1" indent="0">
              <a:buNone/>
            </a:pPr>
            <a:endParaRPr lang="en-US" sz="2000" dirty="0" smtClean="0"/>
          </a:p>
        </p:txBody>
      </p:sp>
      <p:sp>
        <p:nvSpPr>
          <p:cNvPr id="4" name="Title 3">
            <a:extLst>
              <a:ext uri="{FF2B5EF4-FFF2-40B4-BE49-F238E27FC236}">
                <a16:creationId xmlns="" xmlns:a16="http://schemas.microsoft.com/office/drawing/2014/main" id="{B2FCAD5C-9378-45BE-BF7A-00A77FB32B6A}"/>
              </a:ext>
            </a:extLst>
          </p:cNvPr>
          <p:cNvSpPr>
            <a:spLocks noGrp="1"/>
          </p:cNvSpPr>
          <p:nvPr>
            <p:ph type="title"/>
          </p:nvPr>
        </p:nvSpPr>
        <p:spPr/>
        <p:txBody>
          <a:bodyPr/>
          <a:lstStyle/>
          <a:p>
            <a:r>
              <a:rPr lang="en-US" dirty="0" smtClean="0"/>
              <a:t>sUAS VNIR Imaging Sensors</a:t>
            </a:r>
            <a:endParaRPr lang="en-US" dirty="0"/>
          </a:p>
        </p:txBody>
      </p:sp>
      <p:pic>
        <p:nvPicPr>
          <p:cNvPr id="3" name="Picture 2">
            <a:extLst>
              <a:ext uri="{FF2B5EF4-FFF2-40B4-BE49-F238E27FC236}">
                <a16:creationId xmlns="" xmlns:a16="http://schemas.microsoft.com/office/drawing/2014/main" id="{82B36332-961F-464F-A61E-6CE7629398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07" t="10889" r="19949" b="21055"/>
          <a:stretch/>
        </p:blipFill>
        <p:spPr>
          <a:xfrm>
            <a:off x="5025307" y="1591055"/>
            <a:ext cx="3464322" cy="2086997"/>
          </a:xfrm>
          <a:prstGeom prst="rect">
            <a:avLst/>
          </a:prstGeom>
        </p:spPr>
      </p:pic>
      <p:pic>
        <p:nvPicPr>
          <p:cNvPr id="12" name="Picture 11">
            <a:extLst>
              <a:ext uri="{FF2B5EF4-FFF2-40B4-BE49-F238E27FC236}">
                <a16:creationId xmlns="" xmlns:a16="http://schemas.microsoft.com/office/drawing/2014/main" id="{773DCA2B-66B4-4CDB-9A69-C693E333BC1A}"/>
              </a:ext>
            </a:extLst>
          </p:cNvPr>
          <p:cNvPicPr>
            <a:picLocks noChangeAspect="1"/>
          </p:cNvPicPr>
          <p:nvPr/>
        </p:nvPicPr>
        <p:blipFill rotWithShape="1">
          <a:blip r:embed="rId3">
            <a:extLst>
              <a:ext uri="{28A0092B-C50C-407E-A947-70E740481C1C}">
                <a14:useLocalDpi xmlns:a14="http://schemas.microsoft.com/office/drawing/2010/main" val="0"/>
              </a:ext>
            </a:extLst>
          </a:blip>
          <a:srcRect l="38171" t="32861" r="41120" b="49458"/>
          <a:stretch/>
        </p:blipFill>
        <p:spPr>
          <a:xfrm>
            <a:off x="5074074" y="3980996"/>
            <a:ext cx="3464323" cy="1993084"/>
          </a:xfrm>
          <a:prstGeom prst="rect">
            <a:avLst/>
          </a:prstGeom>
        </p:spPr>
      </p:pic>
      <p:sp>
        <p:nvSpPr>
          <p:cNvPr id="10" name="Slide Number Placeholder 3"/>
          <p:cNvSpPr>
            <a:spLocks noGrp="1"/>
          </p:cNvSpPr>
          <p:nvPr>
            <p:ph type="sldNum" sz="quarter" idx="12"/>
          </p:nvPr>
        </p:nvSpPr>
        <p:spPr>
          <a:xfrm>
            <a:off x="8647113" y="6408738"/>
            <a:ext cx="366712" cy="365125"/>
          </a:xfrm>
        </p:spPr>
        <p:txBody>
          <a:bodyPr/>
          <a:lstStyle/>
          <a:p>
            <a:fld id="{6253227B-0ED7-4563-9A53-5565A2CB367F}" type="slidenum">
              <a:rPr lang="en-US" smtClean="0"/>
              <a:pPr/>
              <a:t>8</a:t>
            </a:fld>
            <a:endParaRPr lang="en-US" dirty="0"/>
          </a:p>
        </p:txBody>
      </p:sp>
      <p:sp>
        <p:nvSpPr>
          <p:cNvPr id="2" name="TextBox 1"/>
          <p:cNvSpPr txBox="1"/>
          <p:nvPr/>
        </p:nvSpPr>
        <p:spPr>
          <a:xfrm>
            <a:off x="4810125" y="5800725"/>
            <a:ext cx="1505797" cy="338554"/>
          </a:xfrm>
          <a:prstGeom prst="rect">
            <a:avLst/>
          </a:prstGeom>
          <a:solidFill>
            <a:schemeClr val="bg1"/>
          </a:solidFill>
          <a:ln>
            <a:solidFill>
              <a:schemeClr val="tx1"/>
            </a:solidFill>
          </a:ln>
        </p:spPr>
        <p:txBody>
          <a:bodyPr wrap="none" rtlCol="0">
            <a:spAutoFit/>
          </a:bodyPr>
          <a:lstStyle/>
          <a:p>
            <a:r>
              <a:rPr lang="en-US" sz="1600" dirty="0" smtClean="0">
                <a:latin typeface="Calibri" panose="020F0502020204030204" pitchFamily="34" charset="0"/>
              </a:rPr>
              <a:t>MAPIR Survey 3</a:t>
            </a:r>
            <a:endParaRPr lang="en-US" sz="1600" dirty="0">
              <a:latin typeface="Calibri" panose="020F0502020204030204" pitchFamily="34" charset="0"/>
            </a:endParaRPr>
          </a:p>
        </p:txBody>
      </p:sp>
      <p:sp>
        <p:nvSpPr>
          <p:cNvPr id="8" name="TextBox 7"/>
          <p:cNvSpPr txBox="1"/>
          <p:nvPr/>
        </p:nvSpPr>
        <p:spPr>
          <a:xfrm>
            <a:off x="4791075" y="3505200"/>
            <a:ext cx="1492716" cy="338554"/>
          </a:xfrm>
          <a:prstGeom prst="rect">
            <a:avLst/>
          </a:prstGeom>
          <a:solidFill>
            <a:schemeClr val="bg1"/>
          </a:solidFill>
          <a:ln>
            <a:solidFill>
              <a:schemeClr val="tx1"/>
            </a:solidFill>
          </a:ln>
        </p:spPr>
        <p:txBody>
          <a:bodyPr wrap="none" rtlCol="0">
            <a:spAutoFit/>
          </a:bodyPr>
          <a:lstStyle/>
          <a:p>
            <a:r>
              <a:rPr lang="en-US" sz="1600" dirty="0" smtClean="0"/>
              <a:t>Sony Nex-5T</a:t>
            </a:r>
            <a:endParaRPr lang="en-US" sz="16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2996231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4500" y="4316984"/>
            <a:ext cx="770021"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139184"/>
            <a:ext cx="805236" cy="82296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152400" y="1676400"/>
            <a:ext cx="4343400" cy="4191000"/>
          </a:xfrm>
        </p:spPr>
        <p:txBody>
          <a:bodyPr>
            <a:noAutofit/>
          </a:bodyPr>
          <a:lstStyle/>
          <a:p>
            <a:r>
              <a:rPr lang="en-US" sz="1800" dirty="0"/>
              <a:t>Aircraft </a:t>
            </a:r>
            <a:r>
              <a:rPr lang="en-US" sz="1800" dirty="0" smtClean="0"/>
              <a:t>Requirements</a:t>
            </a:r>
            <a:endParaRPr lang="en-US" sz="1600" dirty="0"/>
          </a:p>
          <a:p>
            <a:pPr lvl="1"/>
            <a:r>
              <a:rPr lang="en-US" sz="1600" dirty="0"/>
              <a:t>Must be registered if over 0.55 lbs.</a:t>
            </a:r>
          </a:p>
          <a:p>
            <a:pPr lvl="1"/>
            <a:r>
              <a:rPr lang="en-US" sz="1600" dirty="0"/>
              <a:t>Must </a:t>
            </a:r>
            <a:r>
              <a:rPr lang="en-US" sz="1600" dirty="0" smtClean="0"/>
              <a:t>perform </a:t>
            </a:r>
            <a:r>
              <a:rPr lang="en-US" sz="1600" dirty="0"/>
              <a:t>pre-flight </a:t>
            </a:r>
            <a:r>
              <a:rPr lang="en-US" sz="1600" dirty="0" smtClean="0"/>
              <a:t>checks</a:t>
            </a:r>
            <a:endParaRPr lang="en-US" sz="1600" dirty="0"/>
          </a:p>
          <a:p>
            <a:r>
              <a:rPr lang="en-US" sz="1800" dirty="0"/>
              <a:t>Location Requirements</a:t>
            </a:r>
          </a:p>
          <a:p>
            <a:pPr lvl="1"/>
            <a:r>
              <a:rPr lang="en-US" sz="1600" dirty="0"/>
              <a:t>Class G airspace </a:t>
            </a:r>
            <a:r>
              <a:rPr lang="en-US" sz="1600" dirty="0" smtClean="0"/>
              <a:t>(or waiver)</a:t>
            </a:r>
            <a:endParaRPr lang="en-US" sz="1600" dirty="0"/>
          </a:p>
          <a:p>
            <a:r>
              <a:rPr lang="en-US" sz="1800" dirty="0"/>
              <a:t>Operating Rules</a:t>
            </a:r>
          </a:p>
          <a:p>
            <a:pPr lvl="1"/>
            <a:r>
              <a:rPr lang="en-US" sz="1600" dirty="0"/>
              <a:t>Must keep aircraft in </a:t>
            </a:r>
            <a:r>
              <a:rPr lang="en-US" sz="1600" dirty="0" smtClean="0"/>
              <a:t>sight</a:t>
            </a:r>
            <a:endParaRPr lang="en-US" sz="1600" dirty="0"/>
          </a:p>
          <a:p>
            <a:pPr lvl="1"/>
            <a:r>
              <a:rPr lang="en-US" sz="1600" dirty="0"/>
              <a:t>Must fly under 400 </a:t>
            </a:r>
            <a:r>
              <a:rPr lang="en-US" sz="1600" dirty="0" smtClean="0"/>
              <a:t>ft (122 m)</a:t>
            </a:r>
            <a:endParaRPr lang="en-US" sz="1600" dirty="0"/>
          </a:p>
          <a:p>
            <a:pPr lvl="1"/>
            <a:r>
              <a:rPr lang="en-US" sz="1600" dirty="0"/>
              <a:t>Must fly during the day</a:t>
            </a:r>
          </a:p>
          <a:p>
            <a:pPr lvl="1"/>
            <a:r>
              <a:rPr lang="en-US" sz="1600" dirty="0"/>
              <a:t>Must </a:t>
            </a:r>
            <a:r>
              <a:rPr lang="en-US" sz="1600" dirty="0" smtClean="0"/>
              <a:t>fly at/below </a:t>
            </a:r>
            <a:r>
              <a:rPr lang="en-US" sz="1600" dirty="0"/>
              <a:t>100mph</a:t>
            </a:r>
          </a:p>
          <a:p>
            <a:pPr lvl="1"/>
            <a:r>
              <a:rPr lang="en-US" sz="1600" dirty="0"/>
              <a:t>Must yield right of way to manned aircraft</a:t>
            </a:r>
          </a:p>
          <a:p>
            <a:pPr lvl="1"/>
            <a:r>
              <a:rPr lang="en-US" sz="1600" dirty="0"/>
              <a:t>Must not fly over </a:t>
            </a:r>
            <a:r>
              <a:rPr lang="en-US" sz="1600" dirty="0" smtClean="0"/>
              <a:t>people</a:t>
            </a:r>
            <a:endParaRPr lang="en-US" sz="1600" dirty="0"/>
          </a:p>
        </p:txBody>
      </p:sp>
      <p:sp>
        <p:nvSpPr>
          <p:cNvPr id="4" name="Slide Number Placeholder 3"/>
          <p:cNvSpPr>
            <a:spLocks noGrp="1"/>
          </p:cNvSpPr>
          <p:nvPr>
            <p:ph type="sldNum" sz="quarter" idx="12"/>
          </p:nvPr>
        </p:nvSpPr>
        <p:spPr>
          <a:xfrm>
            <a:off x="8647113" y="6420930"/>
            <a:ext cx="366712" cy="365125"/>
          </a:xfrm>
        </p:spPr>
        <p:txBody>
          <a:bodyPr/>
          <a:lstStyle/>
          <a:p>
            <a:fld id="{6253227B-0ED7-4563-9A53-5565A2CB367F}" type="slidenum">
              <a:rPr lang="en-US" smtClean="0"/>
              <a:pPr/>
              <a:t>9</a:t>
            </a:fld>
            <a:endParaRPr lang="en-US" dirty="0"/>
          </a:p>
        </p:txBody>
      </p:sp>
      <p:sp>
        <p:nvSpPr>
          <p:cNvPr id="3" name="Title 2"/>
          <p:cNvSpPr>
            <a:spLocks noGrp="1"/>
          </p:cNvSpPr>
          <p:nvPr>
            <p:ph type="title"/>
          </p:nvPr>
        </p:nvSpPr>
        <p:spPr/>
        <p:txBody>
          <a:bodyPr/>
          <a:lstStyle/>
          <a:p>
            <a:r>
              <a:rPr lang="en-US" dirty="0"/>
              <a:t>FAA sUAS Operating Rules</a:t>
            </a:r>
          </a:p>
        </p:txBody>
      </p:sp>
      <p:sp>
        <p:nvSpPr>
          <p:cNvPr id="8" name="Oval 7"/>
          <p:cNvSpPr/>
          <p:nvPr/>
        </p:nvSpPr>
        <p:spPr>
          <a:xfrm>
            <a:off x="4495800" y="4953000"/>
            <a:ext cx="4419600" cy="609600"/>
          </a:xfrm>
          <a:prstGeom prst="ellipse">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path path="circle">
              <a:fillToRect l="50000" t="50000" r="50000" b="50000"/>
            </a:path>
            <a:tileRect/>
          </a:gradFill>
          <a:ln w="31750" cmpd="sng">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6" descr="http://robotpig.net/_images/posts/microquad_1.jpg"/>
          <p:cNvPicPr>
            <a:picLocks noChangeAspect="1" noChangeArrowheads="1"/>
          </p:cNvPicPr>
          <p:nvPr/>
        </p:nvPicPr>
        <p:blipFill>
          <a:blip r:embed="rId5" cstate="screen"/>
          <a:srcRect/>
          <a:stretch>
            <a:fillRect/>
          </a:stretch>
        </p:blipFill>
        <p:spPr bwMode="auto">
          <a:xfrm>
            <a:off x="6858000" y="2057400"/>
            <a:ext cx="990600" cy="466164"/>
          </a:xfrm>
          <a:prstGeom prst="rect">
            <a:avLst/>
          </a:prstGeom>
          <a:noFill/>
          <a:ln w="12700">
            <a:noFill/>
          </a:ln>
        </p:spPr>
      </p:pic>
      <p:cxnSp>
        <p:nvCxnSpPr>
          <p:cNvPr id="13" name="Straight Connector 12"/>
          <p:cNvCxnSpPr>
            <a:stCxn id="12" idx="2"/>
          </p:cNvCxnSpPr>
          <p:nvPr/>
        </p:nvCxnSpPr>
        <p:spPr>
          <a:xfrm>
            <a:off x="7353300" y="2523564"/>
            <a:ext cx="38100" cy="2581836"/>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787900" y="2523564"/>
            <a:ext cx="2489200" cy="1984936"/>
          </a:xfrm>
          <a:prstGeom prst="line">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00" y="3429000"/>
            <a:ext cx="998991" cy="338554"/>
          </a:xfrm>
          <a:prstGeom prst="rect">
            <a:avLst/>
          </a:prstGeom>
          <a:noFill/>
        </p:spPr>
        <p:txBody>
          <a:bodyPr wrap="none" rtlCol="0">
            <a:spAutoFit/>
          </a:bodyPr>
          <a:lstStyle/>
          <a:p>
            <a:r>
              <a:rPr lang="en-US" sz="1600" dirty="0" smtClean="0">
                <a:latin typeface="Calibri" panose="020F0502020204030204" pitchFamily="34" charset="0"/>
              </a:rPr>
              <a:t>Z &lt; 122 m</a:t>
            </a:r>
            <a:endParaRPr lang="en-US" sz="1600" dirty="0">
              <a:latin typeface="Calibri" panose="020F0502020204030204" pitchFamily="34" charset="0"/>
            </a:endParaRPr>
          </a:p>
        </p:txBody>
      </p:sp>
      <p:sp>
        <p:nvSpPr>
          <p:cNvPr id="19" name="TextBox 18"/>
          <p:cNvSpPr txBox="1"/>
          <p:nvPr/>
        </p:nvSpPr>
        <p:spPr>
          <a:xfrm rot="19180329">
            <a:off x="5107238" y="3188208"/>
            <a:ext cx="1539524" cy="338554"/>
          </a:xfrm>
          <a:prstGeom prst="rect">
            <a:avLst/>
          </a:prstGeom>
          <a:noFill/>
        </p:spPr>
        <p:txBody>
          <a:bodyPr wrap="none" rtlCol="0">
            <a:spAutoFit/>
          </a:bodyPr>
          <a:lstStyle/>
          <a:p>
            <a:r>
              <a:rPr lang="en-US" sz="1600" dirty="0" smtClean="0">
                <a:latin typeface="Calibri" panose="020F0502020204030204" pitchFamily="34" charset="0"/>
              </a:rPr>
              <a:t>VLOS &lt; ~1500 m</a:t>
            </a:r>
            <a:endParaRPr lang="en-US" sz="1600" dirty="0">
              <a:latin typeface="Calibri" panose="020F0502020204030204" pitchFamily="34" charset="0"/>
            </a:endParaRPr>
          </a:p>
        </p:txBody>
      </p:sp>
      <p:sp>
        <p:nvSpPr>
          <p:cNvPr id="20" name="TextBox 19"/>
          <p:cNvSpPr txBox="1"/>
          <p:nvPr/>
        </p:nvSpPr>
        <p:spPr>
          <a:xfrm>
            <a:off x="4181361" y="5791342"/>
            <a:ext cx="4728724" cy="584775"/>
          </a:xfrm>
          <a:prstGeom prst="rect">
            <a:avLst/>
          </a:prstGeom>
          <a:noFill/>
        </p:spPr>
        <p:txBody>
          <a:bodyPr wrap="square" rtlCol="0">
            <a:spAutoFit/>
          </a:bodyPr>
          <a:lstStyle/>
          <a:p>
            <a:r>
              <a:rPr lang="en-US" sz="1600" dirty="0">
                <a:latin typeface="Calibri" panose="020F0502020204030204" pitchFamily="34" charset="0"/>
              </a:rPr>
              <a:t>Flying for commercial use comes under Title 14 of the Code of Federal Regulations (14 CFR) Part </a:t>
            </a:r>
            <a:r>
              <a:rPr lang="en-US" sz="1600" dirty="0" smtClean="0">
                <a:latin typeface="Calibri" panose="020F0502020204030204" pitchFamily="34" charset="0"/>
              </a:rPr>
              <a:t>107</a:t>
            </a:r>
            <a:endParaRPr lang="en-US" sz="1600" dirty="0">
              <a:latin typeface="Calibri" panose="020F0502020204030204"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600200"/>
            <a:ext cx="762000" cy="74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rot="-2700000">
            <a:off x="6862430" y="4220322"/>
            <a:ext cx="0" cy="6400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2700000" flipH="1">
            <a:off x="6878970" y="4195573"/>
            <a:ext cx="0" cy="6400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0366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6734</TotalTime>
  <Words>1958</Words>
  <Application>Microsoft Office PowerPoint</Application>
  <PresentationFormat>On-screen Show (4:3)</PresentationFormat>
  <Paragraphs>452</Paragraphs>
  <Slides>50</Slides>
  <Notes>2</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Template</vt:lpstr>
      <vt:lpstr>sUAS Payload Calibration for  Remote Sensing Applications</vt:lpstr>
      <vt:lpstr>Small UAS Camera Calibration</vt:lpstr>
      <vt:lpstr>sUAS Remote Sensing </vt:lpstr>
      <vt:lpstr>Small Unmanned Aerial Systems (sUAS)</vt:lpstr>
      <vt:lpstr>sUAS Applications</vt:lpstr>
      <vt:lpstr>sUAS Remote Sensing</vt:lpstr>
      <vt:lpstr>Example sUAS Sensors</vt:lpstr>
      <vt:lpstr>sUAS VNIR Imaging Sensors</vt:lpstr>
      <vt:lpstr>FAA sUAS Operating Rules</vt:lpstr>
      <vt:lpstr>Relationship Between GSD and Altitude</vt:lpstr>
      <vt:lpstr>Radiometric Calibration Highlights </vt:lpstr>
      <vt:lpstr>MAPIR Kernel 3.2MP Camera and Sensor Specifications</vt:lpstr>
      <vt:lpstr>MAPIR Kernel 3.2MP Camera Radiometric Calibration</vt:lpstr>
      <vt:lpstr>MAPIR Kernel 3.2MP Dark Frame Assessment</vt:lpstr>
      <vt:lpstr>MAPIR Kernel 3.2MP Dark Frame Assessment</vt:lpstr>
      <vt:lpstr>Uniform Illumination using Laboratory Integrating Spheres</vt:lpstr>
      <vt:lpstr>MAPIR Kernel 3.2MP Linearity Evaluation Method</vt:lpstr>
      <vt:lpstr>MAPIR Kernel 3.2MP Linearity  with Exposure Time and ISO</vt:lpstr>
      <vt:lpstr>MAPIR Kernel 3.2MP Flat Fielding Method</vt:lpstr>
      <vt:lpstr>MAPIR Kernel 3.2MP Flat Fielding</vt:lpstr>
      <vt:lpstr>MAPIR Kernel 3.2MP Flat Fielding</vt:lpstr>
      <vt:lpstr>MAPIR Kernel 3.2MP Spectral Response Measurements</vt:lpstr>
      <vt:lpstr>MAPIR Kernel 3.2MP Spectral Response Measurements</vt:lpstr>
      <vt:lpstr>Absolute Radiometric Calibration</vt:lpstr>
      <vt:lpstr>MAPIR Kernel 3.2MP Camera Absolute Radiometric Calibration Results</vt:lpstr>
      <vt:lpstr>Spatial assessment highlights</vt:lpstr>
      <vt:lpstr>Spatial Resolution</vt:lpstr>
      <vt:lpstr>Image Sharpness Parameters</vt:lpstr>
      <vt:lpstr>Edge Analysis Overview</vt:lpstr>
      <vt:lpstr>Tilted Edges</vt:lpstr>
      <vt:lpstr>sUAS Spatial Resolution</vt:lpstr>
      <vt:lpstr>Camera and Lens Specifications</vt:lpstr>
      <vt:lpstr>sUAS Data Acquisition</vt:lpstr>
      <vt:lpstr>Spatial Resolution Measurement</vt:lpstr>
      <vt:lpstr>Spatial Resolution Sample Edge</vt:lpstr>
      <vt:lpstr>I2R Endurance Quad</vt:lpstr>
      <vt:lpstr>Sample Image with Edge Targets</vt:lpstr>
      <vt:lpstr>Sample Measured MTF Curve In-track Edge</vt:lpstr>
      <vt:lpstr>Low Altitude UAS Data</vt:lpstr>
      <vt:lpstr>Relationship Between GSD and Altitude</vt:lpstr>
      <vt:lpstr>UAV Image Sharpness Comparison</vt:lpstr>
      <vt:lpstr>Next Generation Spatial Resolution Targets</vt:lpstr>
      <vt:lpstr>Eye Chart Image – 52 m Altitude</vt:lpstr>
      <vt:lpstr>Eye Chart Image – 40 m Altitude</vt:lpstr>
      <vt:lpstr>Eye Chart Image – 30 m Altitude</vt:lpstr>
      <vt:lpstr>Eye Chart Image – 20 m Altitude</vt:lpstr>
      <vt:lpstr>A Note on Geometric Calibration</vt:lpstr>
      <vt:lpstr>Geometric Calibration</vt:lpstr>
      <vt:lpstr>Geometric Calibrations</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dc:creator>
  <cp:lastModifiedBy>Mary</cp:lastModifiedBy>
  <cp:revision>229</cp:revision>
  <cp:lastPrinted>2019-01-24T23:16:29Z</cp:lastPrinted>
  <dcterms:created xsi:type="dcterms:W3CDTF">2012-02-10T15:07:53Z</dcterms:created>
  <dcterms:modified xsi:type="dcterms:W3CDTF">2019-01-28T20:49:49Z</dcterms:modified>
</cp:coreProperties>
</file>