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1"/>
  </p:notesMasterIdLst>
  <p:sldIdLst>
    <p:sldId id="256" r:id="rId2"/>
    <p:sldId id="281" r:id="rId3"/>
    <p:sldId id="276" r:id="rId4"/>
    <p:sldId id="257" r:id="rId5"/>
    <p:sldId id="282" r:id="rId6"/>
    <p:sldId id="283" r:id="rId7"/>
    <p:sldId id="260" r:id="rId8"/>
    <p:sldId id="261" r:id="rId9"/>
    <p:sldId id="277" r:id="rId10"/>
    <p:sldId id="278" r:id="rId11"/>
    <p:sldId id="273" r:id="rId12"/>
    <p:sldId id="285" r:id="rId13"/>
    <p:sldId id="287" r:id="rId14"/>
    <p:sldId id="274" r:id="rId15"/>
    <p:sldId id="279" r:id="rId16"/>
    <p:sldId id="264" r:id="rId17"/>
    <p:sldId id="289" r:id="rId18"/>
    <p:sldId id="280" r:id="rId19"/>
    <p:sldId id="288"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Webdings" panose="05030102010509060703" pitchFamily="18" charset="2"/>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Mayer" initials="TM" lastIdx="32" clrIdx="0"/>
  <p:cmAuthor id="1" name="Sara" initials="S" lastIdx="10" clrIdx="1">
    <p:extLst/>
  </p:cmAuthor>
  <p:cmAuthor id="2" name="Mercedes Bartkovich" initials="MB" lastIdx="5" clrIdx="2"/>
  <p:cmAuthor id="3" name="Clayton, Amanda L. (LARC-E3)[SSAI DEVELOP]" initials="CAL(D" lastIdx="1" clrIdx="3">
    <p:extLst>
      <p:ext uri="{19B8F6BF-5375-455C-9EA6-DF929625EA0E}">
        <p15:presenceInfo xmlns:p15="http://schemas.microsoft.com/office/powerpoint/2012/main" userId="S-1-5-21-330711430-3775241029-4075259233-682401" providerId="AD"/>
      </p:ext>
    </p:extLst>
  </p:cmAuthor>
  <p:cmAuthor id="4" name="nreluser" initials="n" lastIdx="1" clrIdx="4">
    <p:extLst>
      <p:ext uri="{19B8F6BF-5375-455C-9EA6-DF929625EA0E}">
        <p15:presenceInfo xmlns:p15="http://schemas.microsoft.com/office/powerpoint/2012/main" userId="nrel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7E7E"/>
    <a:srgbClr val="2E8652"/>
    <a:srgbClr val="38761D"/>
    <a:srgbClr val="D9EAD3"/>
    <a:srgbClr val="6AA84F"/>
    <a:srgbClr val="939393"/>
    <a:srgbClr val="93C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7" autoAdjust="0"/>
    <p:restoredTop sz="79362" autoAdjust="0"/>
  </p:normalViewPr>
  <p:slideViewPr>
    <p:cSldViewPr>
      <p:cViewPr varScale="1">
        <p:scale>
          <a:sx n="66" d="100"/>
          <a:sy n="66" d="100"/>
        </p:scale>
        <p:origin x="802" y="67"/>
      </p:cViewPr>
      <p:guideLst>
        <p:guide orient="horz" pos="2160"/>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oe,Jillian (EID)" userId="S::jlaroe@colostate.edu::b4b860b0-dac4-40fa-83d1-f37e04a51a53" providerId="AD" clId="Web-{81D41E2C-AC74-5119-FA9F-CA79D17289F3}"/>
    <pc:docChg chg="delSld modSld sldOrd">
      <pc:chgData name="LaRoe,Jillian (EID)" userId="S::jlaroe@colostate.edu::b4b860b0-dac4-40fa-83d1-f37e04a51a53" providerId="AD" clId="Web-{81D41E2C-AC74-5119-FA9F-CA79D17289F3}" dt="2019-01-25T19:13:45.278" v="126" actId="20577"/>
      <pc:docMkLst>
        <pc:docMk/>
      </pc:docMkLst>
      <pc:sldChg chg="addSp delSp modSp">
        <pc:chgData name="LaRoe,Jillian (EID)" userId="S::jlaroe@colostate.edu::b4b860b0-dac4-40fa-83d1-f37e04a51a53" providerId="AD" clId="Web-{81D41E2C-AC74-5119-FA9F-CA79D17289F3}" dt="2019-01-25T19:09:14.111" v="39" actId="20577"/>
        <pc:sldMkLst>
          <pc:docMk/>
          <pc:sldMk cId="0" sldId="256"/>
        </pc:sldMkLst>
        <pc:spChg chg="mod">
          <ac:chgData name="LaRoe,Jillian (EID)" userId="S::jlaroe@colostate.edu::b4b860b0-dac4-40fa-83d1-f37e04a51a53" providerId="AD" clId="Web-{81D41E2C-AC74-5119-FA9F-CA79D17289F3}" dt="2019-01-25T19:09:14.111" v="39" actId="20577"/>
          <ac:spMkLst>
            <pc:docMk/>
            <pc:sldMk cId="0" sldId="256"/>
            <ac:spMk id="91" creationId="{00000000-0000-0000-0000-000000000000}"/>
          </ac:spMkLst>
        </pc:spChg>
        <pc:picChg chg="add del mod">
          <ac:chgData name="LaRoe,Jillian (EID)" userId="S::jlaroe@colostate.edu::b4b860b0-dac4-40fa-83d1-f37e04a51a53" providerId="AD" clId="Web-{81D41E2C-AC74-5119-FA9F-CA79D17289F3}" dt="2019-01-25T19:08:09.499" v="1"/>
          <ac:picMkLst>
            <pc:docMk/>
            <pc:sldMk cId="0" sldId="256"/>
            <ac:picMk id="3" creationId="{FB9AA7B8-120C-4D15-BEEF-67B6658A93BC}"/>
          </ac:picMkLst>
        </pc:picChg>
      </pc:sldChg>
      <pc:sldChg chg="modSp">
        <pc:chgData name="LaRoe,Jillian (EID)" userId="S::jlaroe@colostate.edu::b4b860b0-dac4-40fa-83d1-f37e04a51a53" providerId="AD" clId="Web-{81D41E2C-AC74-5119-FA9F-CA79D17289F3}" dt="2019-01-25T19:09:26.705" v="40" actId="20577"/>
        <pc:sldMkLst>
          <pc:docMk/>
          <pc:sldMk cId="0" sldId="261"/>
        </pc:sldMkLst>
        <pc:spChg chg="mod">
          <ac:chgData name="LaRoe,Jillian (EID)" userId="S::jlaroe@colostate.edu::b4b860b0-dac4-40fa-83d1-f37e04a51a53" providerId="AD" clId="Web-{81D41E2C-AC74-5119-FA9F-CA79D17289F3}" dt="2019-01-25T19:09:26.705" v="40" actId="20577"/>
          <ac:spMkLst>
            <pc:docMk/>
            <pc:sldMk cId="0" sldId="261"/>
            <ac:spMk id="164" creationId="{00000000-0000-0000-0000-000000000000}"/>
          </ac:spMkLst>
        </pc:spChg>
      </pc:sldChg>
      <pc:sldChg chg="modSp">
        <pc:chgData name="LaRoe,Jillian (EID)" userId="S::jlaroe@colostate.edu::b4b860b0-dac4-40fa-83d1-f37e04a51a53" providerId="AD" clId="Web-{81D41E2C-AC74-5119-FA9F-CA79D17289F3}" dt="2019-01-25T19:13:45.278" v="126" actId="20577"/>
        <pc:sldMkLst>
          <pc:docMk/>
          <pc:sldMk cId="0" sldId="264"/>
        </pc:sldMkLst>
        <pc:spChg chg="mod">
          <ac:chgData name="LaRoe,Jillian (EID)" userId="S::jlaroe@colostate.edu::b4b860b0-dac4-40fa-83d1-f37e04a51a53" providerId="AD" clId="Web-{81D41E2C-AC74-5119-FA9F-CA79D17289F3}" dt="2019-01-25T19:13:45.278" v="126" actId="20577"/>
          <ac:spMkLst>
            <pc:docMk/>
            <pc:sldMk cId="0" sldId="264"/>
            <ac:spMk id="5" creationId="{00000000-0000-0000-0000-000000000000}"/>
          </ac:spMkLst>
        </pc:spChg>
      </pc:sldChg>
      <pc:sldChg chg="ord">
        <pc:chgData name="LaRoe,Jillian (EID)" userId="S::jlaroe@colostate.edu::b4b860b0-dac4-40fa-83d1-f37e04a51a53" providerId="AD" clId="Web-{81D41E2C-AC74-5119-FA9F-CA79D17289F3}" dt="2019-01-25T19:10:40.442" v="48"/>
        <pc:sldMkLst>
          <pc:docMk/>
          <pc:sldMk cId="881094663" sldId="276"/>
        </pc:sldMkLst>
      </pc:sldChg>
      <pc:sldChg chg="del">
        <pc:chgData name="LaRoe,Jillian (EID)" userId="S::jlaroe@colostate.edu::b4b860b0-dac4-40fa-83d1-f37e04a51a53" providerId="AD" clId="Web-{81D41E2C-AC74-5119-FA9F-CA79D17289F3}" dt="2019-01-25T19:09:34.034" v="41"/>
        <pc:sldMkLst>
          <pc:docMk/>
          <pc:sldMk cId="2061642771" sldId="284"/>
        </pc:sldMkLst>
      </pc:sldChg>
      <pc:sldChg chg="modSp">
        <pc:chgData name="LaRoe,Jillian (EID)" userId="S::jlaroe@colostate.edu::b4b860b0-dac4-40fa-83d1-f37e04a51a53" providerId="AD" clId="Web-{81D41E2C-AC74-5119-FA9F-CA79D17289F3}" dt="2019-01-25T19:09:51.222" v="47" actId="20577"/>
        <pc:sldMkLst>
          <pc:docMk/>
          <pc:sldMk cId="0" sldId="285"/>
        </pc:sldMkLst>
        <pc:spChg chg="mod">
          <ac:chgData name="LaRoe,Jillian (EID)" userId="S::jlaroe@colostate.edu::b4b860b0-dac4-40fa-83d1-f37e04a51a53" providerId="AD" clId="Web-{81D41E2C-AC74-5119-FA9F-CA79D17289F3}" dt="2019-01-25T19:09:51.222" v="47" actId="20577"/>
          <ac:spMkLst>
            <pc:docMk/>
            <pc:sldMk cId="0" sldId="285"/>
            <ac:spMk id="192" creationId="{00000000-0000-0000-0000-000000000000}"/>
          </ac:spMkLst>
        </pc:spChg>
      </pc:sldChg>
      <pc:sldChg chg="del">
        <pc:chgData name="LaRoe,Jillian (EID)" userId="S::jlaroe@colostate.edu::b4b860b0-dac4-40fa-83d1-f37e04a51a53" providerId="AD" clId="Web-{81D41E2C-AC74-5119-FA9F-CA79D17289F3}" dt="2019-01-25T19:09:36.596" v="42"/>
        <pc:sldMkLst>
          <pc:docMk/>
          <pc:sldMk cId="1975182504" sldId="286"/>
        </pc:sldMkLst>
      </pc:sldChg>
      <pc:sldChg chg="modSp">
        <pc:chgData name="LaRoe,Jillian (EID)" userId="S::jlaroe@colostate.edu::b4b860b0-dac4-40fa-83d1-f37e04a51a53" providerId="AD" clId="Web-{81D41E2C-AC74-5119-FA9F-CA79D17289F3}" dt="2019-01-25T19:09:41.878" v="44" actId="20577"/>
        <pc:sldMkLst>
          <pc:docMk/>
          <pc:sldMk cId="4194041001" sldId="287"/>
        </pc:sldMkLst>
        <pc:spChg chg="mod">
          <ac:chgData name="LaRoe,Jillian (EID)" userId="S::jlaroe@colostate.edu::b4b860b0-dac4-40fa-83d1-f37e04a51a53" providerId="AD" clId="Web-{81D41E2C-AC74-5119-FA9F-CA79D17289F3}" dt="2019-01-25T19:09:41.878" v="44" actId="20577"/>
          <ac:spMkLst>
            <pc:docMk/>
            <pc:sldMk cId="4194041001" sldId="287"/>
            <ac:spMk id="192" creationId="{00000000-0000-0000-0000-000000000000}"/>
          </ac:spMkLst>
        </pc:spChg>
      </pc:sldChg>
      <pc:sldChg chg="addSp delSp modSp ord">
        <pc:chgData name="LaRoe,Jillian (EID)" userId="S::jlaroe@colostate.edu::b4b860b0-dac4-40fa-83d1-f37e04a51a53" providerId="AD" clId="Web-{81D41E2C-AC74-5119-FA9F-CA79D17289F3}" dt="2019-01-25T19:12:18.540" v="59" actId="1076"/>
        <pc:sldMkLst>
          <pc:docMk/>
          <pc:sldMk cId="0" sldId="288"/>
        </pc:sldMkLst>
        <pc:spChg chg="add del mod">
          <ac:chgData name="LaRoe,Jillian (EID)" userId="S::jlaroe@colostate.edu::b4b860b0-dac4-40fa-83d1-f37e04a51a53" providerId="AD" clId="Web-{81D41E2C-AC74-5119-FA9F-CA79D17289F3}" dt="2019-01-25T19:11:44.195" v="55"/>
          <ac:spMkLst>
            <pc:docMk/>
            <pc:sldMk cId="0" sldId="288"/>
            <ac:spMk id="3" creationId="{505D12A2-C8D3-4D45-A972-3E90B1AAA105}"/>
          </ac:spMkLst>
        </pc:spChg>
        <pc:spChg chg="mod">
          <ac:chgData name="LaRoe,Jillian (EID)" userId="S::jlaroe@colostate.edu::b4b860b0-dac4-40fa-83d1-f37e04a51a53" providerId="AD" clId="Web-{81D41E2C-AC74-5119-FA9F-CA79D17289F3}" dt="2019-01-25T19:11:30.319" v="52" actId="20577"/>
          <ac:spMkLst>
            <pc:docMk/>
            <pc:sldMk cId="0" sldId="288"/>
            <ac:spMk id="214" creationId="{00000000-0000-0000-0000-000000000000}"/>
          </ac:spMkLst>
        </pc:spChg>
        <pc:spChg chg="del">
          <ac:chgData name="LaRoe,Jillian (EID)" userId="S::jlaroe@colostate.edu::b4b860b0-dac4-40fa-83d1-f37e04a51a53" providerId="AD" clId="Web-{81D41E2C-AC74-5119-FA9F-CA79D17289F3}" dt="2019-01-25T19:11:20.256" v="49"/>
          <ac:spMkLst>
            <pc:docMk/>
            <pc:sldMk cId="0" sldId="288"/>
            <ac:spMk id="215" creationId="{00000000-0000-0000-0000-000000000000}"/>
          </ac:spMkLst>
        </pc:spChg>
        <pc:spChg chg="mod">
          <ac:chgData name="LaRoe,Jillian (EID)" userId="S::jlaroe@colostate.edu::b4b860b0-dac4-40fa-83d1-f37e04a51a53" providerId="AD" clId="Web-{81D41E2C-AC74-5119-FA9F-CA79D17289F3}" dt="2019-01-25T19:12:18.338" v="58" actId="1076"/>
          <ac:spMkLst>
            <pc:docMk/>
            <pc:sldMk cId="0" sldId="288"/>
            <ac:spMk id="216" creationId="{00000000-0000-0000-0000-000000000000}"/>
          </ac:spMkLst>
        </pc:spChg>
        <pc:picChg chg="mod modCrop">
          <ac:chgData name="LaRoe,Jillian (EID)" userId="S::jlaroe@colostate.edu::b4b860b0-dac4-40fa-83d1-f37e04a51a53" providerId="AD" clId="Web-{81D41E2C-AC74-5119-FA9F-CA79D17289F3}" dt="2019-01-25T19:12:18.540" v="59" actId="1076"/>
          <ac:picMkLst>
            <pc:docMk/>
            <pc:sldMk cId="0" sldId="288"/>
            <ac:picMk id="213" creationId="{00000000-0000-0000-0000-000000000000}"/>
          </ac:picMkLst>
        </pc:picChg>
      </pc:sldChg>
    </pc:docChg>
  </pc:docChgLst>
  <pc:docChgLst>
    <pc:chgData name="LaRoe,Jillian (EID)" userId="S::jlaroe@colostate.edu::b4b860b0-dac4-40fa-83d1-f37e04a51a53" providerId="AD" clId="Web-{12EDFF2A-5E9C-4797-9B65-6535033F71B1}"/>
    <pc:docChg chg="addSld">
      <pc:chgData name="LaRoe,Jillian (EID)" userId="S::jlaroe@colostate.edu::b4b860b0-dac4-40fa-83d1-f37e04a51a53" providerId="AD" clId="Web-{12EDFF2A-5E9C-4797-9B65-6535033F71B1}" dt="2019-01-17T18:13:21.436" v="0"/>
      <pc:docMkLst>
        <pc:docMk/>
      </pc:docMkLst>
      <pc:sldChg chg="add replId">
        <pc:chgData name="LaRoe,Jillian (EID)" userId="S::jlaroe@colostate.edu::b4b860b0-dac4-40fa-83d1-f37e04a51a53" providerId="AD" clId="Web-{12EDFF2A-5E9C-4797-9B65-6535033F71B1}" dt="2019-01-17T18:13:21.436" v="0"/>
        <pc:sldMkLst>
          <pc:docMk/>
          <pc:sldMk cId="2717265935" sldId="289"/>
        </pc:sldMkLst>
      </pc:sldChg>
    </pc:docChg>
  </pc:docChgLst>
  <pc:docChgLst>
    <pc:chgData name="LaRoe,Jillian (EID)" userId="S::jlaroe@colostate.edu::b4b860b0-dac4-40fa-83d1-f37e04a51a53" providerId="AD" clId="Web-{522A5422-B762-DA13-AB95-C11AA268932B}"/>
    <pc:docChg chg="modSld">
      <pc:chgData name="LaRoe,Jillian (EID)" userId="S::jlaroe@colostate.edu::b4b860b0-dac4-40fa-83d1-f37e04a51a53" providerId="AD" clId="Web-{522A5422-B762-DA13-AB95-C11AA268932B}" dt="2019-01-18T04:47:43.815" v="146" actId="20577"/>
      <pc:docMkLst>
        <pc:docMk/>
      </pc:docMkLst>
      <pc:sldChg chg="modSp">
        <pc:chgData name="LaRoe,Jillian (EID)" userId="S::jlaroe@colostate.edu::b4b860b0-dac4-40fa-83d1-f37e04a51a53" providerId="AD" clId="Web-{522A5422-B762-DA13-AB95-C11AA268932B}" dt="2019-01-18T04:47:43.815" v="146" actId="20577"/>
        <pc:sldMkLst>
          <pc:docMk/>
          <pc:sldMk cId="0" sldId="256"/>
        </pc:sldMkLst>
        <pc:spChg chg="mod">
          <ac:chgData name="LaRoe,Jillian (EID)" userId="S::jlaroe@colostate.edu::b4b860b0-dac4-40fa-83d1-f37e04a51a53" providerId="AD" clId="Web-{522A5422-B762-DA13-AB95-C11AA268932B}" dt="2019-01-18T04:28:19.085" v="5" actId="20577"/>
          <ac:spMkLst>
            <pc:docMk/>
            <pc:sldMk cId="0" sldId="256"/>
            <ac:spMk id="90" creationId="{00000000-0000-0000-0000-000000000000}"/>
          </ac:spMkLst>
        </pc:spChg>
        <pc:spChg chg="mod">
          <ac:chgData name="LaRoe,Jillian (EID)" userId="S::jlaroe@colostate.edu::b4b860b0-dac4-40fa-83d1-f37e04a51a53" providerId="AD" clId="Web-{522A5422-B762-DA13-AB95-C11AA268932B}" dt="2019-01-18T04:29:07.415" v="10" actId="20577"/>
          <ac:spMkLst>
            <pc:docMk/>
            <pc:sldMk cId="0" sldId="256"/>
            <ac:spMk id="91" creationId="{00000000-0000-0000-0000-000000000000}"/>
          </ac:spMkLst>
        </pc:spChg>
        <pc:spChg chg="mod">
          <ac:chgData name="LaRoe,Jillian (EID)" userId="S::jlaroe@colostate.edu::b4b860b0-dac4-40fa-83d1-f37e04a51a53" providerId="AD" clId="Web-{522A5422-B762-DA13-AB95-C11AA268932B}" dt="2019-01-18T04:47:43.815" v="146" actId="20577"/>
          <ac:spMkLst>
            <pc:docMk/>
            <pc:sldMk cId="0" sldId="256"/>
            <ac:spMk id="93" creationId="{00000000-0000-0000-0000-000000000000}"/>
          </ac:spMkLst>
        </pc:spChg>
      </pc:sldChg>
      <pc:sldChg chg="modSp">
        <pc:chgData name="LaRoe,Jillian (EID)" userId="S::jlaroe@colostate.edu::b4b860b0-dac4-40fa-83d1-f37e04a51a53" providerId="AD" clId="Web-{522A5422-B762-DA13-AB95-C11AA268932B}" dt="2019-01-18T04:45:25.404" v="133" actId="20577"/>
        <pc:sldMkLst>
          <pc:docMk/>
          <pc:sldMk cId="0" sldId="264"/>
        </pc:sldMkLst>
        <pc:spChg chg="mod">
          <ac:chgData name="LaRoe,Jillian (EID)" userId="S::jlaroe@colostate.edu::b4b860b0-dac4-40fa-83d1-f37e04a51a53" providerId="AD" clId="Web-{522A5422-B762-DA13-AB95-C11AA268932B}" dt="2019-01-18T04:45:25.404" v="133" actId="20577"/>
          <ac:spMkLst>
            <pc:docMk/>
            <pc:sldMk cId="0" sldId="264"/>
            <ac:spMk id="5" creationId="{00000000-0000-0000-0000-000000000000}"/>
          </ac:spMkLst>
        </pc:spChg>
      </pc:sldChg>
      <pc:sldChg chg="addSp delSp modSp">
        <pc:chgData name="LaRoe,Jillian (EID)" userId="S::jlaroe@colostate.edu::b4b860b0-dac4-40fa-83d1-f37e04a51a53" providerId="AD" clId="Web-{522A5422-B762-DA13-AB95-C11AA268932B}" dt="2019-01-18T04:46:35.750" v="137" actId="20577"/>
        <pc:sldMkLst>
          <pc:docMk/>
          <pc:sldMk cId="2717265935" sldId="289"/>
        </pc:sldMkLst>
        <pc:spChg chg="mod">
          <ac:chgData name="LaRoe,Jillian (EID)" userId="S::jlaroe@colostate.edu::b4b860b0-dac4-40fa-83d1-f37e04a51a53" providerId="AD" clId="Web-{522A5422-B762-DA13-AB95-C11AA268932B}" dt="2019-01-18T04:46:35.750" v="137" actId="20577"/>
          <ac:spMkLst>
            <pc:docMk/>
            <pc:sldMk cId="2717265935" sldId="289"/>
            <ac:spMk id="214" creationId="{00000000-0000-0000-0000-000000000000}"/>
          </ac:spMkLst>
        </pc:spChg>
        <pc:spChg chg="mod">
          <ac:chgData name="LaRoe,Jillian (EID)" userId="S::jlaroe@colostate.edu::b4b860b0-dac4-40fa-83d1-f37e04a51a53" providerId="AD" clId="Web-{522A5422-B762-DA13-AB95-C11AA268932B}" dt="2019-01-18T04:45:45.295" v="135" actId="1076"/>
          <ac:spMkLst>
            <pc:docMk/>
            <pc:sldMk cId="2717265935" sldId="289"/>
            <ac:spMk id="215" creationId="{00000000-0000-0000-0000-000000000000}"/>
          </ac:spMkLst>
        </pc:spChg>
        <pc:spChg chg="del">
          <ac:chgData name="LaRoe,Jillian (EID)" userId="S::jlaroe@colostate.edu::b4b860b0-dac4-40fa-83d1-f37e04a51a53" providerId="AD" clId="Web-{522A5422-B762-DA13-AB95-C11AA268932B}" dt="2019-01-18T04:34:50.678" v="13"/>
          <ac:spMkLst>
            <pc:docMk/>
            <pc:sldMk cId="2717265935" sldId="289"/>
            <ac:spMk id="216" creationId="{00000000-0000-0000-0000-000000000000}"/>
          </ac:spMkLst>
        </pc:spChg>
        <pc:picChg chg="add del mod">
          <ac:chgData name="LaRoe,Jillian (EID)" userId="S::jlaroe@colostate.edu::b4b860b0-dac4-40fa-83d1-f37e04a51a53" providerId="AD" clId="Web-{522A5422-B762-DA13-AB95-C11AA268932B}" dt="2019-01-18T04:36:23.963" v="19"/>
          <ac:picMkLst>
            <pc:docMk/>
            <pc:sldMk cId="2717265935" sldId="289"/>
            <ac:picMk id="2" creationId="{ABE2528F-9CCE-4529-9E79-2EB729099E9B}"/>
          </ac:picMkLst>
        </pc:picChg>
        <pc:picChg chg="add mod modCrop">
          <ac:chgData name="LaRoe,Jillian (EID)" userId="S::jlaroe@colostate.edu::b4b860b0-dac4-40fa-83d1-f37e04a51a53" providerId="AD" clId="Web-{522A5422-B762-DA13-AB95-C11AA268932B}" dt="2019-01-18T04:44:17.698" v="129" actId="1076"/>
          <ac:picMkLst>
            <pc:docMk/>
            <pc:sldMk cId="2717265935" sldId="289"/>
            <ac:picMk id="4" creationId="{43E013DA-6EA0-463E-9E66-F467A0A2D13B}"/>
          </ac:picMkLst>
        </pc:picChg>
        <pc:picChg chg="add mod modCrop">
          <ac:chgData name="LaRoe,Jillian (EID)" userId="S::jlaroe@colostate.edu::b4b860b0-dac4-40fa-83d1-f37e04a51a53" providerId="AD" clId="Web-{522A5422-B762-DA13-AB95-C11AA268932B}" dt="2019-01-18T04:42:28.882" v="104" actId="1076"/>
          <ac:picMkLst>
            <pc:docMk/>
            <pc:sldMk cId="2717265935" sldId="289"/>
            <ac:picMk id="6" creationId="{C8AD0486-5FC8-40A0-96F1-84F19DE3AFDE}"/>
          </ac:picMkLst>
        </pc:picChg>
        <pc:picChg chg="del">
          <ac:chgData name="LaRoe,Jillian (EID)" userId="S::jlaroe@colostate.edu::b4b860b0-dac4-40fa-83d1-f37e04a51a53" providerId="AD" clId="Web-{522A5422-B762-DA13-AB95-C11AA268932B}" dt="2019-01-18T04:34:45.615" v="12"/>
          <ac:picMkLst>
            <pc:docMk/>
            <pc:sldMk cId="2717265935" sldId="289"/>
            <ac:picMk id="213" creationId="{00000000-0000-0000-0000-000000000000}"/>
          </ac:picMkLst>
        </pc:picChg>
      </pc:sldChg>
    </pc:docChg>
  </pc:docChgLst>
  <pc:docChgLst>
    <pc:chgData name="LaRoe,Jillian (EID)" userId="S::jlaroe@colostate.edu::b4b860b0-dac4-40fa-83d1-f37e04a51a53" providerId="AD" clId="Web-{FB4E1AC2-B4A9-A772-8381-C5949AA78DA0}"/>
    <pc:docChg chg="modSld sldOrd">
      <pc:chgData name="LaRoe,Jillian (EID)" userId="S::jlaroe@colostate.edu::b4b860b0-dac4-40fa-83d1-f37e04a51a53" providerId="AD" clId="Web-{FB4E1AC2-B4A9-A772-8381-C5949AA78DA0}" dt="2019-01-26T00:38:01.943" v="18" actId="14100"/>
      <pc:docMkLst>
        <pc:docMk/>
      </pc:docMkLst>
      <pc:sldChg chg="addSp delSp modSp">
        <pc:chgData name="LaRoe,Jillian (EID)" userId="S::jlaroe@colostate.edu::b4b860b0-dac4-40fa-83d1-f37e04a51a53" providerId="AD" clId="Web-{FB4E1AC2-B4A9-A772-8381-C5949AA78DA0}" dt="2019-01-26T00:36:25.834" v="16" actId="1076"/>
        <pc:sldMkLst>
          <pc:docMk/>
          <pc:sldMk cId="1624001190" sldId="274"/>
        </pc:sldMkLst>
        <pc:picChg chg="add mod">
          <ac:chgData name="LaRoe,Jillian (EID)" userId="S::jlaroe@colostate.edu::b4b860b0-dac4-40fa-83d1-f37e04a51a53" providerId="AD" clId="Web-{FB4E1AC2-B4A9-A772-8381-C5949AA78DA0}" dt="2019-01-26T00:35:49.787" v="12" actId="1076"/>
          <ac:picMkLst>
            <pc:docMk/>
            <pc:sldMk cId="1624001190" sldId="274"/>
            <ac:picMk id="3" creationId="{398DED9A-8A39-4DAE-BF96-2C07F6444CC4}"/>
          </ac:picMkLst>
        </pc:picChg>
        <pc:picChg chg="del">
          <ac:chgData name="LaRoe,Jillian (EID)" userId="S::jlaroe@colostate.edu::b4b860b0-dac4-40fa-83d1-f37e04a51a53" providerId="AD" clId="Web-{FB4E1AC2-B4A9-A772-8381-C5949AA78DA0}" dt="2019-01-26T00:28:14.612" v="1"/>
          <ac:picMkLst>
            <pc:docMk/>
            <pc:sldMk cId="1624001190" sldId="274"/>
            <ac:picMk id="4" creationId="{00000000-0000-0000-0000-000000000000}"/>
          </ac:picMkLst>
        </pc:picChg>
        <pc:picChg chg="mod">
          <ac:chgData name="LaRoe,Jillian (EID)" userId="S::jlaroe@colostate.edu::b4b860b0-dac4-40fa-83d1-f37e04a51a53" providerId="AD" clId="Web-{FB4E1AC2-B4A9-A772-8381-C5949AA78DA0}" dt="2019-01-26T00:28:24.330" v="2" actId="1076"/>
          <ac:picMkLst>
            <pc:docMk/>
            <pc:sldMk cId="1624001190" sldId="274"/>
            <ac:picMk id="5" creationId="{00000000-0000-0000-0000-000000000000}"/>
          </ac:picMkLst>
        </pc:picChg>
        <pc:picChg chg="add mod">
          <ac:chgData name="LaRoe,Jillian (EID)" userId="S::jlaroe@colostate.edu::b4b860b0-dac4-40fa-83d1-f37e04a51a53" providerId="AD" clId="Web-{FB4E1AC2-B4A9-A772-8381-C5949AA78DA0}" dt="2019-01-26T00:35:55.943" v="14" actId="14100"/>
          <ac:picMkLst>
            <pc:docMk/>
            <pc:sldMk cId="1624001190" sldId="274"/>
            <ac:picMk id="7" creationId="{9576E8BB-E29E-47BF-A234-3E2326A2DCF3}"/>
          </ac:picMkLst>
        </pc:picChg>
        <pc:cxnChg chg="add mod">
          <ac:chgData name="LaRoe,Jillian (EID)" userId="S::jlaroe@colostate.edu::b4b860b0-dac4-40fa-83d1-f37e04a51a53" providerId="AD" clId="Web-{FB4E1AC2-B4A9-A772-8381-C5949AA78DA0}" dt="2019-01-26T00:36:25.834" v="16" actId="1076"/>
          <ac:cxnSpMkLst>
            <pc:docMk/>
            <pc:sldMk cId="1624001190" sldId="274"/>
            <ac:cxnSpMk id="9" creationId="{75919C8A-E32D-478F-AEE5-B870606709FC}"/>
          </ac:cxnSpMkLst>
        </pc:cxnChg>
      </pc:sldChg>
      <pc:sldChg chg="ord">
        <pc:chgData name="LaRoe,Jillian (EID)" userId="S::jlaroe@colostate.edu::b4b860b0-dac4-40fa-83d1-f37e04a51a53" providerId="AD" clId="Web-{FB4E1AC2-B4A9-A772-8381-C5949AA78DA0}" dt="2019-01-26T00:29:40.908" v="3"/>
        <pc:sldMkLst>
          <pc:docMk/>
          <pc:sldMk cId="881094663" sldId="276"/>
        </pc:sldMkLst>
      </pc:sldChg>
      <pc:sldChg chg="ord">
        <pc:chgData name="LaRoe,Jillian (EID)" userId="S::jlaroe@colostate.edu::b4b860b0-dac4-40fa-83d1-f37e04a51a53" providerId="AD" clId="Web-{FB4E1AC2-B4A9-A772-8381-C5949AA78DA0}" dt="2019-01-26T00:27:47.330" v="0"/>
        <pc:sldMkLst>
          <pc:docMk/>
          <pc:sldMk cId="0" sldId="281"/>
        </pc:sldMkLst>
      </pc:sldChg>
      <pc:sldChg chg="modSp">
        <pc:chgData name="LaRoe,Jillian (EID)" userId="S::jlaroe@colostate.edu::b4b860b0-dac4-40fa-83d1-f37e04a51a53" providerId="AD" clId="Web-{FB4E1AC2-B4A9-A772-8381-C5949AA78DA0}" dt="2019-01-26T00:38:01.943" v="18" actId="14100"/>
        <pc:sldMkLst>
          <pc:docMk/>
          <pc:sldMk cId="0" sldId="288"/>
        </pc:sldMkLst>
        <pc:picChg chg="mod">
          <ac:chgData name="LaRoe,Jillian (EID)" userId="S::jlaroe@colostate.edu::b4b860b0-dac4-40fa-83d1-f37e04a51a53" providerId="AD" clId="Web-{FB4E1AC2-B4A9-A772-8381-C5949AA78DA0}" dt="2019-01-26T00:38:01.943" v="18" actId="14100"/>
          <ac:picMkLst>
            <pc:docMk/>
            <pc:sldMk cId="0" sldId="288"/>
            <ac:picMk id="21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149207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endParaRPr lang="en-US" sz="1200" b="0" i="0" u="none" strike="noStrike" cap="none" dirty="0">
              <a:solidFill>
                <a:srgbClr val="FF0000"/>
              </a:solidFill>
              <a:latin typeface="Calibri"/>
              <a:ea typeface="Calibri"/>
              <a:cs typeface="Calibri"/>
              <a:sym typeface="Calibri"/>
            </a:endParaRPr>
          </a:p>
        </p:txBody>
      </p:sp>
      <p:sp>
        <p:nvSpPr>
          <p:cNvPr id="85" name="Shape 8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7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derived vegetation and moisture indices paired with topographic data at a 30m resolution as predictors of live and dead live lodgepole pine.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30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 used a Random Forest machine learning algorithm to classify percent cover of live and dead trees</a:t>
            </a:r>
            <a:r>
              <a:rPr lang="en-US" baseline="0" dirty="0"/>
              <a:t> (both binary &amp; presence/absence and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54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Our team used a 2-step classification system to generate this continuous map of live lodgepole pine coverage across the study area.</a:t>
            </a:r>
            <a:endParaRPr dirty="0"/>
          </a:p>
        </p:txBody>
      </p:sp>
      <p:sp>
        <p:nvSpPr>
          <p:cNvPr id="190" name="Shape 19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218680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Our team used a 2-step classification system to generate this continuous map of dead lodgepole pine coverage across the study area.</a:t>
            </a:r>
            <a:endParaRPr dirty="0"/>
          </a:p>
        </p:txBody>
      </p:sp>
      <p:sp>
        <p:nvSpPr>
          <p:cNvPr id="190" name="Shape 19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1120881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used several</a:t>
            </a:r>
            <a:r>
              <a:rPr lang="en-US" baseline="0" dirty="0"/>
              <a:t> standard statistical methods to evaluate our models. Here on the left we see a confusion matrix for the binary classification model. Green areas indicate correctly classified plots whereas red areas indicate plots that were not correctly classified.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the right, we see a predicted vs observed graph for our regression (continuous) model. The points represent training observations, and the red line is the line of best fit of the model.</a:t>
            </a:r>
            <a:endParaRPr lang="en-US"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en-US" dirty="0"/>
              <a:t>Figures threshold result sec. tech paper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34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Within our methodology, there are accuracy limitations to only using 1,000 sampling points over four large states to train our model. The thresholds set for the live and dead lodgepole pine binary maps may have introduced bias in our results. Multispectral imagery can be used to identify and monitor vegetation health; however, is limited in its capability to identify individual species. Live lodgepole pines were mapped but this does not necessarily mean that all will be at risk.</a:t>
            </a:r>
          </a:p>
          <a:p>
            <a:pPr lvl="0">
              <a:spcBef>
                <a:spcPts val="0"/>
              </a:spcBef>
              <a:buNone/>
            </a:pPr>
            <a:endParaRPr lang="en-US" dirty="0"/>
          </a:p>
          <a:p>
            <a:pPr lvl="0">
              <a:spcBef>
                <a:spcPts val="0"/>
              </a:spcBef>
              <a:buNone/>
            </a:pPr>
            <a:r>
              <a:rPr lang="en-US" dirty="0"/>
              <a:t>The three major components effecting mountain pine beetle outbreaks are climate, forest structure, and beetle populations. It is difficult to accurately predict future climate and genetic variability within beetle populations, so this leaves forest structure and cover as the primary focus in this project.  </a:t>
            </a:r>
            <a:endParaRPr dirty="0"/>
          </a:p>
        </p:txBody>
      </p:sp>
      <p:sp>
        <p:nvSpPr>
          <p:cNvPr id="204" name="Shape 20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212614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Our work can inform future management and assessment of beetle-killed wood as</a:t>
            </a:r>
            <a:r>
              <a:rPr lang="en-US" baseline="0" dirty="0"/>
              <a:t> </a:t>
            </a:r>
            <a:r>
              <a:rPr lang="en-US" baseline="0"/>
              <a:t>a biofuel.</a:t>
            </a:r>
            <a:endParaRPr dirty="0"/>
          </a:p>
        </p:txBody>
      </p:sp>
      <p:sp>
        <p:nvSpPr>
          <p:cNvPr id="204" name="Shape 20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2126143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baseline="0" dirty="0"/>
              <a:t>Our work can serve as a foundation to expand on this research.</a:t>
            </a:r>
          </a:p>
          <a:p>
            <a:pPr lvl="0">
              <a:spcBef>
                <a:spcPts val="0"/>
              </a:spcBef>
              <a:buNone/>
            </a:pPr>
            <a:r>
              <a:rPr lang="en-US" baseline="0" dirty="0"/>
              <a:t>Other aspects that can be explored include a higher number of predictor variables, expanding the area to be analyzed, and determining the economic value of beetle-kill wood as a biofuel.</a:t>
            </a:r>
          </a:p>
          <a:p>
            <a:pPr lvl="0">
              <a:spcBef>
                <a:spcPts val="0"/>
              </a:spcBef>
              <a:buNone/>
            </a:pPr>
            <a:endParaRPr lang="en-US" baseline="0" dirty="0"/>
          </a:p>
        </p:txBody>
      </p:sp>
      <p:sp>
        <p:nvSpPr>
          <p:cNvPr id="211" name="Shape 21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832742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r>
              <a:rPr lang="en-US" dirty="0"/>
              <a:t>This project would not be possible without the support and mentorship</a:t>
            </a:r>
            <a:r>
              <a:rPr lang="en-US" baseline="0" dirty="0"/>
              <a:t> from scientists in the Natural Resource Ecology Lab at CSU.</a:t>
            </a:r>
          </a:p>
        </p:txBody>
      </p:sp>
      <p:sp>
        <p:nvSpPr>
          <p:cNvPr id="219" name="Shape 2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711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baseline="0" dirty="0"/>
              <a:t>Our work can serve as a foundation to expand on this research.</a:t>
            </a:r>
          </a:p>
          <a:p>
            <a:pPr lvl="0">
              <a:spcBef>
                <a:spcPts val="0"/>
              </a:spcBef>
              <a:buNone/>
            </a:pPr>
            <a:r>
              <a:rPr lang="en-US" baseline="0" dirty="0"/>
              <a:t>Other aspects that can be explored include a higher number of predictor variables, expanding the area to be analyzed, and determining the economic value of beetle-kill wood as a biofuel.</a:t>
            </a:r>
          </a:p>
          <a:p>
            <a:pPr lvl="0">
              <a:spcBef>
                <a:spcPts val="0"/>
              </a:spcBef>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Gary Olds, team member</a:t>
            </a:r>
            <a:endParaRPr lang="en-US" dirty="0"/>
          </a:p>
          <a:p>
            <a:pPr lvl="0">
              <a:spcBef>
                <a:spcPts val="0"/>
              </a:spcBef>
              <a:buNone/>
            </a:pPr>
            <a:endParaRPr lang="en-US" baseline="0" dirty="0"/>
          </a:p>
        </p:txBody>
      </p:sp>
      <p:sp>
        <p:nvSpPr>
          <p:cNvPr id="211" name="Shape 21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381353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Forest ecosystems provide critical habitat for wildlife, filter and store water, and serve as a backdrop</a:t>
            </a:r>
            <a:r>
              <a:rPr lang="en-US" baseline="0" dirty="0"/>
              <a:t> for recreation. In the past decade (2000-2013), millions of acres of coniferous forest have been impacted by the mountain pine beetle (MPB) across the Intermountain West. Current information of the MPB’s impacts across the region is not comprehensive and is geographically limited.</a:t>
            </a:r>
          </a:p>
          <a:p>
            <a:pPr lvl="0">
              <a:spcBef>
                <a:spcPts val="0"/>
              </a:spcBef>
              <a:buNone/>
            </a:pPr>
            <a:endParaRPr lang="en-US" baseline="0" dirty="0"/>
          </a:p>
          <a:p>
            <a:pPr lvl="0">
              <a:spcBef>
                <a:spcPts val="0"/>
              </a:spcBef>
              <a:buNone/>
            </a:pPr>
            <a:r>
              <a:rPr lang="en-US" baseline="0" dirty="0"/>
              <a:t>Image Credit: Jenny </a:t>
            </a:r>
            <a:r>
              <a:rPr lang="en-US" baseline="0" dirty="0" err="1"/>
              <a:t>Mehren</a:t>
            </a:r>
            <a:r>
              <a:rPr lang="en-US" baseline="0" dirty="0"/>
              <a:t>, team member</a:t>
            </a:r>
            <a:endParaRPr dirty="0"/>
          </a:p>
        </p:txBody>
      </p:sp>
      <p:sp>
        <p:nvSpPr>
          <p:cNvPr id="116" name="Shape 11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150855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baseline="0" dirty="0"/>
          </a:p>
          <a:p>
            <a:pPr>
              <a:buNone/>
            </a:pPr>
            <a:r>
              <a:rPr lang="en-US" baseline="0" dirty="0"/>
              <a:t>Image credit: </a:t>
            </a:r>
            <a:r>
              <a:rPr lang="en-US" baseline="0" dirty="0" err="1"/>
              <a:t>bstad</a:t>
            </a:r>
            <a:r>
              <a:rPr lang="en-US" baseline="0" dirty="0"/>
              <a:t>, </a:t>
            </a:r>
            <a:r>
              <a:rPr lang="en-US" baseline="0" dirty="0" err="1"/>
              <a:t>Pixabay</a:t>
            </a:r>
            <a:r>
              <a:rPr lang="en-US" baseline="0" dirty="0"/>
              <a:t>, https://pixabay.com/en/wood-bark-beetle-paths-2009067/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three</a:t>
            </a:r>
            <a:r>
              <a:rPr lang="en-US" baseline="0" dirty="0"/>
              <a:t> factors that affect whether or not forests are at risk to MPB outbreaks. It is difficult to assess what the exact climate is going to be like, and it isn’t possible to track MPB. It is possible to assess forest structure using remote sensing and NASA Earth observations.</a:t>
            </a:r>
          </a:p>
          <a:p>
            <a:pPr>
              <a:buNone/>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3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Our study area covers Colorado,</a:t>
            </a:r>
            <a:r>
              <a:rPr lang="en-US" baseline="0" dirty="0"/>
              <a:t> Idaho, Montana, and Wyoming, also known as the Intermountain West. We examined areas covered by lodgepole pine forest during the study period of 2000 to 2013.</a:t>
            </a:r>
            <a:endParaRPr dirty="0"/>
          </a:p>
        </p:txBody>
      </p:sp>
      <p:sp>
        <p:nvSpPr>
          <p:cNvPr id="103" name="Shape 103"/>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70012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F17B3C5-D124-4EAE-9A87-974A2F9B5BE2}"/>
              </a:ext>
            </a:extLst>
          </p:cNvPr>
          <p:cNvSpPr>
            <a:spLocks noGrp="1"/>
          </p:cNvSpPr>
          <p:nvPr>
            <p:ph type="body" idx="1"/>
          </p:nvPr>
        </p:nvSpPr>
        <p:spPr/>
        <p:txBody>
          <a:bodyPr/>
          <a:lstStyle/>
          <a:p>
            <a:pPr>
              <a:buNone/>
            </a:pPr>
            <a:r>
              <a:rPr lang="en-US" dirty="0"/>
              <a:t>This project partnered with the Bioenergy Alliance Network of the Rockies to address these concerns.</a:t>
            </a:r>
          </a:p>
          <a:p>
            <a:pPr>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Gary Olds, team member</a:t>
            </a:r>
            <a:endParaRPr lang="en-US" dirty="0"/>
          </a:p>
          <a:p>
            <a:pPr>
              <a:buNone/>
            </a:pPr>
            <a:endParaRPr lang="en-US" dirty="0"/>
          </a:p>
        </p:txBody>
      </p:sp>
    </p:spTree>
    <p:extLst>
      <p:ext uri="{BB962C8B-B14F-4D97-AF65-F5344CB8AC3E}">
        <p14:creationId xmlns:p14="http://schemas.microsoft.com/office/powerpoint/2010/main" val="376089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a:buNone/>
            </a:pPr>
            <a:r>
              <a:rPr lang="en-US" sz="1200" b="0" i="0" u="none" strike="noStrike" kern="1200" cap="none" dirty="0">
                <a:solidFill>
                  <a:schemeClr val="dk1"/>
                </a:solidFill>
                <a:effectLst/>
                <a:latin typeface="Calibri"/>
                <a:ea typeface="Calibri"/>
                <a:cs typeface="Calibri"/>
                <a:sym typeface="Calibri"/>
              </a:rPr>
              <a:t>The objectives of this project were to map live and dead lodgepole pine after the recent severe mountain pine beetle outbreak (2013) across Colorado, Idaho, Montana, and Wyoming  </a:t>
            </a:r>
          </a:p>
          <a:p>
            <a:pPr>
              <a:buNone/>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Julia Sullivan team member</a:t>
            </a:r>
            <a:endParaRPr lang="en-US" dirty="0"/>
          </a:p>
          <a:p>
            <a:pPr>
              <a:buNone/>
            </a:pPr>
            <a:endParaRPr lang="en-US" sz="1200" b="0" i="0" u="none" strike="noStrike" kern="1200" cap="none" dirty="0">
              <a:solidFill>
                <a:schemeClr val="dk1"/>
              </a:solidFill>
              <a:effectLst/>
              <a:latin typeface="Calibri"/>
              <a:ea typeface="Calibri"/>
              <a:cs typeface="Calibri"/>
              <a:sym typeface="Calibri"/>
            </a:endParaRPr>
          </a:p>
        </p:txBody>
      </p:sp>
      <p:sp>
        <p:nvSpPr>
          <p:cNvPr id="127" name="Shape 127"/>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163523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Through the Google Earth Engine API, we acquired 30m satellite imagery from Landsat 5 TM and Landsat 8 OLI &amp; TIRS. We</a:t>
            </a:r>
            <a:r>
              <a:rPr lang="en-US" baseline="0" dirty="0"/>
              <a:t> used these images to derive information about the tree canopy cover. </a:t>
            </a:r>
            <a:r>
              <a:rPr lang="en-US" dirty="0"/>
              <a:t>We also obtained a 30m digital elevation model from NASA’s Shuttle Radar Topography Mission to create topographic</a:t>
            </a:r>
            <a:r>
              <a:rPr lang="en-US" baseline="0" dirty="0"/>
              <a:t> indices</a:t>
            </a:r>
            <a:r>
              <a:rPr lang="en-US" dirty="0"/>
              <a:t>. High</a:t>
            </a:r>
            <a:r>
              <a:rPr lang="en-US" baseline="0" dirty="0"/>
              <a:t> resolution aerial imagery (1m) was acquired from the National Agriculture Imagery Program (NAIP) to conduct sampling.</a:t>
            </a:r>
          </a:p>
          <a:p>
            <a:pPr lvl="0">
              <a:spcBef>
                <a:spcPts val="0"/>
              </a:spcBef>
              <a:buNone/>
            </a:pPr>
            <a:r>
              <a:rPr lang="en-US" baseline="0" dirty="0"/>
              <a:t>Image Credit: </a:t>
            </a:r>
            <a:r>
              <a:rPr lang="en-US" baseline="0" dirty="0" err="1"/>
              <a:t>qimono</a:t>
            </a:r>
            <a:r>
              <a:rPr lang="en-US" baseline="0" dirty="0"/>
              <a:t>, </a:t>
            </a:r>
            <a:r>
              <a:rPr lang="en-US" baseline="0" dirty="0" err="1"/>
              <a:t>Pixabay</a:t>
            </a:r>
            <a:r>
              <a:rPr lang="en-US" baseline="0" dirty="0"/>
              <a:t>, https://pixabay.com/en/sunrise-space-outer-globe-world-1756274/</a:t>
            </a:r>
          </a:p>
          <a:p>
            <a:pPr lvl="0">
              <a:spcBef>
                <a:spcPts val="0"/>
              </a:spcBef>
              <a:buNone/>
            </a:pPr>
            <a:endParaRPr dirty="0"/>
          </a:p>
        </p:txBody>
      </p:sp>
      <p:sp>
        <p:nvSpPr>
          <p:cNvPr id="137" name="Shape 137"/>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150069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r>
              <a:rPr lang="en-US" dirty="0"/>
              <a:t>Using</a:t>
            </a:r>
            <a:r>
              <a:rPr lang="en-US" baseline="0" dirty="0"/>
              <a:t> the Google Earth Engine API, our team sampled 1000 plots via ocular image interpretation using 2012 &amp; 2013 NAIP true and false color imagery over coniferous forest (specifically lodgepole pine) within our study area. We then generated environmental predictor variables from the Landsat 5 &amp; 8 imagery and the SRTM digital elevation model. We ran variable selection and preliminary Random Forest models using R, and finalized our models in Earth Engine to create our maps. Models were evaluated using a variety of metrics including out of bag error (OOB), root mean square error (RMSE), and predicted vs. observed.</a:t>
            </a:r>
            <a:endParaRPr dirty="0"/>
          </a:p>
        </p:txBody>
      </p:sp>
      <p:sp>
        <p:nvSpPr>
          <p:cNvPr id="146" name="Shape 146"/>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47578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 sampled 1000 points using NAIP imagery by aligning 30</a:t>
            </a:r>
            <a:r>
              <a:rPr lang="en-US" baseline="0" dirty="0"/>
              <a:t>m Landsat pixels.</a:t>
            </a:r>
          </a:p>
          <a:p>
            <a:pPr>
              <a:buNone/>
            </a:pPr>
            <a:r>
              <a:rPr lang="en-US" baseline="0" dirty="0"/>
              <a:t>In addition to recording the percent live and percent dead, additional categories accounted for</a:t>
            </a:r>
          </a:p>
          <a:p>
            <a:pPr>
              <a:buNone/>
            </a:pPr>
            <a:r>
              <a:rPr lang="en-US" baseline="0" dirty="0"/>
              <a:t>percent cover of shadow and other (includes non-tree vegetation, bare ground, and water).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721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1" y="238125"/>
            <a:ext cx="869955" cy="741413"/>
          </a:xfrm>
          <a:prstGeom prst="rect">
            <a:avLst/>
          </a:prstGeom>
          <a:noFill/>
          <a:ln>
            <a:noFill/>
          </a:ln>
        </p:spPr>
      </p:pic>
      <p:sp>
        <p:nvSpPr>
          <p:cNvPr id="14" name="Shape 14"/>
          <p:cNvSpPr txBox="1"/>
          <p:nvPr/>
        </p:nvSpPr>
        <p:spPr>
          <a:xfrm>
            <a:off x="8944500" y="442912"/>
            <a:ext cx="1962150" cy="415498"/>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lim="800000"/>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1919712" cy="6789420"/>
          </a:xfrm>
          <a:prstGeom prst="rect">
            <a:avLst/>
          </a:prstGeom>
          <a:noFill/>
          <a:ln>
            <a:noFill/>
          </a:ln>
        </p:spPr>
      </p:pic>
      <p:pic>
        <p:nvPicPr>
          <p:cNvPr id="18" name="Shape 18"/>
          <p:cNvPicPr preferRelativeResize="0"/>
          <p:nvPr/>
        </p:nvPicPr>
        <p:blipFill rotWithShape="1">
          <a:blip r:embed="rId3">
            <a:alphaModFix/>
          </a:blip>
          <a:srcRect/>
          <a:stretch/>
        </p:blipFill>
        <p:spPr>
          <a:xfrm>
            <a:off x="11233004" y="133045"/>
            <a:ext cx="382460" cy="382460"/>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wrap="square"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1997" cy="6789424"/>
          </a:xfrm>
          <a:prstGeom prst="rect">
            <a:avLst/>
          </a:prstGeom>
          <a:noFill/>
          <a:ln>
            <a:noFill/>
          </a:ln>
        </p:spPr>
      </p:pic>
      <p:pic>
        <p:nvPicPr>
          <p:cNvPr id="25" name="Shape 25"/>
          <p:cNvPicPr preferRelativeResize="0"/>
          <p:nvPr/>
        </p:nvPicPr>
        <p:blipFill rotWithShape="1">
          <a:blip r:embed="rId3">
            <a:alphaModFix/>
          </a:blip>
          <a:srcRect/>
          <a:stretch/>
        </p:blipFill>
        <p:spPr>
          <a:xfrm>
            <a:off x="11233129" y="133070"/>
            <a:ext cx="382460" cy="382460"/>
          </a:xfrm>
          <a:prstGeom prst="rect">
            <a:avLst/>
          </a:prstGeom>
          <a:noFill/>
          <a:ln>
            <a:noFill/>
          </a:ln>
        </p:spPr>
      </p:pic>
      <p:sp>
        <p:nvSpPr>
          <p:cNvPr id="26" name="Shape 26"/>
          <p:cNvSpPr txBox="1">
            <a:spLocks noGrp="1"/>
          </p:cNvSpPr>
          <p:nvPr>
            <p:ph type="title"/>
          </p:nvPr>
        </p:nvSpPr>
        <p:spPr>
          <a:xfrm>
            <a:off x="1000125" y="365124"/>
            <a:ext cx="10233000" cy="4794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7436065" y="931499"/>
            <a:ext cx="3797208" cy="588047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p:nvPr/>
        </p:nvSpPr>
        <p:spPr>
          <a:xfrm>
            <a:off x="0" y="6820367"/>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a:stretch/>
        </p:blipFill>
        <p:spPr>
          <a:xfrm>
            <a:off x="0" y="3437552"/>
            <a:ext cx="11919712" cy="6789420"/>
          </a:xfrm>
          <a:prstGeom prst="rect">
            <a:avLst/>
          </a:prstGeom>
          <a:noFill/>
          <a:ln>
            <a:noFill/>
          </a:ln>
        </p:spPr>
      </p:pic>
      <p:pic>
        <p:nvPicPr>
          <p:cNvPr id="31" name="Shape 31"/>
          <p:cNvPicPr preferRelativeResize="0"/>
          <p:nvPr/>
        </p:nvPicPr>
        <p:blipFill rotWithShape="1">
          <a:blip r:embed="rId3">
            <a:alphaModFix/>
          </a:blip>
          <a:srcRect/>
          <a:stretch/>
        </p:blipFill>
        <p:spPr>
          <a:xfrm>
            <a:off x="11233004" y="3570597"/>
            <a:ext cx="382460" cy="382460"/>
          </a:xfrm>
          <a:prstGeom prst="rect">
            <a:avLst/>
          </a:prstGeom>
          <a:noFill/>
          <a:ln>
            <a:noFill/>
          </a:ln>
        </p:spPr>
      </p:pic>
      <p:sp>
        <p:nvSpPr>
          <p:cNvPr id="32" name="Shape 32"/>
          <p:cNvSpPr txBox="1">
            <a:spLocks noGrp="1"/>
          </p:cNvSpPr>
          <p:nvPr>
            <p:ph type="title"/>
          </p:nvPr>
        </p:nvSpPr>
        <p:spPr>
          <a:xfrm>
            <a:off x="1000125" y="3794124"/>
            <a:ext cx="10233148"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a:spLocks noGrp="1"/>
          </p:cNvSpPr>
          <p:nvPr>
            <p:ph type="pic" idx="2"/>
          </p:nvPr>
        </p:nvSpPr>
        <p:spPr>
          <a:xfrm>
            <a:off x="0" y="46648"/>
            <a:ext cx="12192000" cy="3390904"/>
          </a:xfrm>
          <a:prstGeom prst="rect">
            <a:avLst/>
          </a:prstGeom>
          <a:noFill/>
          <a:ln>
            <a:noFill/>
          </a:ln>
        </p:spPr>
        <p:txBody>
          <a:bodyPr wrap="square"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4" name="Shape 34"/>
          <p:cNvSpPr txBox="1">
            <a:spLocks noGrp="1"/>
          </p:cNvSpPr>
          <p:nvPr>
            <p:ph type="body" idx="1"/>
          </p:nvPr>
        </p:nvSpPr>
        <p:spPr>
          <a:xfrm>
            <a:off x="1000125" y="4432151"/>
            <a:ext cx="10233148" cy="219456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p:nvPr/>
        </p:nvSpPr>
        <p:spPr>
          <a:xfrm>
            <a:off x="0" y="0"/>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36"/>
        <p:cNvGrpSpPr/>
        <p:nvPr/>
      </p:nvGrpSpPr>
      <p:grpSpPr>
        <a:xfrm>
          <a:off x="0" y="0"/>
          <a:ext cx="0" cy="0"/>
          <a:chOff x="0" y="0"/>
          <a:chExt cx="0" cy="0"/>
        </a:xfrm>
      </p:grpSpPr>
      <p:pic>
        <p:nvPicPr>
          <p:cNvPr id="37" name="Shape 37"/>
          <p:cNvPicPr preferRelativeResize="0"/>
          <p:nvPr/>
        </p:nvPicPr>
        <p:blipFill rotWithShape="1">
          <a:blip r:embed="rId2">
            <a:alphaModFix/>
          </a:blip>
          <a:srcRect/>
          <a:stretch/>
        </p:blipFill>
        <p:spPr>
          <a:xfrm>
            <a:off x="0" y="0"/>
            <a:ext cx="11919712" cy="6789420"/>
          </a:xfrm>
          <a:prstGeom prst="rect">
            <a:avLst/>
          </a:prstGeom>
          <a:noFill/>
          <a:ln>
            <a:noFill/>
          </a:ln>
        </p:spPr>
      </p:pic>
      <p:pic>
        <p:nvPicPr>
          <p:cNvPr id="38" name="Shape 38"/>
          <p:cNvPicPr preferRelativeResize="0"/>
          <p:nvPr/>
        </p:nvPicPr>
        <p:blipFill rotWithShape="1">
          <a:blip r:embed="rId3">
            <a:alphaModFix/>
          </a:blip>
          <a:srcRect/>
          <a:stretch/>
        </p:blipFill>
        <p:spPr>
          <a:xfrm>
            <a:off x="11233004" y="133045"/>
            <a:ext cx="382460" cy="382460"/>
          </a:xfrm>
          <a:prstGeom prst="rect">
            <a:avLst/>
          </a:prstGeom>
          <a:noFill/>
          <a:ln>
            <a:noFill/>
          </a:ln>
        </p:spPr>
      </p:pic>
      <p:sp>
        <p:nvSpPr>
          <p:cNvPr id="39" name="Shape 39"/>
          <p:cNvSpPr txBox="1">
            <a:spLocks noGrp="1"/>
          </p:cNvSpPr>
          <p:nvPr>
            <p:ph type="title"/>
          </p:nvPr>
        </p:nvSpPr>
        <p:spPr>
          <a:xfrm>
            <a:off x="1000125" y="365124"/>
            <a:ext cx="10233148"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a:spLocks noGrp="1"/>
          </p:cNvSpPr>
          <p:nvPr>
            <p:ph type="pic" idx="2"/>
          </p:nvPr>
        </p:nvSpPr>
        <p:spPr>
          <a:xfrm>
            <a:off x="0" y="3456417"/>
            <a:ext cx="12192000" cy="3354936"/>
          </a:xfrm>
          <a:prstGeom prst="rect">
            <a:avLst/>
          </a:prstGeom>
          <a:noFill/>
          <a:ln>
            <a:noFill/>
          </a:ln>
        </p:spPr>
        <p:txBody>
          <a:bodyPr wrap="square"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body" idx="1"/>
          </p:nvPr>
        </p:nvSpPr>
        <p:spPr>
          <a:xfrm>
            <a:off x="1000125" y="993665"/>
            <a:ext cx="10233148" cy="2186052"/>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p:nvPr/>
        </p:nvSpPr>
        <p:spPr>
          <a:xfrm>
            <a:off x="0" y="6818138"/>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Key Points">
    <p:spTree>
      <p:nvGrpSpPr>
        <p:cNvPr id="1" name="Shape 43"/>
        <p:cNvGrpSpPr/>
        <p:nvPr/>
      </p:nvGrpSpPr>
      <p:grpSpPr>
        <a:xfrm>
          <a:off x="0" y="0"/>
          <a:ext cx="0" cy="0"/>
          <a:chOff x="0" y="0"/>
          <a:chExt cx="0" cy="0"/>
        </a:xfrm>
      </p:grpSpPr>
      <p:pic>
        <p:nvPicPr>
          <p:cNvPr id="44" name="Shape 44"/>
          <p:cNvPicPr preferRelativeResize="0"/>
          <p:nvPr/>
        </p:nvPicPr>
        <p:blipFill rotWithShape="1">
          <a:blip r:embed="rId2">
            <a:alphaModFix/>
          </a:blip>
          <a:srcRect/>
          <a:stretch/>
        </p:blipFill>
        <p:spPr>
          <a:xfrm>
            <a:off x="0" y="0"/>
            <a:ext cx="11919712" cy="6789420"/>
          </a:xfrm>
          <a:prstGeom prst="rect">
            <a:avLst/>
          </a:prstGeom>
          <a:noFill/>
          <a:ln>
            <a:noFill/>
          </a:ln>
        </p:spPr>
      </p:pic>
      <p:pic>
        <p:nvPicPr>
          <p:cNvPr id="45" name="Shape 45"/>
          <p:cNvPicPr preferRelativeResize="0"/>
          <p:nvPr/>
        </p:nvPicPr>
        <p:blipFill rotWithShape="1">
          <a:blip r:embed="rId3">
            <a:alphaModFix/>
          </a:blip>
          <a:srcRect/>
          <a:stretch/>
        </p:blipFill>
        <p:spPr>
          <a:xfrm>
            <a:off x="11233004" y="133045"/>
            <a:ext cx="382460" cy="382460"/>
          </a:xfrm>
          <a:prstGeom prst="rect">
            <a:avLst/>
          </a:prstGeom>
          <a:noFill/>
          <a:ln>
            <a:noFill/>
          </a:ln>
        </p:spPr>
      </p:pic>
      <p:sp>
        <p:nvSpPr>
          <p:cNvPr id="46" name="Shape 46"/>
          <p:cNvSpPr txBox="1">
            <a:spLocks noGrp="1"/>
          </p:cNvSpPr>
          <p:nvPr>
            <p:ph type="body" idx="1"/>
          </p:nvPr>
        </p:nvSpPr>
        <p:spPr>
          <a:xfrm>
            <a:off x="4833257" y="5695688"/>
            <a:ext cx="6400015" cy="1114212"/>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2"/>
          </p:nvPr>
        </p:nvSpPr>
        <p:spPr>
          <a:xfrm>
            <a:off x="1000125" y="1165799"/>
            <a:ext cx="3393745" cy="1042733"/>
          </a:xfrm>
          <a:prstGeom prst="rect">
            <a:avLst/>
          </a:prstGeom>
          <a:noFill/>
          <a:ln>
            <a:noFill/>
          </a:ln>
        </p:spPr>
        <p:txBody>
          <a:bodyPr wrap="square" lIns="91425" tIns="91425" rIns="91425" bIns="91425"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3"/>
          </p:nvPr>
        </p:nvSpPr>
        <p:spPr>
          <a:xfrm>
            <a:off x="4833257" y="1805049"/>
            <a:ext cx="6400015" cy="112784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4"/>
          </p:nvPr>
        </p:nvSpPr>
        <p:spPr>
          <a:xfrm>
            <a:off x="1000125" y="5058581"/>
            <a:ext cx="3393745" cy="1042733"/>
          </a:xfrm>
          <a:prstGeom prst="rect">
            <a:avLst/>
          </a:prstGeom>
          <a:noFill/>
          <a:ln>
            <a:noFill/>
          </a:ln>
        </p:spPr>
        <p:txBody>
          <a:bodyPr wrap="square" lIns="91425" tIns="91425" rIns="91425" bIns="91425"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txBox="1">
            <a:spLocks noGrp="1"/>
          </p:cNvSpPr>
          <p:nvPr>
            <p:ph type="body" idx="5"/>
          </p:nvPr>
        </p:nvSpPr>
        <p:spPr>
          <a:xfrm>
            <a:off x="1000125" y="3063682"/>
            <a:ext cx="3393745" cy="1042733"/>
          </a:xfrm>
          <a:prstGeom prst="rect">
            <a:avLst/>
          </a:prstGeom>
          <a:noFill/>
          <a:ln>
            <a:noFill/>
          </a:ln>
        </p:spPr>
        <p:txBody>
          <a:bodyPr wrap="square" lIns="91425" tIns="91425" rIns="91425" bIns="91425"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6"/>
          </p:nvPr>
        </p:nvSpPr>
        <p:spPr>
          <a:xfrm>
            <a:off x="4833257" y="3732286"/>
            <a:ext cx="6400015" cy="112784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p:nvPr/>
        </p:nvSpPr>
        <p:spPr>
          <a:xfrm>
            <a:off x="0" y="6818138"/>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3" name="Shape 53"/>
          <p:cNvSpPr txBox="1">
            <a:spLocks noGrp="1"/>
          </p:cNvSpPr>
          <p:nvPr>
            <p:ph type="title"/>
          </p:nvPr>
        </p:nvSpPr>
        <p:spPr>
          <a:xfrm>
            <a:off x="1000125" y="365124"/>
            <a:ext cx="10233148"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New Section">
    <p:spTree>
      <p:nvGrpSpPr>
        <p:cNvPr id="1" name="Shape 54"/>
        <p:cNvGrpSpPr/>
        <p:nvPr/>
      </p:nvGrpSpPr>
      <p:grpSpPr>
        <a:xfrm>
          <a:off x="0" y="0"/>
          <a:ext cx="0" cy="0"/>
          <a:chOff x="0" y="0"/>
          <a:chExt cx="0" cy="0"/>
        </a:xfrm>
      </p:grpSpPr>
      <p:pic>
        <p:nvPicPr>
          <p:cNvPr id="55" name="Shape 55"/>
          <p:cNvPicPr preferRelativeResize="0"/>
          <p:nvPr/>
        </p:nvPicPr>
        <p:blipFill rotWithShape="1">
          <a:blip r:embed="rId2">
            <a:alphaModFix/>
          </a:blip>
          <a:srcRect/>
          <a:stretch/>
        </p:blipFill>
        <p:spPr>
          <a:xfrm>
            <a:off x="0" y="0"/>
            <a:ext cx="11919712" cy="6789420"/>
          </a:xfrm>
          <a:prstGeom prst="rect">
            <a:avLst/>
          </a:prstGeom>
          <a:noFill/>
          <a:ln>
            <a:noFill/>
          </a:ln>
        </p:spPr>
      </p:pic>
      <p:pic>
        <p:nvPicPr>
          <p:cNvPr id="56" name="Shape 56"/>
          <p:cNvPicPr preferRelativeResize="0"/>
          <p:nvPr/>
        </p:nvPicPr>
        <p:blipFill rotWithShape="1">
          <a:blip r:embed="rId3">
            <a:alphaModFix/>
          </a:blip>
          <a:srcRect/>
          <a:stretch/>
        </p:blipFill>
        <p:spPr>
          <a:xfrm>
            <a:off x="179744" y="657113"/>
            <a:ext cx="902015" cy="902015"/>
          </a:xfrm>
          <a:prstGeom prst="rect">
            <a:avLst/>
          </a:prstGeom>
          <a:noFill/>
          <a:ln>
            <a:noFill/>
          </a:ln>
        </p:spPr>
      </p:pic>
      <p:sp>
        <p:nvSpPr>
          <p:cNvPr id="57" name="Shape 57"/>
          <p:cNvSpPr txBox="1">
            <a:spLocks noGrp="1"/>
          </p:cNvSpPr>
          <p:nvPr>
            <p:ph type="title"/>
          </p:nvPr>
        </p:nvSpPr>
        <p:spPr>
          <a:xfrm>
            <a:off x="2291379" y="1129553"/>
            <a:ext cx="7562625" cy="1065007"/>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8" name="Shape 58"/>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59" name="Shape 59"/>
          <p:cNvSpPr txBox="1">
            <a:spLocks noGrp="1"/>
          </p:cNvSpPr>
          <p:nvPr>
            <p:ph type="body" idx="1"/>
          </p:nvPr>
        </p:nvSpPr>
        <p:spPr>
          <a:xfrm>
            <a:off x="2291379" y="2302136"/>
            <a:ext cx="7562625" cy="4055633"/>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p:nvPr/>
        </p:nvSpPr>
        <p:spPr>
          <a:xfrm>
            <a:off x="0" y="6812673"/>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Key Points 2">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2">
            <a:alphaModFix/>
          </a:blip>
          <a:srcRect/>
          <a:stretch/>
        </p:blipFill>
        <p:spPr>
          <a:xfrm>
            <a:off x="0" y="0"/>
            <a:ext cx="11919712" cy="6789420"/>
          </a:xfrm>
          <a:prstGeom prst="rect">
            <a:avLst/>
          </a:prstGeom>
          <a:noFill/>
          <a:ln>
            <a:noFill/>
          </a:ln>
        </p:spPr>
      </p:pic>
      <p:pic>
        <p:nvPicPr>
          <p:cNvPr id="63" name="Shape 63"/>
          <p:cNvPicPr preferRelativeResize="0"/>
          <p:nvPr/>
        </p:nvPicPr>
        <p:blipFill rotWithShape="1">
          <a:blip r:embed="rId3">
            <a:alphaModFix/>
          </a:blip>
          <a:srcRect/>
          <a:stretch/>
        </p:blipFill>
        <p:spPr>
          <a:xfrm>
            <a:off x="11233004" y="133045"/>
            <a:ext cx="382460" cy="382460"/>
          </a:xfrm>
          <a:prstGeom prst="rect">
            <a:avLst/>
          </a:prstGeom>
          <a:noFill/>
          <a:ln>
            <a:noFill/>
          </a:ln>
        </p:spPr>
      </p:pic>
      <p:sp>
        <p:nvSpPr>
          <p:cNvPr id="64" name="Shape 64"/>
          <p:cNvSpPr txBox="1">
            <a:spLocks noGrp="1"/>
          </p:cNvSpPr>
          <p:nvPr>
            <p:ph type="title"/>
          </p:nvPr>
        </p:nvSpPr>
        <p:spPr>
          <a:xfrm>
            <a:off x="1000125" y="365124"/>
            <a:ext cx="10233148"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5" name="Shape 65"/>
          <p:cNvSpPr txBox="1">
            <a:spLocks noGrp="1"/>
          </p:cNvSpPr>
          <p:nvPr>
            <p:ph type="body" idx="1"/>
          </p:nvPr>
        </p:nvSpPr>
        <p:spPr>
          <a:xfrm>
            <a:off x="8261871" y="2383475"/>
            <a:ext cx="2961573" cy="442173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2"/>
          </p:nvPr>
        </p:nvSpPr>
        <p:spPr>
          <a:xfrm>
            <a:off x="1000126" y="1102299"/>
            <a:ext cx="2958688" cy="1042733"/>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txBox="1">
            <a:spLocks noGrp="1"/>
          </p:cNvSpPr>
          <p:nvPr>
            <p:ph type="body" idx="3"/>
          </p:nvPr>
        </p:nvSpPr>
        <p:spPr>
          <a:xfrm>
            <a:off x="1000125" y="2376662"/>
            <a:ext cx="2958689" cy="4428544"/>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4"/>
          </p:nvPr>
        </p:nvSpPr>
        <p:spPr>
          <a:xfrm>
            <a:off x="8261871" y="1097604"/>
            <a:ext cx="2961573" cy="1042733"/>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txBox="1">
            <a:spLocks noGrp="1"/>
          </p:cNvSpPr>
          <p:nvPr>
            <p:ph type="body" idx="5"/>
          </p:nvPr>
        </p:nvSpPr>
        <p:spPr>
          <a:xfrm>
            <a:off x="4496695" y="1097605"/>
            <a:ext cx="3227295" cy="1042733"/>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6"/>
          </p:nvPr>
        </p:nvSpPr>
        <p:spPr>
          <a:xfrm>
            <a:off x="4496695" y="2376662"/>
            <a:ext cx="3227295" cy="4428544"/>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p:nvPr/>
        </p:nvSpPr>
        <p:spPr>
          <a:xfrm>
            <a:off x="0" y="6818138"/>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2">
            <a:alphaModFix/>
          </a:blip>
          <a:srcRect/>
          <a:stretch/>
        </p:blipFill>
        <p:spPr>
          <a:xfrm>
            <a:off x="0" y="0"/>
            <a:ext cx="12191997" cy="6789424"/>
          </a:xfrm>
          <a:prstGeom prst="rect">
            <a:avLst/>
          </a:prstGeom>
          <a:noFill/>
          <a:ln>
            <a:noFill/>
          </a:ln>
        </p:spPr>
      </p:pic>
      <p:sp>
        <p:nvSpPr>
          <p:cNvPr id="74" name="Shape 74"/>
          <p:cNvSpPr txBox="1">
            <a:spLocks noGrp="1"/>
          </p:cNvSpPr>
          <p:nvPr>
            <p:ph type="title"/>
          </p:nvPr>
        </p:nvSpPr>
        <p:spPr>
          <a:xfrm>
            <a:off x="1000125" y="365124"/>
            <a:ext cx="9413277"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p:nvPr/>
        </p:nvSpPr>
        <p:spPr>
          <a:xfrm>
            <a:off x="11449050" y="88726"/>
            <a:ext cx="577500" cy="495600"/>
          </a:xfrm>
          <a:prstGeom prst="hexagon">
            <a:avLst>
              <a:gd name="adj" fmla="val 25000"/>
              <a:gd name="vf" fmla="val 115470"/>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6" name="Shape 76"/>
          <p:cNvSpPr/>
          <p:nvPr/>
        </p:nvSpPr>
        <p:spPr>
          <a:xfrm>
            <a:off x="0" y="6818138"/>
            <a:ext cx="12192000" cy="45719"/>
          </a:xfrm>
          <a:prstGeom prst="rect">
            <a:avLst/>
          </a:prstGeom>
          <a:solidFill>
            <a:srgbClr val="2E865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7" name="Shape 77"/>
          <p:cNvSpPr txBox="1">
            <a:spLocks noGrp="1"/>
          </p:cNvSpPr>
          <p:nvPr>
            <p:ph type="body" idx="1"/>
          </p:nvPr>
        </p:nvSpPr>
        <p:spPr>
          <a:xfrm>
            <a:off x="1172583" y="1697389"/>
            <a:ext cx="9818921" cy="7040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2"/>
          </p:nvPr>
        </p:nvSpPr>
        <p:spPr>
          <a:xfrm>
            <a:off x="1172582" y="3287942"/>
            <a:ext cx="9818921" cy="7040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3"/>
          </p:nvPr>
        </p:nvSpPr>
        <p:spPr>
          <a:xfrm>
            <a:off x="1172584" y="4904822"/>
            <a:ext cx="9818920" cy="7040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p:nvPr/>
        </p:nvSpPr>
        <p:spPr>
          <a:xfrm>
            <a:off x="0" y="6420217"/>
            <a:ext cx="12192000" cy="430887"/>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57070"/>
              </a:solidFill>
              <a:latin typeface="Arial"/>
              <a:ea typeface="Arial"/>
              <a:cs typeface="Arial"/>
              <a:sym typeface="Arial"/>
            </a:endParaRPr>
          </a:p>
        </p:txBody>
      </p:sp>
      <p:pic>
        <p:nvPicPr>
          <p:cNvPr id="81" name="Shape 81"/>
          <p:cNvPicPr preferRelativeResize="0"/>
          <p:nvPr/>
        </p:nvPicPr>
        <p:blipFill rotWithShape="1">
          <a:blip r:embed="rId3">
            <a:alphaModFix/>
          </a:blip>
          <a:srcRect/>
          <a:stretch/>
        </p:blipFill>
        <p:spPr>
          <a:xfrm>
            <a:off x="11516904" y="114549"/>
            <a:ext cx="422740" cy="4279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2.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4.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tiff"/><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596"/>
          <a:stretch/>
        </p:blipFill>
        <p:spPr>
          <a:xfrm>
            <a:off x="0" y="0"/>
            <a:ext cx="6460066" cy="6858001"/>
          </a:xfrm>
          <a:prstGeom prst="rect">
            <a:avLst/>
          </a:prstGeom>
        </p:spPr>
      </p:pic>
      <p:pic>
        <p:nvPicPr>
          <p:cNvPr id="88" name="Shape 88"/>
          <p:cNvPicPr preferRelativeResize="0"/>
          <p:nvPr/>
        </p:nvPicPr>
        <p:blipFill rotWithShape="1">
          <a:blip r:embed="rId4">
            <a:alphaModFix/>
          </a:blip>
          <a:srcRect/>
          <a:stretch/>
        </p:blipFill>
        <p:spPr>
          <a:xfrm>
            <a:off x="0" y="1"/>
            <a:ext cx="12192000" cy="6858000"/>
          </a:xfrm>
          <a:prstGeom prst="rect">
            <a:avLst/>
          </a:prstGeom>
          <a:noFill/>
          <a:ln>
            <a:noFill/>
          </a:ln>
        </p:spPr>
      </p:pic>
      <p:pic>
        <p:nvPicPr>
          <p:cNvPr id="89" name="Shape 89"/>
          <p:cNvPicPr preferRelativeResize="0"/>
          <p:nvPr/>
        </p:nvPicPr>
        <p:blipFill rotWithShape="1">
          <a:blip r:embed="rId5">
            <a:alphaModFix/>
          </a:blip>
          <a:srcRect/>
          <a:stretch/>
        </p:blipFill>
        <p:spPr>
          <a:xfrm>
            <a:off x="11102666" y="5916930"/>
            <a:ext cx="709199" cy="709199"/>
          </a:xfrm>
          <a:prstGeom prst="rect">
            <a:avLst/>
          </a:prstGeom>
          <a:noFill/>
          <a:ln>
            <a:noFill/>
          </a:ln>
        </p:spPr>
      </p:pic>
      <p:sp>
        <p:nvSpPr>
          <p:cNvPr id="91" name="Shape 91"/>
          <p:cNvSpPr txBox="1"/>
          <p:nvPr/>
        </p:nvSpPr>
        <p:spPr>
          <a:xfrm>
            <a:off x="5391026" y="1464368"/>
            <a:ext cx="6408300" cy="1956433"/>
          </a:xfrm>
          <a:prstGeom prst="rect">
            <a:avLst/>
          </a:prstGeom>
          <a:noFill/>
          <a:ln>
            <a:noFill/>
          </a:ln>
        </p:spPr>
        <p:txBody>
          <a:bodyPr wrap="square" lIns="91425" tIns="45700" rIns="91425" bIns="45700" anchor="t" anchorCtr="0">
            <a:noAutofit/>
          </a:bodyPr>
          <a:lstStyle/>
          <a:p>
            <a:pPr algn="ctr">
              <a:buClr>
                <a:srgbClr val="2E8652"/>
              </a:buClr>
              <a:buSzPct val="25000"/>
            </a:pPr>
            <a:r>
              <a:rPr lang="en-US" sz="3400" dirty="0">
                <a:solidFill>
                  <a:srgbClr val="2E8652"/>
                </a:solidFill>
                <a:latin typeface="Century Gothic"/>
                <a:sym typeface="Century Gothic"/>
              </a:rPr>
              <a:t>Mapping Lodgepole Pine Mortality Across the Intermountain West</a:t>
            </a:r>
            <a:endParaRPr lang="en-US" sz="3400" dirty="0">
              <a:latin typeface="Century Gothic"/>
            </a:endParaRPr>
          </a:p>
        </p:txBody>
      </p:sp>
      <p:sp>
        <p:nvSpPr>
          <p:cNvPr id="93" name="Shape 93"/>
          <p:cNvSpPr txBox="1"/>
          <p:nvPr/>
        </p:nvSpPr>
        <p:spPr>
          <a:xfrm>
            <a:off x="7004726" y="3758330"/>
            <a:ext cx="3180900" cy="276300"/>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buClr>
                <a:srgbClr val="3F3F3F"/>
              </a:buClr>
              <a:buSzPct val="25000"/>
              <a:buFont typeface="Arial"/>
              <a:buNone/>
            </a:pPr>
            <a:r>
              <a:rPr lang="en-US" sz="1800" u="sng" dirty="0">
                <a:solidFill>
                  <a:srgbClr val="3F3F3F"/>
                </a:solidFill>
                <a:latin typeface="Century Gothic"/>
                <a:ea typeface="Century Gothic"/>
                <a:cs typeface="Century Gothic"/>
                <a:sym typeface="Century Gothic"/>
              </a:rPr>
              <a:t>Jillian </a:t>
            </a:r>
            <a:r>
              <a:rPr lang="en-US" sz="1800" u="sng" dirty="0" err="1">
                <a:solidFill>
                  <a:srgbClr val="3F3F3F"/>
                </a:solidFill>
                <a:latin typeface="Century Gothic"/>
                <a:ea typeface="Century Gothic"/>
                <a:cs typeface="Century Gothic"/>
                <a:sym typeface="Century Gothic"/>
              </a:rPr>
              <a:t>LaRoe</a:t>
            </a:r>
            <a:endParaRPr lang="en-US" sz="1800" u="sng" dirty="0">
              <a:solidFill>
                <a:srgbClr val="3F3F3F"/>
              </a:solidFill>
              <a:latin typeface="Century Gothic"/>
              <a:ea typeface="Century Gothic"/>
              <a:cs typeface="Century Gothic"/>
              <a:sym typeface="Century Gothic"/>
            </a:endParaRPr>
          </a:p>
        </p:txBody>
      </p:sp>
      <p:sp>
        <p:nvSpPr>
          <p:cNvPr id="94" name="Shape 94"/>
          <p:cNvSpPr txBox="1"/>
          <p:nvPr/>
        </p:nvSpPr>
        <p:spPr>
          <a:xfrm>
            <a:off x="8991600" y="4745000"/>
            <a:ext cx="1901700" cy="276300"/>
          </a:xfrm>
          <a:prstGeom prst="rect">
            <a:avLst/>
          </a:prstGeom>
          <a:noFill/>
          <a:ln>
            <a:noFill/>
          </a:ln>
        </p:spPr>
        <p:txBody>
          <a:bodyPr wrap="square" lIns="91425" tIns="45700" rIns="91425" bIns="45700" anchor="t" anchorCtr="0">
            <a:noAutofit/>
          </a:bodyPr>
          <a:lstStyle/>
          <a:p>
            <a:pPr marL="0" marR="0" lvl="0" indent="0"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Gary Olds</a:t>
            </a:r>
          </a:p>
        </p:txBody>
      </p:sp>
      <p:sp>
        <p:nvSpPr>
          <p:cNvPr id="95" name="Shape 95"/>
          <p:cNvSpPr txBox="1"/>
          <p:nvPr/>
        </p:nvSpPr>
        <p:spPr>
          <a:xfrm>
            <a:off x="6438300" y="4745000"/>
            <a:ext cx="2114100" cy="276300"/>
          </a:xfrm>
          <a:prstGeom prst="rect">
            <a:avLst/>
          </a:prstGeom>
          <a:noFill/>
          <a:ln>
            <a:noFill/>
          </a:ln>
        </p:spPr>
        <p:txBody>
          <a:bodyPr wrap="square" lIns="91425" tIns="45700" rIns="91425" bIns="45700" anchor="t" anchorCtr="0">
            <a:noAutofit/>
          </a:bodyPr>
          <a:lstStyle/>
          <a:p>
            <a:pPr marL="0" marR="0" lvl="0" indent="0"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Timothy Mayer</a:t>
            </a:r>
          </a:p>
        </p:txBody>
      </p:sp>
      <p:sp>
        <p:nvSpPr>
          <p:cNvPr id="96" name="Shape 96"/>
          <p:cNvSpPr txBox="1"/>
          <p:nvPr/>
        </p:nvSpPr>
        <p:spPr>
          <a:xfrm>
            <a:off x="8991600" y="4336315"/>
            <a:ext cx="2430136" cy="276309"/>
          </a:xfrm>
          <a:prstGeom prst="rect">
            <a:avLst/>
          </a:prstGeom>
          <a:noFill/>
          <a:ln>
            <a:noFill/>
          </a:ln>
        </p:spPr>
        <p:txBody>
          <a:bodyPr wrap="square" lIns="91425" tIns="45700" rIns="91425" bIns="45700" anchor="t" anchorCtr="0">
            <a:noAutofit/>
          </a:bodyPr>
          <a:lstStyle/>
          <a:p>
            <a:pPr marL="0" marR="0" lvl="0" indent="0"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Jennifer </a:t>
            </a:r>
            <a:r>
              <a:rPr lang="en-US" sz="1800" dirty="0" err="1">
                <a:solidFill>
                  <a:srgbClr val="3F3F3F"/>
                </a:solidFill>
                <a:latin typeface="Century Gothic"/>
                <a:ea typeface="Century Gothic"/>
                <a:cs typeface="Century Gothic"/>
                <a:sym typeface="Century Gothic"/>
              </a:rPr>
              <a:t>Mehren</a:t>
            </a:r>
            <a:endParaRPr lang="en-US" sz="1800" dirty="0">
              <a:solidFill>
                <a:srgbClr val="3F3F3F"/>
              </a:solidFill>
              <a:latin typeface="Century Gothic"/>
              <a:ea typeface="Century Gothic"/>
              <a:cs typeface="Century Gothic"/>
              <a:sym typeface="Century Gothic"/>
            </a:endParaRPr>
          </a:p>
        </p:txBody>
      </p:sp>
      <p:sp>
        <p:nvSpPr>
          <p:cNvPr id="98" name="Shape 98"/>
          <p:cNvSpPr txBox="1"/>
          <p:nvPr/>
        </p:nvSpPr>
        <p:spPr>
          <a:xfrm>
            <a:off x="6438300" y="4336315"/>
            <a:ext cx="3391500" cy="2763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Julia</a:t>
            </a:r>
            <a:r>
              <a:rPr lang="en-US" sz="1800" dirty="0">
                <a:solidFill>
                  <a:schemeClr val="tx1">
                    <a:lumMod val="75000"/>
                    <a:lumOff val="25000"/>
                  </a:schemeClr>
                </a:solidFill>
                <a:latin typeface="Century Gothic"/>
                <a:ea typeface="Century Gothic"/>
                <a:cs typeface="Century Gothic"/>
                <a:sym typeface="Century Gothic"/>
              </a:rPr>
              <a:t> Sullivan</a:t>
            </a:r>
            <a:endParaRPr lang="en-US" sz="1800" strike="sngStrike" dirty="0">
              <a:solidFill>
                <a:srgbClr val="FF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D792-A483-4E4E-B3DA-3649B366CB31}"/>
              </a:ext>
            </a:extLst>
          </p:cNvPr>
          <p:cNvSpPr>
            <a:spLocks noGrp="1"/>
          </p:cNvSpPr>
          <p:nvPr>
            <p:ph type="title"/>
          </p:nvPr>
        </p:nvSpPr>
        <p:spPr/>
        <p:txBody>
          <a:bodyPr/>
          <a:lstStyle/>
          <a:p>
            <a:r>
              <a:rPr lang="en-US" sz="4600" dirty="0"/>
              <a:t>Environmental Predictor Variables</a:t>
            </a:r>
          </a:p>
        </p:txBody>
      </p:sp>
      <p:grpSp>
        <p:nvGrpSpPr>
          <p:cNvPr id="4" name="Shape 168">
            <a:extLst>
              <a:ext uri="{FF2B5EF4-FFF2-40B4-BE49-F238E27FC236}">
                <a16:creationId xmlns:a16="http://schemas.microsoft.com/office/drawing/2014/main" id="{6862002A-843B-4139-A576-1FADC9E74539}"/>
              </a:ext>
            </a:extLst>
          </p:cNvPr>
          <p:cNvGrpSpPr/>
          <p:nvPr/>
        </p:nvGrpSpPr>
        <p:grpSpPr>
          <a:xfrm>
            <a:off x="11206" y="1028700"/>
            <a:ext cx="11603823" cy="3802302"/>
            <a:chOff x="2648287" y="3089848"/>
            <a:chExt cx="5858693" cy="1702552"/>
          </a:xfrm>
        </p:grpSpPr>
        <p:grpSp>
          <p:nvGrpSpPr>
            <p:cNvPr id="5" name="Shape 169">
              <a:extLst>
                <a:ext uri="{FF2B5EF4-FFF2-40B4-BE49-F238E27FC236}">
                  <a16:creationId xmlns:a16="http://schemas.microsoft.com/office/drawing/2014/main" id="{25B42580-7383-4064-B15F-7A15C1E3D1C6}"/>
                </a:ext>
              </a:extLst>
            </p:cNvPr>
            <p:cNvGrpSpPr/>
            <p:nvPr/>
          </p:nvGrpSpPr>
          <p:grpSpPr>
            <a:xfrm>
              <a:off x="3172521" y="3089848"/>
              <a:ext cx="5334458" cy="1702552"/>
              <a:chOff x="3172521" y="3089848"/>
              <a:chExt cx="5334458" cy="1702552"/>
            </a:xfrm>
          </p:grpSpPr>
          <p:pic>
            <p:nvPicPr>
              <p:cNvPr id="7" name="Shape 170">
                <a:extLst>
                  <a:ext uri="{FF2B5EF4-FFF2-40B4-BE49-F238E27FC236}">
                    <a16:creationId xmlns:a16="http://schemas.microsoft.com/office/drawing/2014/main" id="{CD6F0CBD-A18C-4587-880C-3091BD62756F}"/>
                  </a:ext>
                </a:extLst>
              </p:cNvPr>
              <p:cNvPicPr preferRelativeResize="0"/>
              <p:nvPr/>
            </p:nvPicPr>
            <p:blipFill rotWithShape="1">
              <a:blip r:embed="rId3">
                <a:alphaModFix/>
              </a:blip>
              <a:srcRect/>
              <a:stretch/>
            </p:blipFill>
            <p:spPr>
              <a:xfrm rot="1003579">
                <a:off x="7030719" y="3357752"/>
                <a:ext cx="1321254" cy="1271416"/>
              </a:xfrm>
              <a:prstGeom prst="rect">
                <a:avLst/>
              </a:prstGeom>
              <a:noFill/>
              <a:ln>
                <a:noFill/>
              </a:ln>
            </p:spPr>
          </p:pic>
          <p:pic>
            <p:nvPicPr>
              <p:cNvPr id="8" name="Shape 171">
                <a:extLst>
                  <a:ext uri="{FF2B5EF4-FFF2-40B4-BE49-F238E27FC236}">
                    <a16:creationId xmlns:a16="http://schemas.microsoft.com/office/drawing/2014/main" id="{5D91130B-E3CD-45C5-BE3A-BF030A97EEB8}"/>
                  </a:ext>
                </a:extLst>
              </p:cNvPr>
              <p:cNvPicPr preferRelativeResize="0"/>
              <p:nvPr/>
            </p:nvPicPr>
            <p:blipFill rotWithShape="1">
              <a:blip r:embed="rId4">
                <a:alphaModFix/>
              </a:blip>
              <a:srcRect/>
              <a:stretch/>
            </p:blipFill>
            <p:spPr>
              <a:xfrm rot="1003579">
                <a:off x="6562870" y="3337006"/>
                <a:ext cx="1251042" cy="1270037"/>
              </a:xfrm>
              <a:prstGeom prst="rect">
                <a:avLst/>
              </a:prstGeom>
              <a:noFill/>
              <a:ln>
                <a:noFill/>
              </a:ln>
            </p:spPr>
          </p:pic>
          <p:pic>
            <p:nvPicPr>
              <p:cNvPr id="9" name="Shape 172">
                <a:extLst>
                  <a:ext uri="{FF2B5EF4-FFF2-40B4-BE49-F238E27FC236}">
                    <a16:creationId xmlns:a16="http://schemas.microsoft.com/office/drawing/2014/main" id="{40472C14-4EC7-47A7-929A-639D6D849F92}"/>
                  </a:ext>
                </a:extLst>
              </p:cNvPr>
              <p:cNvPicPr preferRelativeResize="0"/>
              <p:nvPr/>
            </p:nvPicPr>
            <p:blipFill rotWithShape="1">
              <a:blip r:embed="rId5">
                <a:alphaModFix/>
              </a:blip>
              <a:srcRect/>
              <a:stretch/>
            </p:blipFill>
            <p:spPr>
              <a:xfrm rot="1003577">
                <a:off x="6018342" y="3308708"/>
                <a:ext cx="1280550" cy="1270769"/>
              </a:xfrm>
              <a:prstGeom prst="rect">
                <a:avLst/>
              </a:prstGeom>
              <a:noFill/>
              <a:ln>
                <a:noFill/>
              </a:ln>
            </p:spPr>
          </p:pic>
          <p:pic>
            <p:nvPicPr>
              <p:cNvPr id="10" name="Shape 173">
                <a:extLst>
                  <a:ext uri="{FF2B5EF4-FFF2-40B4-BE49-F238E27FC236}">
                    <a16:creationId xmlns:a16="http://schemas.microsoft.com/office/drawing/2014/main" id="{C54F1BD0-B1E8-49D0-834B-EE8CB70EB195}"/>
                  </a:ext>
                </a:extLst>
              </p:cNvPr>
              <p:cNvPicPr preferRelativeResize="0"/>
              <p:nvPr/>
            </p:nvPicPr>
            <p:blipFill rotWithShape="1">
              <a:blip r:embed="rId6">
                <a:alphaModFix/>
              </a:blip>
              <a:srcRect r="1806"/>
              <a:stretch/>
            </p:blipFill>
            <p:spPr>
              <a:xfrm rot="1003580">
                <a:off x="5562475" y="3247387"/>
                <a:ext cx="1230403" cy="1347908"/>
              </a:xfrm>
              <a:prstGeom prst="rect">
                <a:avLst/>
              </a:prstGeom>
              <a:noFill/>
              <a:ln>
                <a:noFill/>
              </a:ln>
            </p:spPr>
          </p:pic>
          <p:pic>
            <p:nvPicPr>
              <p:cNvPr id="11" name="Shape 174">
                <a:extLst>
                  <a:ext uri="{FF2B5EF4-FFF2-40B4-BE49-F238E27FC236}">
                    <a16:creationId xmlns:a16="http://schemas.microsoft.com/office/drawing/2014/main" id="{418789C9-A653-44A5-9BCD-9B3CB51B88B1}"/>
                  </a:ext>
                </a:extLst>
              </p:cNvPr>
              <p:cNvPicPr preferRelativeResize="0"/>
              <p:nvPr/>
            </p:nvPicPr>
            <p:blipFill rotWithShape="1">
              <a:blip r:embed="rId7">
                <a:alphaModFix/>
              </a:blip>
              <a:srcRect/>
              <a:stretch/>
            </p:blipFill>
            <p:spPr>
              <a:xfrm rot="1003577">
                <a:off x="4992989" y="3250225"/>
                <a:ext cx="1313376" cy="1361959"/>
              </a:xfrm>
              <a:prstGeom prst="rect">
                <a:avLst/>
              </a:prstGeom>
              <a:noFill/>
              <a:ln>
                <a:noFill/>
              </a:ln>
            </p:spPr>
          </p:pic>
          <p:pic>
            <p:nvPicPr>
              <p:cNvPr id="12" name="Shape 175">
                <a:extLst>
                  <a:ext uri="{FF2B5EF4-FFF2-40B4-BE49-F238E27FC236}">
                    <a16:creationId xmlns:a16="http://schemas.microsoft.com/office/drawing/2014/main" id="{4E83E472-75CC-4B51-8204-A0BB2CD8FBD2}"/>
                  </a:ext>
                </a:extLst>
              </p:cNvPr>
              <p:cNvPicPr preferRelativeResize="0"/>
              <p:nvPr/>
            </p:nvPicPr>
            <p:blipFill rotWithShape="1">
              <a:blip r:embed="rId8">
                <a:alphaModFix/>
              </a:blip>
              <a:srcRect/>
              <a:stretch/>
            </p:blipFill>
            <p:spPr>
              <a:xfrm rot="1003578">
                <a:off x="4432566" y="3256600"/>
                <a:ext cx="1299877" cy="1361957"/>
              </a:xfrm>
              <a:prstGeom prst="rect">
                <a:avLst/>
              </a:prstGeom>
              <a:noFill/>
              <a:ln>
                <a:noFill/>
              </a:ln>
            </p:spPr>
          </p:pic>
          <p:pic>
            <p:nvPicPr>
              <p:cNvPr id="13" name="Shape 176">
                <a:extLst>
                  <a:ext uri="{FF2B5EF4-FFF2-40B4-BE49-F238E27FC236}">
                    <a16:creationId xmlns:a16="http://schemas.microsoft.com/office/drawing/2014/main" id="{144664F2-467B-490F-84A7-7B87D619E007}"/>
                  </a:ext>
                </a:extLst>
              </p:cNvPr>
              <p:cNvPicPr preferRelativeResize="0"/>
              <p:nvPr/>
            </p:nvPicPr>
            <p:blipFill rotWithShape="1">
              <a:blip r:embed="rId9">
                <a:alphaModFix/>
              </a:blip>
              <a:srcRect/>
              <a:stretch/>
            </p:blipFill>
            <p:spPr>
              <a:xfrm rot="1003579">
                <a:off x="3905510" y="3246187"/>
                <a:ext cx="1253001" cy="1361957"/>
              </a:xfrm>
              <a:prstGeom prst="rect">
                <a:avLst/>
              </a:prstGeom>
              <a:noFill/>
              <a:ln>
                <a:noFill/>
              </a:ln>
            </p:spPr>
          </p:pic>
          <p:pic>
            <p:nvPicPr>
              <p:cNvPr id="14" name="Shape 177">
                <a:extLst>
                  <a:ext uri="{FF2B5EF4-FFF2-40B4-BE49-F238E27FC236}">
                    <a16:creationId xmlns:a16="http://schemas.microsoft.com/office/drawing/2014/main" id="{5B402341-2208-4B04-BE49-EA78BDC9EF13}"/>
                  </a:ext>
                </a:extLst>
              </p:cNvPr>
              <p:cNvPicPr preferRelativeResize="0"/>
              <p:nvPr/>
            </p:nvPicPr>
            <p:blipFill rotWithShape="1">
              <a:blip r:embed="rId10">
                <a:alphaModFix/>
              </a:blip>
              <a:srcRect/>
              <a:stretch/>
            </p:blipFill>
            <p:spPr>
              <a:xfrm rot="1003576">
                <a:off x="3344449" y="3242272"/>
                <a:ext cx="1262164" cy="1380321"/>
              </a:xfrm>
              <a:prstGeom prst="rect">
                <a:avLst/>
              </a:prstGeom>
              <a:noFill/>
              <a:ln>
                <a:noFill/>
              </a:ln>
            </p:spPr>
          </p:pic>
        </p:grpSp>
        <p:pic>
          <p:nvPicPr>
            <p:cNvPr id="6" name="Shape 178">
              <a:extLst>
                <a:ext uri="{FF2B5EF4-FFF2-40B4-BE49-F238E27FC236}">
                  <a16:creationId xmlns:a16="http://schemas.microsoft.com/office/drawing/2014/main" id="{92A29F62-61F4-4ED9-8D7B-F2AB6E64FBFE}"/>
                </a:ext>
              </a:extLst>
            </p:cNvPr>
            <p:cNvPicPr preferRelativeResize="0"/>
            <p:nvPr/>
          </p:nvPicPr>
          <p:blipFill rotWithShape="1">
            <a:blip r:embed="rId11">
              <a:alphaModFix/>
            </a:blip>
            <a:srcRect/>
            <a:stretch/>
          </p:blipFill>
          <p:spPr>
            <a:xfrm rot="1003578">
              <a:off x="2813757" y="3265256"/>
              <a:ext cx="1249577" cy="1333598"/>
            </a:xfrm>
            <a:prstGeom prst="rect">
              <a:avLst/>
            </a:prstGeom>
            <a:noFill/>
            <a:ln>
              <a:noFill/>
            </a:ln>
          </p:spPr>
        </p:pic>
      </p:grpSp>
      <p:sp>
        <p:nvSpPr>
          <p:cNvPr id="15" name="Shape 140">
            <a:extLst>
              <a:ext uri="{FF2B5EF4-FFF2-40B4-BE49-F238E27FC236}">
                <a16:creationId xmlns:a16="http://schemas.microsoft.com/office/drawing/2014/main" id="{7C029946-FFF9-46D0-A9DB-55115532B8F6}"/>
              </a:ext>
            </a:extLst>
          </p:cNvPr>
          <p:cNvSpPr txBox="1">
            <a:spLocks noGrp="1"/>
          </p:cNvSpPr>
          <p:nvPr>
            <p:ph type="body" idx="1"/>
          </p:nvPr>
        </p:nvSpPr>
        <p:spPr>
          <a:xfrm>
            <a:off x="4421446" y="4672412"/>
            <a:ext cx="3797208" cy="1995088"/>
          </a:xfrm>
          <a:prstGeom prst="rect">
            <a:avLst/>
          </a:prstGeom>
        </p:spPr>
        <p:txBody>
          <a:bodyPr wrap="square" lIns="91425" tIns="91425" rIns="91425" bIns="91425" anchor="t" anchorCtr="0">
            <a:noAutofit/>
          </a:bodyPr>
          <a:lstStyle/>
          <a:p>
            <a:pPr lvl="0" rtl="0">
              <a:lnSpc>
                <a:spcPct val="100000"/>
              </a:lnSpc>
              <a:spcBef>
                <a:spcPts val="0"/>
              </a:spcBef>
              <a:buNone/>
            </a:pPr>
            <a:r>
              <a:rPr lang="en-US" sz="2400" b="1" dirty="0">
                <a:solidFill>
                  <a:schemeClr val="tx1">
                    <a:lumMod val="75000"/>
                    <a:lumOff val="25000"/>
                  </a:schemeClr>
                </a:solidFill>
              </a:rPr>
              <a:t>Variables</a:t>
            </a:r>
            <a:endParaRPr lang="en-US" sz="2400" dirty="0">
              <a:solidFill>
                <a:schemeClr val="tx1">
                  <a:lumMod val="75000"/>
                  <a:lumOff val="25000"/>
                </a:schemeClr>
              </a:solidFill>
            </a:endParaRPr>
          </a:p>
          <a:p>
            <a:pPr marL="342900" lvl="0" indent="-342900">
              <a:spcBef>
                <a:spcPts val="200"/>
              </a:spcBef>
              <a:buClr>
                <a:srgbClr val="2E8652"/>
              </a:buClr>
              <a:buSzTx/>
              <a:buFont typeface="Webdings" panose="05030102010509060703" pitchFamily="18" charset="2"/>
              <a:buChar char="4"/>
            </a:pPr>
            <a:r>
              <a:rPr lang="en-US" sz="2400" kern="1200" dirty="0">
                <a:solidFill>
                  <a:schemeClr val="tx1">
                    <a:lumMod val="75000"/>
                    <a:lumOff val="25000"/>
                  </a:schemeClr>
                </a:solidFill>
                <a:latin typeface="Century Gothic" panose="020B0502020202020204" pitchFamily="34" charset="0"/>
                <a:ea typeface="+mn-ea"/>
                <a:cs typeface="+mn-cs"/>
              </a:rPr>
              <a:t>Topographic </a:t>
            </a:r>
          </a:p>
          <a:p>
            <a:pPr marL="342900" lvl="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lvl="0" indent="-342900">
              <a:spcBef>
                <a:spcPts val="200"/>
              </a:spcBef>
              <a:buClr>
                <a:srgbClr val="2E8652"/>
              </a:buClr>
              <a:buSzTx/>
              <a:buFont typeface="Webdings" panose="05030102010509060703" pitchFamily="18" charset="2"/>
              <a:buChar char="4"/>
            </a:pPr>
            <a:r>
              <a:rPr lang="en-US" sz="2400" kern="1200" dirty="0">
                <a:solidFill>
                  <a:schemeClr val="tx1">
                    <a:lumMod val="75000"/>
                    <a:lumOff val="25000"/>
                  </a:schemeClr>
                </a:solidFill>
                <a:latin typeface="Century Gothic" panose="020B0502020202020204" pitchFamily="34" charset="0"/>
                <a:ea typeface="+mn-ea"/>
                <a:cs typeface="+mn-cs"/>
              </a:rPr>
              <a:t>Vegetation Indices</a:t>
            </a:r>
          </a:p>
          <a:p>
            <a:pPr marL="342900" lvl="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lvl="0" indent="-342900">
              <a:spcBef>
                <a:spcPts val="200"/>
              </a:spcBef>
              <a:buClr>
                <a:srgbClr val="2E8652"/>
              </a:buClr>
              <a:buSzTx/>
              <a:buFont typeface="Webdings" panose="05030102010509060703" pitchFamily="18" charset="2"/>
              <a:buChar char="4"/>
            </a:pPr>
            <a:r>
              <a:rPr lang="en-US" sz="2400" kern="1200" dirty="0">
                <a:solidFill>
                  <a:schemeClr val="tx1">
                    <a:lumMod val="75000"/>
                    <a:lumOff val="25000"/>
                  </a:schemeClr>
                </a:solidFill>
                <a:latin typeface="Century Gothic" panose="020B0502020202020204" pitchFamily="34" charset="0"/>
                <a:ea typeface="+mn-ea"/>
                <a:cs typeface="+mn-cs"/>
              </a:rPr>
              <a:t>Moisture Indices</a:t>
            </a:r>
          </a:p>
          <a:p>
            <a:pPr lvl="0" rtl="0">
              <a:lnSpc>
                <a:spcPct val="100000"/>
              </a:lnSpc>
              <a:spcBef>
                <a:spcPts val="0"/>
              </a:spcBef>
              <a:buNone/>
            </a:pPr>
            <a:endParaRPr lang="en-US" dirty="0">
              <a:solidFill>
                <a:schemeClr val="tx1">
                  <a:lumMod val="75000"/>
                  <a:lumOff val="25000"/>
                </a:schemeClr>
              </a:solidFill>
            </a:endParaRPr>
          </a:p>
        </p:txBody>
      </p:sp>
    </p:spTree>
    <p:extLst>
      <p:ext uri="{BB962C8B-B14F-4D97-AF65-F5344CB8AC3E}">
        <p14:creationId xmlns:p14="http://schemas.microsoft.com/office/powerpoint/2010/main" val="3633149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a:t>
            </a:r>
          </a:p>
        </p:txBody>
      </p:sp>
      <p:sp>
        <p:nvSpPr>
          <p:cNvPr id="192" name="TextBox 191"/>
          <p:cNvSpPr txBox="1"/>
          <p:nvPr/>
        </p:nvSpPr>
        <p:spPr>
          <a:xfrm>
            <a:off x="551382" y="1629688"/>
            <a:ext cx="3789618" cy="4401205"/>
          </a:xfrm>
          <a:prstGeom prst="rect">
            <a:avLst/>
          </a:prstGeom>
          <a:noFill/>
        </p:spPr>
        <p:txBody>
          <a:bodyPr wrap="square" rtlCol="0">
            <a:spAutoFit/>
          </a:bodyPr>
          <a:lstStyle/>
          <a:p>
            <a:pPr marL="342900" indent="-342900">
              <a:buAutoNum type="arabicPeriod"/>
            </a:pPr>
            <a:r>
              <a:rPr lang="en-US" sz="2800" dirty="0">
                <a:solidFill>
                  <a:schemeClr val="tx1">
                    <a:lumMod val="75000"/>
                    <a:lumOff val="25000"/>
                  </a:schemeClr>
                </a:solidFill>
                <a:latin typeface="Century Gothic" panose="020B0502020202020204" pitchFamily="34" charset="0"/>
              </a:rPr>
              <a:t>Random Forest classification</a:t>
            </a:r>
          </a:p>
          <a:p>
            <a:endParaRPr lang="en-US" sz="2800" dirty="0">
              <a:solidFill>
                <a:schemeClr val="tx1">
                  <a:lumMod val="75000"/>
                  <a:lumOff val="25000"/>
                </a:schemeClr>
              </a:solidFill>
              <a:latin typeface="Century Gothic" panose="020B0502020202020204" pitchFamily="34" charset="0"/>
            </a:endParaRPr>
          </a:p>
          <a:p>
            <a:r>
              <a:rPr lang="en-US" sz="2800" dirty="0">
                <a:solidFill>
                  <a:schemeClr val="tx1">
                    <a:lumMod val="75000"/>
                    <a:lumOff val="25000"/>
                  </a:schemeClr>
                </a:solidFill>
                <a:latin typeface="Century Gothic" panose="020B0502020202020204" pitchFamily="34" charset="0"/>
              </a:rPr>
              <a:t>2. Model Evaluation</a:t>
            </a:r>
          </a:p>
          <a:p>
            <a:endParaRPr lang="en-US" sz="2800" dirty="0">
              <a:solidFill>
                <a:schemeClr val="tx1">
                  <a:lumMod val="75000"/>
                  <a:lumOff val="25000"/>
                </a:schemeClr>
              </a:solidFill>
              <a:latin typeface="Century Gothic" panose="020B0502020202020204" pitchFamily="34" charset="0"/>
            </a:endParaRPr>
          </a:p>
          <a:p>
            <a:pPr marL="347663" indent="-347663"/>
            <a:r>
              <a:rPr lang="en-US" sz="2800" dirty="0">
                <a:solidFill>
                  <a:schemeClr val="tx1">
                    <a:lumMod val="75000"/>
                    <a:lumOff val="25000"/>
                  </a:schemeClr>
                </a:solidFill>
                <a:latin typeface="Century Gothic" panose="020B0502020202020204" pitchFamily="34" charset="0"/>
              </a:rPr>
              <a:t>3. Predictive maps of live and dead lodgepole pine cover </a:t>
            </a:r>
          </a:p>
          <a:p>
            <a:pPr marL="342900" indent="-342900">
              <a:buAutoNum type="arabicPeriod"/>
            </a:pPr>
            <a:endParaRPr lang="en-US" sz="2800" dirty="0">
              <a:solidFill>
                <a:schemeClr val="tx1">
                  <a:lumMod val="75000"/>
                  <a:lumOff val="25000"/>
                </a:schemeClr>
              </a:solidFill>
            </a:endParaRPr>
          </a:p>
        </p:txBody>
      </p:sp>
      <p:cxnSp>
        <p:nvCxnSpPr>
          <p:cNvPr id="277" name="Straight Connector 276"/>
          <p:cNvCxnSpPr/>
          <p:nvPr/>
        </p:nvCxnSpPr>
        <p:spPr>
          <a:xfrm>
            <a:off x="7074310" y="4285506"/>
            <a:ext cx="0" cy="121252"/>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grpSp>
        <p:nvGrpSpPr>
          <p:cNvPr id="278" name="Group 277"/>
          <p:cNvGrpSpPr/>
          <p:nvPr/>
        </p:nvGrpSpPr>
        <p:grpSpPr>
          <a:xfrm>
            <a:off x="5282239" y="3024195"/>
            <a:ext cx="8307593" cy="815041"/>
            <a:chOff x="1945050" y="3241083"/>
            <a:chExt cx="8307593" cy="815041"/>
          </a:xfrm>
        </p:grpSpPr>
        <p:cxnSp>
          <p:nvCxnSpPr>
            <p:cNvPr id="279" name="Curved Connector 278"/>
            <p:cNvCxnSpPr/>
            <p:nvPr/>
          </p:nvCxnSpPr>
          <p:spPr>
            <a:xfrm rot="16200000" flipV="1">
              <a:off x="3830765" y="3614913"/>
              <a:ext cx="558515" cy="119265"/>
            </a:xfrm>
            <a:prstGeom prst="curvedConnector3">
              <a:avLst>
                <a:gd name="adj1" fmla="val 2249"/>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280" name="Curved Connector 279"/>
            <p:cNvCxnSpPr/>
            <p:nvPr/>
          </p:nvCxnSpPr>
          <p:spPr>
            <a:xfrm rot="10800000">
              <a:off x="4440029" y="3326958"/>
              <a:ext cx="918245" cy="729166"/>
            </a:xfrm>
            <a:prstGeom prst="curvedConnector3">
              <a:avLst>
                <a:gd name="adj1" fmla="val 20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1" name="Curved Connector 280"/>
            <p:cNvCxnSpPr/>
            <p:nvPr/>
          </p:nvCxnSpPr>
          <p:spPr>
            <a:xfrm rot="5400000" flipH="1" flipV="1">
              <a:off x="2113372" y="3166687"/>
              <a:ext cx="560641" cy="897285"/>
            </a:xfrm>
            <a:prstGeom prst="curvedConnector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2" name="Curved Connector 281"/>
            <p:cNvCxnSpPr/>
            <p:nvPr/>
          </p:nvCxnSpPr>
          <p:spPr>
            <a:xfrm rot="16200000" flipV="1">
              <a:off x="2766115" y="3642747"/>
              <a:ext cx="708217" cy="100646"/>
            </a:xfrm>
            <a:prstGeom prst="curvedConnector3">
              <a:avLst>
                <a:gd name="adj1" fmla="val 95728"/>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3" name="Curved Connector 282"/>
            <p:cNvCxnSpPr/>
            <p:nvPr/>
          </p:nvCxnSpPr>
          <p:spPr>
            <a:xfrm rot="5400000" flipH="1" flipV="1">
              <a:off x="7000793" y="3192884"/>
              <a:ext cx="560641" cy="897285"/>
            </a:xfrm>
            <a:prstGeom prst="curvedConnector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4" name="Curved Connector 283"/>
            <p:cNvCxnSpPr/>
            <p:nvPr/>
          </p:nvCxnSpPr>
          <p:spPr>
            <a:xfrm rot="16200000" flipV="1">
              <a:off x="7566937" y="3590305"/>
              <a:ext cx="708217" cy="100646"/>
            </a:xfrm>
            <a:prstGeom prst="curvedConnector3">
              <a:avLst>
                <a:gd name="adj1" fmla="val 95728"/>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5" name="Curved Connector 284"/>
            <p:cNvCxnSpPr/>
            <p:nvPr/>
          </p:nvCxnSpPr>
          <p:spPr>
            <a:xfrm rot="16200000" flipV="1">
              <a:off x="8780552" y="3644739"/>
              <a:ext cx="558515" cy="119265"/>
            </a:xfrm>
            <a:prstGeom prst="curvedConnector3">
              <a:avLst>
                <a:gd name="adj1" fmla="val 224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6" name="Curved Connector 285"/>
            <p:cNvCxnSpPr/>
            <p:nvPr/>
          </p:nvCxnSpPr>
          <p:spPr>
            <a:xfrm rot="10800000">
              <a:off x="9334398" y="3241083"/>
              <a:ext cx="918245" cy="729166"/>
            </a:xfrm>
            <a:prstGeom prst="curvedConnector3">
              <a:avLst>
                <a:gd name="adj1" fmla="val 20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6135750" y="2127087"/>
            <a:ext cx="6415387" cy="936035"/>
            <a:chOff x="2841669" y="2390923"/>
            <a:chExt cx="6415387" cy="936035"/>
          </a:xfrm>
        </p:grpSpPr>
        <p:cxnSp>
          <p:nvCxnSpPr>
            <p:cNvPr id="288" name="Curved Connector 287"/>
            <p:cNvCxnSpPr/>
            <p:nvPr/>
          </p:nvCxnSpPr>
          <p:spPr>
            <a:xfrm rot="5400000" flipH="1" flipV="1">
              <a:off x="2767108" y="2529273"/>
              <a:ext cx="872246" cy="723124"/>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9" name="Curved Connector 288"/>
            <p:cNvCxnSpPr/>
            <p:nvPr/>
          </p:nvCxnSpPr>
          <p:spPr>
            <a:xfrm rot="16200000" flipV="1">
              <a:off x="3686588" y="2553064"/>
              <a:ext cx="808228" cy="739559"/>
            </a:xfrm>
            <a:prstGeom prst="curvedConnector3">
              <a:avLst>
                <a:gd name="adj1" fmla="val 89604"/>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290" name="Curved Connector 289"/>
            <p:cNvCxnSpPr/>
            <p:nvPr/>
          </p:nvCxnSpPr>
          <p:spPr>
            <a:xfrm rot="5400000" flipH="1" flipV="1">
              <a:off x="7634723" y="2449130"/>
              <a:ext cx="840851" cy="724438"/>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1" name="Curved Connector 290"/>
            <p:cNvCxnSpPr/>
            <p:nvPr/>
          </p:nvCxnSpPr>
          <p:spPr>
            <a:xfrm rot="16200000" flipV="1">
              <a:off x="8497036" y="2548896"/>
              <a:ext cx="779137" cy="740902"/>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p:nvGrpSpPr>
        <p:grpSpPr>
          <a:xfrm>
            <a:off x="6934200" y="567224"/>
            <a:ext cx="4709086" cy="1706938"/>
            <a:chOff x="3640119" y="831060"/>
            <a:chExt cx="4709086" cy="1706938"/>
          </a:xfrm>
        </p:grpSpPr>
        <p:cxnSp>
          <p:nvCxnSpPr>
            <p:cNvPr id="293" name="Curved Connector 292"/>
            <p:cNvCxnSpPr/>
            <p:nvPr/>
          </p:nvCxnSpPr>
          <p:spPr>
            <a:xfrm flipV="1">
              <a:off x="3640119" y="831060"/>
              <a:ext cx="2463044" cy="1701221"/>
            </a:xfrm>
            <a:prstGeom prst="curvedConnector3">
              <a:avLst>
                <a:gd name="adj1" fmla="val 887"/>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294" name="Curved Connector 293"/>
            <p:cNvCxnSpPr/>
            <p:nvPr/>
          </p:nvCxnSpPr>
          <p:spPr>
            <a:xfrm rot="10800000">
              <a:off x="6178489" y="866900"/>
              <a:ext cx="2170716" cy="1671098"/>
            </a:xfrm>
            <a:prstGeom prst="curvedConnector3">
              <a:avLst>
                <a:gd name="adj1" fmla="val -5288"/>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6571268" y="1910797"/>
            <a:ext cx="5510630" cy="712200"/>
            <a:chOff x="3277187" y="2174633"/>
            <a:chExt cx="5510630" cy="712200"/>
          </a:xfrm>
        </p:grpSpPr>
        <p:sp>
          <p:nvSpPr>
            <p:cNvPr id="296" name="Oval 295"/>
            <p:cNvSpPr/>
            <p:nvPr/>
          </p:nvSpPr>
          <p:spPr>
            <a:xfrm>
              <a:off x="3277187" y="2174633"/>
              <a:ext cx="739559" cy="712200"/>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8046915" y="2186496"/>
              <a:ext cx="740902" cy="68656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5787182" y="2691326"/>
            <a:ext cx="7056831" cy="740999"/>
            <a:chOff x="2471889" y="2954062"/>
            <a:chExt cx="7056831" cy="740999"/>
          </a:xfrm>
        </p:grpSpPr>
        <p:sp>
          <p:nvSpPr>
            <p:cNvPr id="299" name="Oval 298"/>
            <p:cNvSpPr/>
            <p:nvPr/>
          </p:nvSpPr>
          <p:spPr>
            <a:xfrm>
              <a:off x="2471889" y="2982861"/>
              <a:ext cx="739559" cy="712200"/>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4016746" y="2982861"/>
              <a:ext cx="739559" cy="712200"/>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7248387" y="2965633"/>
              <a:ext cx="740902" cy="68656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8787818" y="2954062"/>
              <a:ext cx="740902" cy="68656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p:cNvGrpSpPr/>
          <p:nvPr/>
        </p:nvGrpSpPr>
        <p:grpSpPr>
          <a:xfrm>
            <a:off x="4892682" y="3751137"/>
            <a:ext cx="9009124" cy="393591"/>
            <a:chOff x="1605356" y="4018553"/>
            <a:chExt cx="9009124" cy="393591"/>
          </a:xfrm>
        </p:grpSpPr>
        <p:cxnSp>
          <p:nvCxnSpPr>
            <p:cNvPr id="304" name="Curved Connector 303"/>
            <p:cNvCxnSpPr/>
            <p:nvPr/>
          </p:nvCxnSpPr>
          <p:spPr>
            <a:xfrm rot="5400000" flipH="1" flipV="1">
              <a:off x="6471272" y="406103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5" name="Curved Connector 304"/>
            <p:cNvCxnSpPr/>
            <p:nvPr/>
          </p:nvCxnSpPr>
          <p:spPr>
            <a:xfrm rot="16200000" flipV="1">
              <a:off x="6859953"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6" name="Curved Connector 305"/>
            <p:cNvCxnSpPr/>
            <p:nvPr/>
          </p:nvCxnSpPr>
          <p:spPr>
            <a:xfrm rot="5400000" flipH="1" flipV="1">
              <a:off x="7623842"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7" name="Curved Connector 306"/>
            <p:cNvCxnSpPr/>
            <p:nvPr/>
          </p:nvCxnSpPr>
          <p:spPr>
            <a:xfrm rot="16200000" flipV="1">
              <a:off x="8012523"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8" name="Curved Connector 307"/>
            <p:cNvCxnSpPr/>
            <p:nvPr/>
          </p:nvCxnSpPr>
          <p:spPr>
            <a:xfrm rot="5400000" flipH="1" flipV="1">
              <a:off x="9889119"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9" name="Curved Connector 308"/>
            <p:cNvCxnSpPr/>
            <p:nvPr/>
          </p:nvCxnSpPr>
          <p:spPr>
            <a:xfrm rot="16200000" flipV="1">
              <a:off x="10277800"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0" name="Curved Connector 309"/>
            <p:cNvCxnSpPr/>
            <p:nvPr/>
          </p:nvCxnSpPr>
          <p:spPr>
            <a:xfrm rot="5400000" flipH="1" flipV="1">
              <a:off x="8679353" y="406103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1" name="Curved Connector 310"/>
            <p:cNvCxnSpPr/>
            <p:nvPr/>
          </p:nvCxnSpPr>
          <p:spPr>
            <a:xfrm rot="16200000" flipV="1">
              <a:off x="9068034"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2" name="Curved Connector 311"/>
            <p:cNvCxnSpPr/>
            <p:nvPr/>
          </p:nvCxnSpPr>
          <p:spPr>
            <a:xfrm rot="16200000" flipV="1">
              <a:off x="4159633"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3" name="Curved Connector 312"/>
            <p:cNvCxnSpPr/>
            <p:nvPr/>
          </p:nvCxnSpPr>
          <p:spPr>
            <a:xfrm rot="5400000" flipH="1" flipV="1">
              <a:off x="3770952" y="4061038"/>
              <a:ext cx="390011" cy="305041"/>
            </a:xfrm>
            <a:prstGeom prst="curvedConnector3">
              <a:avLst>
                <a:gd name="adj1" fmla="val 76606"/>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314" name="Curved Connector 313"/>
            <p:cNvCxnSpPr/>
            <p:nvPr/>
          </p:nvCxnSpPr>
          <p:spPr>
            <a:xfrm rot="5400000" flipH="1" flipV="1">
              <a:off x="1562871" y="406103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5" name="Curved Connector 314"/>
            <p:cNvCxnSpPr/>
            <p:nvPr/>
          </p:nvCxnSpPr>
          <p:spPr>
            <a:xfrm rot="16200000" flipV="1">
              <a:off x="1951552"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6" name="Curved Connector 315"/>
            <p:cNvCxnSpPr/>
            <p:nvPr/>
          </p:nvCxnSpPr>
          <p:spPr>
            <a:xfrm rot="5400000" flipH="1" flipV="1">
              <a:off x="2715441"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7" name="Curved Connector 316"/>
            <p:cNvCxnSpPr/>
            <p:nvPr/>
          </p:nvCxnSpPr>
          <p:spPr>
            <a:xfrm rot="16200000" flipV="1">
              <a:off x="3104122"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8" name="Curved Connector 317"/>
            <p:cNvCxnSpPr/>
            <p:nvPr/>
          </p:nvCxnSpPr>
          <p:spPr>
            <a:xfrm rot="5400000" flipH="1" flipV="1">
              <a:off x="4980718"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9" name="Curved Connector 318"/>
            <p:cNvCxnSpPr/>
            <p:nvPr/>
          </p:nvCxnSpPr>
          <p:spPr>
            <a:xfrm rot="16200000" flipV="1">
              <a:off x="5369399"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5083155" y="3629484"/>
            <a:ext cx="8638221" cy="322029"/>
            <a:chOff x="1789074" y="3893320"/>
            <a:chExt cx="8638221" cy="322029"/>
          </a:xfrm>
        </p:grpSpPr>
        <p:sp>
          <p:nvSpPr>
            <p:cNvPr id="321" name="Oval 320"/>
            <p:cNvSpPr/>
            <p:nvPr/>
          </p:nvSpPr>
          <p:spPr>
            <a:xfrm>
              <a:off x="6697475" y="389332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7850045"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10115321"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8905556" y="389332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1789074" y="389332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2941644"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5206920"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3997155" y="3893320"/>
              <a:ext cx="311974" cy="318449"/>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4743450" y="3990870"/>
            <a:ext cx="9289900" cy="322030"/>
            <a:chOff x="1449369" y="4254706"/>
            <a:chExt cx="9289900" cy="322030"/>
          </a:xfrm>
        </p:grpSpPr>
        <p:sp>
          <p:nvSpPr>
            <p:cNvPr id="330" name="Oval 329"/>
            <p:cNvSpPr/>
            <p:nvPr/>
          </p:nvSpPr>
          <p:spPr>
            <a:xfrm>
              <a:off x="6357770"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7009449"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7510340"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8162019"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9775616"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10427295"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8565851"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9217530"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1449369"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2101048"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2601939"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3253618"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4867215"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5518894"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3657450" y="4254706"/>
              <a:ext cx="311974" cy="318449"/>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4309129"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6" name="Oval 345"/>
          <p:cNvSpPr/>
          <p:nvPr/>
        </p:nvSpPr>
        <p:spPr>
          <a:xfrm>
            <a:off x="9000160" y="143362"/>
            <a:ext cx="857250" cy="847725"/>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7" name="Straight Connector 346"/>
          <p:cNvCxnSpPr/>
          <p:nvPr/>
        </p:nvCxnSpPr>
        <p:spPr>
          <a:xfrm>
            <a:off x="7073526" y="4464235"/>
            <a:ext cx="0" cy="126379"/>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7073526" y="4657343"/>
            <a:ext cx="0" cy="123721"/>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7073526" y="4871725"/>
            <a:ext cx="0" cy="130956"/>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6363981" y="4802679"/>
            <a:ext cx="2448994" cy="1791485"/>
            <a:chOff x="3069900" y="5219700"/>
            <a:chExt cx="2202188" cy="1638300"/>
          </a:xfrm>
        </p:grpSpPr>
        <p:pic>
          <p:nvPicPr>
            <p:cNvPr id="351" name="Picture 350"/>
            <p:cNvPicPr>
              <a:picLocks noChangeAspect="1"/>
            </p:cNvPicPr>
            <p:nvPr/>
          </p:nvPicPr>
          <p:blipFill rotWithShape="1">
            <a:blip r:embed="rId3" cstate="print">
              <a:extLst>
                <a:ext uri="{28A0092B-C50C-407E-A947-70E740481C1C}">
                  <a14:useLocalDpi xmlns:a14="http://schemas.microsoft.com/office/drawing/2010/main" val="0"/>
                </a:ext>
              </a:extLst>
            </a:blip>
            <a:srcRect r="25998"/>
            <a:stretch/>
          </p:blipFill>
          <p:spPr>
            <a:xfrm rot="5400000">
              <a:off x="4354278" y="6147321"/>
              <a:ext cx="650682" cy="586188"/>
            </a:xfrm>
            <a:prstGeom prst="rect">
              <a:avLst/>
            </a:prstGeom>
            <a:ln>
              <a:solidFill>
                <a:schemeClr val="tx1">
                  <a:lumMod val="75000"/>
                  <a:lumOff val="25000"/>
                </a:schemeClr>
              </a:solidFill>
            </a:ln>
          </p:spPr>
        </p:pic>
        <p:pic>
          <p:nvPicPr>
            <p:cNvPr id="352" name="Picture 351"/>
            <p:cNvPicPr>
              <a:picLocks noChangeAspect="1"/>
            </p:cNvPicPr>
            <p:nvPr/>
          </p:nvPicPr>
          <p:blipFill rotWithShape="1">
            <a:blip r:embed="rId4" cstate="print">
              <a:extLst>
                <a:ext uri="{28A0092B-C50C-407E-A947-70E740481C1C}">
                  <a14:useLocalDpi xmlns:a14="http://schemas.microsoft.com/office/drawing/2010/main" val="0"/>
                </a:ext>
              </a:extLst>
            </a:blip>
            <a:srcRect l="20588" t="17872" r="23582"/>
            <a:stretch/>
          </p:blipFill>
          <p:spPr>
            <a:xfrm>
              <a:off x="4372656" y="5319542"/>
              <a:ext cx="609834" cy="672812"/>
            </a:xfrm>
            <a:prstGeom prst="rect">
              <a:avLst/>
            </a:prstGeom>
            <a:ln>
              <a:solidFill>
                <a:schemeClr val="tx1">
                  <a:lumMod val="75000"/>
                  <a:lumOff val="25000"/>
                </a:schemeClr>
              </a:solidFill>
            </a:ln>
          </p:spPr>
        </p:pic>
        <p:sp>
          <p:nvSpPr>
            <p:cNvPr id="353" name="Rounded Rectangle 352"/>
            <p:cNvSpPr/>
            <p:nvPr/>
          </p:nvSpPr>
          <p:spPr>
            <a:xfrm>
              <a:off x="3069900" y="5219700"/>
              <a:ext cx="2202188" cy="1638300"/>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4" name="Straight Connector 353"/>
          <p:cNvCxnSpPr/>
          <p:nvPr/>
        </p:nvCxnSpPr>
        <p:spPr>
          <a:xfrm flipV="1">
            <a:off x="7522582" y="5241090"/>
            <a:ext cx="121890" cy="1714"/>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7534591" y="6137534"/>
            <a:ext cx="121890" cy="1714"/>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56" name="Group 355"/>
          <p:cNvGrpSpPr/>
          <p:nvPr/>
        </p:nvGrpSpPr>
        <p:grpSpPr>
          <a:xfrm>
            <a:off x="6689514" y="4921595"/>
            <a:ext cx="739559" cy="1529998"/>
            <a:chOff x="2840484" y="2351228"/>
            <a:chExt cx="739559" cy="1529998"/>
          </a:xfrm>
          <a:solidFill>
            <a:schemeClr val="tx1">
              <a:lumMod val="75000"/>
              <a:lumOff val="25000"/>
            </a:schemeClr>
          </a:solidFill>
        </p:grpSpPr>
        <p:sp>
          <p:nvSpPr>
            <p:cNvPr id="357" name="Oval 356"/>
            <p:cNvSpPr/>
            <p:nvPr/>
          </p:nvSpPr>
          <p:spPr>
            <a:xfrm>
              <a:off x="2840484" y="3169026"/>
              <a:ext cx="739559" cy="712200"/>
            </a:xfrm>
            <a:prstGeom prst="ellipse">
              <a:avLst/>
            </a:prstGeom>
            <a:solidFill>
              <a:schemeClr val="tx1">
                <a:lumMod val="85000"/>
                <a:lumOff val="1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2840484" y="2351228"/>
              <a:ext cx="739559" cy="712200"/>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9" name="TextBox 358"/>
          <p:cNvSpPr txBox="1"/>
          <p:nvPr/>
        </p:nvSpPr>
        <p:spPr>
          <a:xfrm>
            <a:off x="6706538" y="5078134"/>
            <a:ext cx="801959"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LIVE</a:t>
            </a:r>
          </a:p>
        </p:txBody>
      </p:sp>
      <p:sp>
        <p:nvSpPr>
          <p:cNvPr id="360" name="TextBox 359"/>
          <p:cNvSpPr txBox="1"/>
          <p:nvPr/>
        </p:nvSpPr>
        <p:spPr>
          <a:xfrm>
            <a:off x="6657755" y="5896513"/>
            <a:ext cx="899524"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DEAD</a:t>
            </a:r>
          </a:p>
        </p:txBody>
      </p:sp>
    </p:spTree>
    <p:extLst>
      <p:ext uri="{BB962C8B-B14F-4D97-AF65-F5344CB8AC3E}">
        <p14:creationId xmlns:p14="http://schemas.microsoft.com/office/powerpoint/2010/main" val="344413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par>
                                <p:cTn id="8" presetID="10" presetClass="entr" presetSubtype="0" fill="hold" nodeType="withEffect">
                                  <p:stCondLst>
                                    <p:cond delay="600"/>
                                  </p:stCondLst>
                                  <p:childTnLst>
                                    <p:set>
                                      <p:cBhvr>
                                        <p:cTn id="9" dur="1" fill="hold">
                                          <p:stCondLst>
                                            <p:cond delay="0"/>
                                          </p:stCondLst>
                                        </p:cTn>
                                        <p:tgtEl>
                                          <p:spTgt spid="292"/>
                                        </p:tgtEl>
                                        <p:attrNameLst>
                                          <p:attrName>style.visibility</p:attrName>
                                        </p:attrNameLst>
                                      </p:cBhvr>
                                      <p:to>
                                        <p:strVal val="visible"/>
                                      </p:to>
                                    </p:set>
                                    <p:animEffect transition="in" filter="fade">
                                      <p:cBhvr>
                                        <p:cTn id="10" dur="500"/>
                                        <p:tgtEl>
                                          <p:spTgt spid="292"/>
                                        </p:tgtEl>
                                      </p:cBhvr>
                                    </p:animEffect>
                                  </p:childTnLst>
                                </p:cTn>
                              </p:par>
                              <p:par>
                                <p:cTn id="11" presetID="10" presetClass="entr" presetSubtype="0" fill="hold" nodeType="withEffect">
                                  <p:stCondLst>
                                    <p:cond delay="1100"/>
                                  </p:stCondLst>
                                  <p:childTnLst>
                                    <p:set>
                                      <p:cBhvr>
                                        <p:cTn id="12" dur="1" fill="hold">
                                          <p:stCondLst>
                                            <p:cond delay="0"/>
                                          </p:stCondLst>
                                        </p:cTn>
                                        <p:tgtEl>
                                          <p:spTgt spid="295"/>
                                        </p:tgtEl>
                                        <p:attrNameLst>
                                          <p:attrName>style.visibility</p:attrName>
                                        </p:attrNameLst>
                                      </p:cBhvr>
                                      <p:to>
                                        <p:strVal val="visible"/>
                                      </p:to>
                                    </p:set>
                                    <p:animEffect transition="in" filter="fade">
                                      <p:cBhvr>
                                        <p:cTn id="13" dur="500"/>
                                        <p:tgtEl>
                                          <p:spTgt spid="295"/>
                                        </p:tgtEl>
                                      </p:cBhvr>
                                    </p:animEffect>
                                  </p:childTnLst>
                                </p:cTn>
                              </p:par>
                              <p:par>
                                <p:cTn id="14" presetID="10" presetClass="entr" presetSubtype="0" fill="hold" nodeType="withEffect">
                                  <p:stCondLst>
                                    <p:cond delay="1700"/>
                                  </p:stCondLst>
                                  <p:childTnLst>
                                    <p:set>
                                      <p:cBhvr>
                                        <p:cTn id="15" dur="1" fill="hold">
                                          <p:stCondLst>
                                            <p:cond delay="0"/>
                                          </p:stCondLst>
                                        </p:cTn>
                                        <p:tgtEl>
                                          <p:spTgt spid="287"/>
                                        </p:tgtEl>
                                        <p:attrNameLst>
                                          <p:attrName>style.visibility</p:attrName>
                                        </p:attrNameLst>
                                      </p:cBhvr>
                                      <p:to>
                                        <p:strVal val="visible"/>
                                      </p:to>
                                    </p:set>
                                    <p:animEffect transition="in" filter="fade">
                                      <p:cBhvr>
                                        <p:cTn id="16" dur="500"/>
                                        <p:tgtEl>
                                          <p:spTgt spid="287"/>
                                        </p:tgtEl>
                                      </p:cBhvr>
                                    </p:animEffect>
                                  </p:childTnLst>
                                </p:cTn>
                              </p:par>
                              <p:par>
                                <p:cTn id="17" presetID="10" presetClass="entr" presetSubtype="0" fill="hold" nodeType="withEffect">
                                  <p:stCondLst>
                                    <p:cond delay="21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500"/>
                                        <p:tgtEl>
                                          <p:spTgt spid="298"/>
                                        </p:tgtEl>
                                      </p:cBhvr>
                                    </p:animEffect>
                                  </p:childTnLst>
                                </p:cTn>
                              </p:par>
                              <p:par>
                                <p:cTn id="20" presetID="10" presetClass="entr" presetSubtype="0" fill="hold" nodeType="withEffect">
                                  <p:stCondLst>
                                    <p:cond delay="2600"/>
                                  </p:stCondLst>
                                  <p:childTnLst>
                                    <p:set>
                                      <p:cBhvr>
                                        <p:cTn id="21" dur="1" fill="hold">
                                          <p:stCondLst>
                                            <p:cond delay="0"/>
                                          </p:stCondLst>
                                        </p:cTn>
                                        <p:tgtEl>
                                          <p:spTgt spid="278"/>
                                        </p:tgtEl>
                                        <p:attrNameLst>
                                          <p:attrName>style.visibility</p:attrName>
                                        </p:attrNameLst>
                                      </p:cBhvr>
                                      <p:to>
                                        <p:strVal val="visible"/>
                                      </p:to>
                                    </p:set>
                                    <p:animEffect transition="in" filter="fade">
                                      <p:cBhvr>
                                        <p:cTn id="22" dur="500"/>
                                        <p:tgtEl>
                                          <p:spTgt spid="278"/>
                                        </p:tgtEl>
                                      </p:cBhvr>
                                    </p:animEffect>
                                  </p:childTnLst>
                                </p:cTn>
                              </p:par>
                              <p:par>
                                <p:cTn id="23" presetID="10" presetClass="entr" presetSubtype="0" fill="hold" nodeType="withEffect">
                                  <p:stCondLst>
                                    <p:cond delay="3000"/>
                                  </p:stCondLst>
                                  <p:childTnLst>
                                    <p:set>
                                      <p:cBhvr>
                                        <p:cTn id="24" dur="1" fill="hold">
                                          <p:stCondLst>
                                            <p:cond delay="0"/>
                                          </p:stCondLst>
                                        </p:cTn>
                                        <p:tgtEl>
                                          <p:spTgt spid="320"/>
                                        </p:tgtEl>
                                        <p:attrNameLst>
                                          <p:attrName>style.visibility</p:attrName>
                                        </p:attrNameLst>
                                      </p:cBhvr>
                                      <p:to>
                                        <p:strVal val="visible"/>
                                      </p:to>
                                    </p:set>
                                    <p:animEffect transition="in" filter="fade">
                                      <p:cBhvr>
                                        <p:cTn id="25" dur="500"/>
                                        <p:tgtEl>
                                          <p:spTgt spid="320"/>
                                        </p:tgtEl>
                                      </p:cBhvr>
                                    </p:animEffect>
                                  </p:childTnLst>
                                </p:cTn>
                              </p:par>
                              <p:par>
                                <p:cTn id="26" presetID="10" presetClass="entr" presetSubtype="0" fill="hold" nodeType="withEffect">
                                  <p:stCondLst>
                                    <p:cond delay="3400"/>
                                  </p:stCondLst>
                                  <p:childTnLst>
                                    <p:set>
                                      <p:cBhvr>
                                        <p:cTn id="27" dur="1" fill="hold">
                                          <p:stCondLst>
                                            <p:cond delay="0"/>
                                          </p:stCondLst>
                                        </p:cTn>
                                        <p:tgtEl>
                                          <p:spTgt spid="303"/>
                                        </p:tgtEl>
                                        <p:attrNameLst>
                                          <p:attrName>style.visibility</p:attrName>
                                        </p:attrNameLst>
                                      </p:cBhvr>
                                      <p:to>
                                        <p:strVal val="visible"/>
                                      </p:to>
                                    </p:set>
                                    <p:animEffect transition="in" filter="fade">
                                      <p:cBhvr>
                                        <p:cTn id="28" dur="500"/>
                                        <p:tgtEl>
                                          <p:spTgt spid="303"/>
                                        </p:tgtEl>
                                      </p:cBhvr>
                                    </p:animEffect>
                                  </p:childTnLst>
                                </p:cTn>
                              </p:par>
                              <p:par>
                                <p:cTn id="29" presetID="10" presetClass="entr" presetSubtype="0" fill="hold" nodeType="withEffect">
                                  <p:stCondLst>
                                    <p:cond delay="3800"/>
                                  </p:stCondLst>
                                  <p:childTnLst>
                                    <p:set>
                                      <p:cBhvr>
                                        <p:cTn id="30" dur="1" fill="hold">
                                          <p:stCondLst>
                                            <p:cond delay="0"/>
                                          </p:stCondLst>
                                        </p:cTn>
                                        <p:tgtEl>
                                          <p:spTgt spid="329"/>
                                        </p:tgtEl>
                                        <p:attrNameLst>
                                          <p:attrName>style.visibility</p:attrName>
                                        </p:attrNameLst>
                                      </p:cBhvr>
                                      <p:to>
                                        <p:strVal val="visible"/>
                                      </p:to>
                                    </p:set>
                                    <p:animEffect transition="in" filter="fade">
                                      <p:cBhvr>
                                        <p:cTn id="31" dur="500"/>
                                        <p:tgtEl>
                                          <p:spTgt spid="329"/>
                                        </p:tgtEl>
                                      </p:cBhvr>
                                    </p:animEffect>
                                  </p:childTnLst>
                                </p:cTn>
                              </p:par>
                              <p:par>
                                <p:cTn id="32" presetID="10" presetClass="entr" presetSubtype="0" fill="hold" nodeType="withEffect">
                                  <p:stCondLst>
                                    <p:cond delay="4200"/>
                                  </p:stCondLst>
                                  <p:childTnLst>
                                    <p:set>
                                      <p:cBhvr>
                                        <p:cTn id="33" dur="1" fill="hold">
                                          <p:stCondLst>
                                            <p:cond delay="0"/>
                                          </p:stCondLst>
                                        </p:cTn>
                                        <p:tgtEl>
                                          <p:spTgt spid="277"/>
                                        </p:tgtEl>
                                        <p:attrNameLst>
                                          <p:attrName>style.visibility</p:attrName>
                                        </p:attrNameLst>
                                      </p:cBhvr>
                                      <p:to>
                                        <p:strVal val="visible"/>
                                      </p:to>
                                    </p:set>
                                    <p:animEffect transition="in" filter="fade">
                                      <p:cBhvr>
                                        <p:cTn id="34" dur="500"/>
                                        <p:tgtEl>
                                          <p:spTgt spid="277"/>
                                        </p:tgtEl>
                                      </p:cBhvr>
                                    </p:animEffect>
                                  </p:childTnLst>
                                </p:cTn>
                              </p:par>
                              <p:par>
                                <p:cTn id="35" presetID="10" presetClass="entr" presetSubtype="0" fill="hold" nodeType="withEffect">
                                  <p:stCondLst>
                                    <p:cond delay="4600"/>
                                  </p:stCondLst>
                                  <p:childTnLst>
                                    <p:set>
                                      <p:cBhvr>
                                        <p:cTn id="36" dur="1" fill="hold">
                                          <p:stCondLst>
                                            <p:cond delay="0"/>
                                          </p:stCondLst>
                                        </p:cTn>
                                        <p:tgtEl>
                                          <p:spTgt spid="347"/>
                                        </p:tgtEl>
                                        <p:attrNameLst>
                                          <p:attrName>style.visibility</p:attrName>
                                        </p:attrNameLst>
                                      </p:cBhvr>
                                      <p:to>
                                        <p:strVal val="visible"/>
                                      </p:to>
                                    </p:set>
                                    <p:animEffect transition="in" filter="fade">
                                      <p:cBhvr>
                                        <p:cTn id="37" dur="500"/>
                                        <p:tgtEl>
                                          <p:spTgt spid="347"/>
                                        </p:tgtEl>
                                      </p:cBhvr>
                                    </p:animEffect>
                                  </p:childTnLst>
                                </p:cTn>
                              </p:par>
                              <p:par>
                                <p:cTn id="38" presetID="10" presetClass="entr" presetSubtype="0" fill="hold" nodeType="withEffect">
                                  <p:stCondLst>
                                    <p:cond delay="5200"/>
                                  </p:stCondLst>
                                  <p:childTnLst>
                                    <p:set>
                                      <p:cBhvr>
                                        <p:cTn id="39" dur="1" fill="hold">
                                          <p:stCondLst>
                                            <p:cond delay="0"/>
                                          </p:stCondLst>
                                        </p:cTn>
                                        <p:tgtEl>
                                          <p:spTgt spid="348"/>
                                        </p:tgtEl>
                                        <p:attrNameLst>
                                          <p:attrName>style.visibility</p:attrName>
                                        </p:attrNameLst>
                                      </p:cBhvr>
                                      <p:to>
                                        <p:strVal val="visible"/>
                                      </p:to>
                                    </p:set>
                                    <p:animEffect transition="in" filter="fade">
                                      <p:cBhvr>
                                        <p:cTn id="40" dur="500"/>
                                        <p:tgtEl>
                                          <p:spTgt spid="348"/>
                                        </p:tgtEl>
                                      </p:cBhvr>
                                    </p:animEffect>
                                  </p:childTnLst>
                                </p:cTn>
                              </p:par>
                              <p:par>
                                <p:cTn id="41" presetID="10" presetClass="entr" presetSubtype="0" fill="hold" nodeType="withEffect">
                                  <p:stCondLst>
                                    <p:cond delay="5700"/>
                                  </p:stCondLst>
                                  <p:childTnLst>
                                    <p:set>
                                      <p:cBhvr>
                                        <p:cTn id="42" dur="1" fill="hold">
                                          <p:stCondLst>
                                            <p:cond delay="0"/>
                                          </p:stCondLst>
                                        </p:cTn>
                                        <p:tgtEl>
                                          <p:spTgt spid="349"/>
                                        </p:tgtEl>
                                        <p:attrNameLst>
                                          <p:attrName>style.visibility</p:attrName>
                                        </p:attrNameLst>
                                      </p:cBhvr>
                                      <p:to>
                                        <p:strVal val="visible"/>
                                      </p:to>
                                    </p:set>
                                    <p:animEffect transition="in" filter="fade">
                                      <p:cBhvr>
                                        <p:cTn id="43" dur="500"/>
                                        <p:tgtEl>
                                          <p:spTgt spid="349"/>
                                        </p:tgtEl>
                                      </p:cBhvr>
                                    </p:animEffect>
                                  </p:childTnLst>
                                </p:cTn>
                              </p:par>
                              <p:par>
                                <p:cTn id="44" presetID="10" presetClass="entr" presetSubtype="0" fill="hold" nodeType="withEffect">
                                  <p:stCondLst>
                                    <p:cond delay="6200"/>
                                  </p:stCondLst>
                                  <p:childTnLst>
                                    <p:set>
                                      <p:cBhvr>
                                        <p:cTn id="45" dur="1" fill="hold">
                                          <p:stCondLst>
                                            <p:cond delay="0"/>
                                          </p:stCondLst>
                                        </p:cTn>
                                        <p:tgtEl>
                                          <p:spTgt spid="356"/>
                                        </p:tgtEl>
                                        <p:attrNameLst>
                                          <p:attrName>style.visibility</p:attrName>
                                        </p:attrNameLst>
                                      </p:cBhvr>
                                      <p:to>
                                        <p:strVal val="visible"/>
                                      </p:to>
                                    </p:set>
                                    <p:animEffect transition="in" filter="fade">
                                      <p:cBhvr>
                                        <p:cTn id="46" dur="500"/>
                                        <p:tgtEl>
                                          <p:spTgt spid="356"/>
                                        </p:tgtEl>
                                      </p:cBhvr>
                                    </p:animEffect>
                                  </p:childTnLst>
                                </p:cTn>
                              </p:par>
                              <p:par>
                                <p:cTn id="47" presetID="10" presetClass="entr" presetSubtype="0" fill="hold" nodeType="withEffect">
                                  <p:stCondLst>
                                    <p:cond delay="6700"/>
                                  </p:stCondLst>
                                  <p:childTnLst>
                                    <p:set>
                                      <p:cBhvr>
                                        <p:cTn id="48" dur="1" fill="hold">
                                          <p:stCondLst>
                                            <p:cond delay="0"/>
                                          </p:stCondLst>
                                        </p:cTn>
                                        <p:tgtEl>
                                          <p:spTgt spid="354"/>
                                        </p:tgtEl>
                                        <p:attrNameLst>
                                          <p:attrName>style.visibility</p:attrName>
                                        </p:attrNameLst>
                                      </p:cBhvr>
                                      <p:to>
                                        <p:strVal val="visible"/>
                                      </p:to>
                                    </p:set>
                                    <p:animEffect transition="in" filter="fade">
                                      <p:cBhvr>
                                        <p:cTn id="49" dur="500"/>
                                        <p:tgtEl>
                                          <p:spTgt spid="354"/>
                                        </p:tgtEl>
                                      </p:cBhvr>
                                    </p:animEffect>
                                  </p:childTnLst>
                                </p:cTn>
                              </p:par>
                              <p:par>
                                <p:cTn id="50" presetID="10" presetClass="entr" presetSubtype="0" fill="hold" nodeType="withEffect">
                                  <p:stCondLst>
                                    <p:cond delay="7300"/>
                                  </p:stCondLst>
                                  <p:childTnLst>
                                    <p:set>
                                      <p:cBhvr>
                                        <p:cTn id="51" dur="1" fill="hold">
                                          <p:stCondLst>
                                            <p:cond delay="0"/>
                                          </p:stCondLst>
                                        </p:cTn>
                                        <p:tgtEl>
                                          <p:spTgt spid="355"/>
                                        </p:tgtEl>
                                        <p:attrNameLst>
                                          <p:attrName>style.visibility</p:attrName>
                                        </p:attrNameLst>
                                      </p:cBhvr>
                                      <p:to>
                                        <p:strVal val="visible"/>
                                      </p:to>
                                    </p:set>
                                    <p:animEffect transition="in" filter="fade">
                                      <p:cBhvr>
                                        <p:cTn id="52" dur="500"/>
                                        <p:tgtEl>
                                          <p:spTgt spid="355"/>
                                        </p:tgtEl>
                                      </p:cBhvr>
                                    </p:animEffect>
                                  </p:childTnLst>
                                </p:cTn>
                              </p:par>
                              <p:par>
                                <p:cTn id="53" presetID="10" presetClass="entr" presetSubtype="0" fill="hold" nodeType="withEffect">
                                  <p:stCondLst>
                                    <p:cond delay="7800"/>
                                  </p:stCondLst>
                                  <p:childTnLst>
                                    <p:set>
                                      <p:cBhvr>
                                        <p:cTn id="54" dur="1" fill="hold">
                                          <p:stCondLst>
                                            <p:cond delay="0"/>
                                          </p:stCondLst>
                                        </p:cTn>
                                        <p:tgtEl>
                                          <p:spTgt spid="350"/>
                                        </p:tgtEl>
                                        <p:attrNameLst>
                                          <p:attrName>style.visibility</p:attrName>
                                        </p:attrNameLst>
                                      </p:cBhvr>
                                      <p:to>
                                        <p:strVal val="visible"/>
                                      </p:to>
                                    </p:set>
                                    <p:animEffect transition="in" filter="fade">
                                      <p:cBhvr>
                                        <p:cTn id="55" dur="500"/>
                                        <p:tgtEl>
                                          <p:spTgt spid="350"/>
                                        </p:tgtEl>
                                      </p:cBhvr>
                                    </p:animEffect>
                                  </p:childTnLst>
                                </p:cTn>
                              </p:par>
                              <p:par>
                                <p:cTn id="56" presetID="10" presetClass="entr" presetSubtype="0" fill="hold" grpId="0" nodeType="withEffect">
                                  <p:stCondLst>
                                    <p:cond delay="7800"/>
                                  </p:stCondLst>
                                  <p:childTnLst>
                                    <p:set>
                                      <p:cBhvr>
                                        <p:cTn id="57" dur="1" fill="hold">
                                          <p:stCondLst>
                                            <p:cond delay="0"/>
                                          </p:stCondLst>
                                        </p:cTn>
                                        <p:tgtEl>
                                          <p:spTgt spid="359"/>
                                        </p:tgtEl>
                                        <p:attrNameLst>
                                          <p:attrName>style.visibility</p:attrName>
                                        </p:attrNameLst>
                                      </p:cBhvr>
                                      <p:to>
                                        <p:strVal val="visible"/>
                                      </p:to>
                                    </p:set>
                                    <p:animEffect transition="in" filter="fade">
                                      <p:cBhvr>
                                        <p:cTn id="58" dur="500"/>
                                        <p:tgtEl>
                                          <p:spTgt spid="359"/>
                                        </p:tgtEl>
                                      </p:cBhvr>
                                    </p:animEffect>
                                  </p:childTnLst>
                                </p:cTn>
                              </p:par>
                              <p:par>
                                <p:cTn id="59" presetID="10" presetClass="entr" presetSubtype="0" fill="hold" grpId="0" nodeType="withEffect">
                                  <p:stCondLst>
                                    <p:cond delay="7800"/>
                                  </p:stCondLst>
                                  <p:childTnLst>
                                    <p:set>
                                      <p:cBhvr>
                                        <p:cTn id="60" dur="1" fill="hold">
                                          <p:stCondLst>
                                            <p:cond delay="0"/>
                                          </p:stCondLst>
                                        </p:cTn>
                                        <p:tgtEl>
                                          <p:spTgt spid="360"/>
                                        </p:tgtEl>
                                        <p:attrNameLst>
                                          <p:attrName>style.visibility</p:attrName>
                                        </p:attrNameLst>
                                      </p:cBhvr>
                                      <p:to>
                                        <p:strVal val="visible"/>
                                      </p:to>
                                    </p:set>
                                    <p:animEffect transition="in" filter="fade">
                                      <p:cBhvr>
                                        <p:cTn id="61" dur="5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359" grpId="0"/>
      <p:bldP spid="3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r>
              <a:rPr lang="en-US" dirty="0"/>
              <a:t>Results - Live</a:t>
            </a:r>
          </a:p>
        </p:txBody>
      </p:sp>
      <p:sp>
        <p:nvSpPr>
          <p:cNvPr id="8" name="TextBox 7">
            <a:extLst>
              <a:ext uri="{FF2B5EF4-FFF2-40B4-BE49-F238E27FC236}">
                <a16:creationId xmlns:a16="http://schemas.microsoft.com/office/drawing/2014/main" id="{A5CC7806-47A9-40A9-BE0B-C523D707126B}"/>
              </a:ext>
            </a:extLst>
          </p:cNvPr>
          <p:cNvSpPr txBox="1"/>
          <p:nvPr/>
        </p:nvSpPr>
        <p:spPr>
          <a:xfrm>
            <a:off x="401049" y="4622450"/>
            <a:ext cx="2226343" cy="1988237"/>
          </a:xfrm>
          <a:prstGeom prst="rect">
            <a:avLst/>
          </a:prstGeom>
          <a:noFill/>
        </p:spPr>
        <p:txBody>
          <a:bodyPr wrap="square" rtlCol="0">
            <a:spAutoFit/>
          </a:bodyPr>
          <a:lstStyle/>
          <a:p>
            <a:pPr>
              <a:lnSpc>
                <a:spcPct val="110000"/>
              </a:lnSpc>
            </a:pPr>
            <a:r>
              <a:rPr lang="en-US" sz="1400" b="1" dirty="0">
                <a:latin typeface="Century Gothic" panose="020B0502020202020204" pitchFamily="34" charset="0"/>
              </a:rPr>
              <a:t>Percent cover</a:t>
            </a:r>
          </a:p>
          <a:p>
            <a:pPr>
              <a:lnSpc>
                <a:spcPct val="110000"/>
              </a:lnSpc>
            </a:pPr>
            <a:r>
              <a:rPr lang="en-US" sz="1400" dirty="0">
                <a:latin typeface="Century Gothic" panose="020B0502020202020204" pitchFamily="34" charset="0"/>
              </a:rPr>
              <a:t>         &lt; 20</a:t>
            </a:r>
          </a:p>
          <a:p>
            <a:pPr>
              <a:lnSpc>
                <a:spcPct val="110000"/>
              </a:lnSpc>
            </a:pPr>
            <a:r>
              <a:rPr lang="en-US" sz="1400" dirty="0">
                <a:latin typeface="Century Gothic" panose="020B0502020202020204" pitchFamily="34" charset="0"/>
              </a:rPr>
              <a:t>         20 - 30</a:t>
            </a:r>
          </a:p>
          <a:p>
            <a:pPr>
              <a:lnSpc>
                <a:spcPct val="110000"/>
              </a:lnSpc>
            </a:pPr>
            <a:r>
              <a:rPr lang="en-US" sz="1400" dirty="0">
                <a:latin typeface="Century Gothic" panose="020B0502020202020204" pitchFamily="34" charset="0"/>
              </a:rPr>
              <a:t>         30 - 40</a:t>
            </a:r>
          </a:p>
          <a:p>
            <a:pPr>
              <a:lnSpc>
                <a:spcPct val="110000"/>
              </a:lnSpc>
            </a:pPr>
            <a:r>
              <a:rPr lang="en-US" sz="1400" dirty="0">
                <a:latin typeface="Century Gothic" panose="020B0502020202020204" pitchFamily="34" charset="0"/>
              </a:rPr>
              <a:t>         40 - 50</a:t>
            </a:r>
          </a:p>
          <a:p>
            <a:pPr>
              <a:lnSpc>
                <a:spcPct val="110000"/>
              </a:lnSpc>
            </a:pPr>
            <a:r>
              <a:rPr lang="en-US" sz="1400" dirty="0">
                <a:latin typeface="Century Gothic" panose="020B0502020202020204" pitchFamily="34" charset="0"/>
              </a:rPr>
              <a:t>         50 - 60</a:t>
            </a:r>
          </a:p>
          <a:p>
            <a:pPr>
              <a:lnSpc>
                <a:spcPct val="110000"/>
              </a:lnSpc>
            </a:pPr>
            <a:r>
              <a:rPr lang="en-US" sz="1400" dirty="0">
                <a:latin typeface="Century Gothic" panose="020B0502020202020204" pitchFamily="34" charset="0"/>
              </a:rPr>
              <a:t>         60 - 70</a:t>
            </a:r>
          </a:p>
          <a:p>
            <a:pPr>
              <a:lnSpc>
                <a:spcPct val="110000"/>
              </a:lnSpc>
            </a:pPr>
            <a:r>
              <a:rPr lang="en-US" sz="1400" dirty="0">
                <a:latin typeface="Century Gothic" panose="020B0502020202020204" pitchFamily="34" charset="0"/>
              </a:rPr>
              <a:t>         &gt; 70</a:t>
            </a:r>
          </a:p>
        </p:txBody>
      </p:sp>
      <p:sp>
        <p:nvSpPr>
          <p:cNvPr id="9" name="Rectangle 8">
            <a:extLst>
              <a:ext uri="{FF2B5EF4-FFF2-40B4-BE49-F238E27FC236}">
                <a16:creationId xmlns:a16="http://schemas.microsoft.com/office/drawing/2014/main" id="{F4C6B97F-10D3-4CAF-9444-85E6FA770164}"/>
              </a:ext>
            </a:extLst>
          </p:cNvPr>
          <p:cNvSpPr/>
          <p:nvPr/>
        </p:nvSpPr>
        <p:spPr>
          <a:xfrm>
            <a:off x="525978" y="4947815"/>
            <a:ext cx="274320" cy="13716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3596FB-15D3-4809-A229-6B8110C1F176}"/>
              </a:ext>
            </a:extLst>
          </p:cNvPr>
          <p:cNvSpPr/>
          <p:nvPr/>
        </p:nvSpPr>
        <p:spPr>
          <a:xfrm>
            <a:off x="525978" y="5179077"/>
            <a:ext cx="274320" cy="137160"/>
          </a:xfrm>
          <a:prstGeom prst="rect">
            <a:avLst/>
          </a:prstGeom>
          <a:solidFill>
            <a:srgbClr val="FF55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37A2F8-570F-493E-B816-12382DA32268}"/>
              </a:ext>
            </a:extLst>
          </p:cNvPr>
          <p:cNvSpPr/>
          <p:nvPr/>
        </p:nvSpPr>
        <p:spPr>
          <a:xfrm>
            <a:off x="525978" y="5410339"/>
            <a:ext cx="274320" cy="137160"/>
          </a:xfrm>
          <a:prstGeom prst="rect">
            <a:avLst/>
          </a:prstGeom>
          <a:solidFill>
            <a:srgbClr val="FFAA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EB789A-D8FB-4AE0-ACEB-30EE8735DDFB}"/>
              </a:ext>
            </a:extLst>
          </p:cNvPr>
          <p:cNvSpPr/>
          <p:nvPr/>
        </p:nvSpPr>
        <p:spPr>
          <a:xfrm>
            <a:off x="525978" y="5653905"/>
            <a:ext cx="274320" cy="13716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94B930-77D8-4F7A-9FDF-40888DB65BD6}"/>
              </a:ext>
            </a:extLst>
          </p:cNvPr>
          <p:cNvSpPr/>
          <p:nvPr/>
        </p:nvSpPr>
        <p:spPr>
          <a:xfrm>
            <a:off x="525978" y="5885167"/>
            <a:ext cx="274320" cy="137160"/>
          </a:xfrm>
          <a:prstGeom prst="rect">
            <a:avLst/>
          </a:prstGeom>
          <a:solidFill>
            <a:srgbClr val="B0E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FC6957-714C-4B79-92DC-2FDEF7932DF2}"/>
              </a:ext>
            </a:extLst>
          </p:cNvPr>
          <p:cNvSpPr/>
          <p:nvPr/>
        </p:nvSpPr>
        <p:spPr>
          <a:xfrm>
            <a:off x="531266" y="6116430"/>
            <a:ext cx="274320" cy="137160"/>
          </a:xfrm>
          <a:prstGeom prst="rect">
            <a:avLst/>
          </a:prstGeom>
          <a:solidFill>
            <a:srgbClr val="6FC4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61496C-5DD9-4A83-BB0A-4DCEAD5F2BF9}"/>
              </a:ext>
            </a:extLst>
          </p:cNvPr>
          <p:cNvSpPr/>
          <p:nvPr/>
        </p:nvSpPr>
        <p:spPr>
          <a:xfrm>
            <a:off x="534216" y="6346632"/>
            <a:ext cx="274320" cy="137160"/>
          </a:xfrm>
          <a:prstGeom prst="rect">
            <a:avLst/>
          </a:prstGeom>
          <a:solidFill>
            <a:srgbClr val="38A8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map&#10;&#10;Description generated with high confidence">
            <a:extLst>
              <a:ext uri="{FF2B5EF4-FFF2-40B4-BE49-F238E27FC236}">
                <a16:creationId xmlns:a16="http://schemas.microsoft.com/office/drawing/2014/main" id="{0B67F083-6273-4A18-AF3B-FEFF5ECD32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900" b="98424" l="3661" r="96967"/>
                    </a14:imgEffect>
                  </a14:imgLayer>
                </a14:imgProps>
              </a:ext>
              <a:ext uri="{28A0092B-C50C-407E-A947-70E740481C1C}">
                <a14:useLocalDpi xmlns:a14="http://schemas.microsoft.com/office/drawing/2010/main" val="0"/>
              </a:ext>
            </a:extLst>
          </a:blip>
          <a:stretch>
            <a:fillRect/>
          </a:stretch>
        </p:blipFill>
        <p:spPr>
          <a:xfrm>
            <a:off x="625962" y="689429"/>
            <a:ext cx="4766623" cy="6168571"/>
          </a:xfrm>
          <a:prstGeom prst="rect">
            <a:avLst/>
          </a:prstGeom>
        </p:spPr>
      </p:pic>
      <p:pic>
        <p:nvPicPr>
          <p:cNvPr id="18" name="Picture 17" descr="A close up of a map&#10;&#10;Description generated with very high confidence">
            <a:extLst>
              <a:ext uri="{FF2B5EF4-FFF2-40B4-BE49-F238E27FC236}">
                <a16:creationId xmlns:a16="http://schemas.microsoft.com/office/drawing/2014/main" id="{39C02864-0486-490B-B940-D4060E1E3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054" y="1324528"/>
            <a:ext cx="5250607" cy="4057287"/>
          </a:xfrm>
          <a:prstGeom prst="rect">
            <a:avLst/>
          </a:prstGeom>
        </p:spPr>
      </p:pic>
      <p:sp>
        <p:nvSpPr>
          <p:cNvPr id="19" name="Rectangle 18">
            <a:extLst>
              <a:ext uri="{FF2B5EF4-FFF2-40B4-BE49-F238E27FC236}">
                <a16:creationId xmlns:a16="http://schemas.microsoft.com/office/drawing/2014/main" id="{95B65D74-9DBE-4464-B1AF-62AE5EB86646}"/>
              </a:ext>
            </a:extLst>
          </p:cNvPr>
          <p:cNvSpPr>
            <a:spLocks noChangeAspect="1"/>
          </p:cNvSpPr>
          <p:nvPr/>
        </p:nvSpPr>
        <p:spPr>
          <a:xfrm>
            <a:off x="2627393" y="2738149"/>
            <a:ext cx="467830" cy="361724"/>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8C01E49-D758-4869-9474-0AE300D4A989}"/>
              </a:ext>
            </a:extLst>
          </p:cNvPr>
          <p:cNvCxnSpPr>
            <a:cxnSpLocks/>
          </p:cNvCxnSpPr>
          <p:nvPr/>
        </p:nvCxnSpPr>
        <p:spPr>
          <a:xfrm flipV="1">
            <a:off x="3095223" y="1365647"/>
            <a:ext cx="3160321" cy="1372504"/>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72AC87-E7BC-4679-87E6-B954A1CA7859}"/>
              </a:ext>
            </a:extLst>
          </p:cNvPr>
          <p:cNvCxnSpPr>
            <a:cxnSpLocks/>
          </p:cNvCxnSpPr>
          <p:nvPr/>
        </p:nvCxnSpPr>
        <p:spPr>
          <a:xfrm>
            <a:off x="3095223" y="3099874"/>
            <a:ext cx="3160321" cy="2234126"/>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BD821EE-DDB7-432E-A80B-A63F74264C4C}"/>
              </a:ext>
            </a:extLst>
          </p:cNvPr>
          <p:cNvSpPr>
            <a:spLocks/>
          </p:cNvSpPr>
          <p:nvPr/>
        </p:nvSpPr>
        <p:spPr>
          <a:xfrm>
            <a:off x="6255544" y="1365646"/>
            <a:ext cx="5148072" cy="3968354"/>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8" name="Picture 17" descr="A close up of a map&#10;&#10;Description generated with very high confidence">
            <a:extLst>
              <a:ext uri="{FF2B5EF4-FFF2-40B4-BE49-F238E27FC236}">
                <a16:creationId xmlns:a16="http://schemas.microsoft.com/office/drawing/2014/main" id="{621588EE-E275-4556-85D2-112FCB56EE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08" b="97009" l="3452" r="97751"/>
                    </a14:imgEffect>
                  </a14:imgLayer>
                </a14:imgProps>
              </a:ext>
              <a:ext uri="{28A0092B-C50C-407E-A947-70E740481C1C}">
                <a14:useLocalDpi xmlns:a14="http://schemas.microsoft.com/office/drawing/2010/main" val="0"/>
              </a:ext>
            </a:extLst>
          </a:blip>
          <a:stretch>
            <a:fillRect/>
          </a:stretch>
        </p:blipFill>
        <p:spPr>
          <a:xfrm>
            <a:off x="524411" y="544127"/>
            <a:ext cx="5008605" cy="6481724"/>
          </a:xfrm>
          <a:prstGeom prst="rect">
            <a:avLst/>
          </a:prstGeom>
        </p:spPr>
      </p:pic>
      <p:sp>
        <p:nvSpPr>
          <p:cNvPr id="192" name="Shape 192"/>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r>
              <a:rPr lang="en-US" dirty="0"/>
              <a:t>Results - Dead</a:t>
            </a:r>
          </a:p>
        </p:txBody>
      </p:sp>
      <p:pic>
        <p:nvPicPr>
          <p:cNvPr id="35" name="Picture 34" descr="A close up of a map&#10;&#10;Description generated with high confidence">
            <a:extLst>
              <a:ext uri="{FF2B5EF4-FFF2-40B4-BE49-F238E27FC236}">
                <a16:creationId xmlns:a16="http://schemas.microsoft.com/office/drawing/2014/main" id="{DD7AAD8E-2349-4E25-90D9-8AC64EFA1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499" y="1308383"/>
            <a:ext cx="5268222" cy="4070900"/>
          </a:xfrm>
          <a:prstGeom prst="rect">
            <a:avLst/>
          </a:prstGeom>
        </p:spPr>
      </p:pic>
      <p:sp>
        <p:nvSpPr>
          <p:cNvPr id="37" name="TextBox 36">
            <a:extLst>
              <a:ext uri="{FF2B5EF4-FFF2-40B4-BE49-F238E27FC236}">
                <a16:creationId xmlns:a16="http://schemas.microsoft.com/office/drawing/2014/main" id="{7778C548-2A0B-4469-993F-98C3CCFA6D23}"/>
              </a:ext>
            </a:extLst>
          </p:cNvPr>
          <p:cNvSpPr txBox="1"/>
          <p:nvPr/>
        </p:nvSpPr>
        <p:spPr>
          <a:xfrm>
            <a:off x="401049" y="4622450"/>
            <a:ext cx="2226343" cy="1988237"/>
          </a:xfrm>
          <a:prstGeom prst="rect">
            <a:avLst/>
          </a:prstGeom>
          <a:noFill/>
        </p:spPr>
        <p:txBody>
          <a:bodyPr wrap="square" rtlCol="0">
            <a:spAutoFit/>
          </a:bodyPr>
          <a:lstStyle/>
          <a:p>
            <a:pPr>
              <a:lnSpc>
                <a:spcPct val="110000"/>
              </a:lnSpc>
            </a:pPr>
            <a:r>
              <a:rPr lang="en-US" b="1" kern="1200" dirty="0">
                <a:solidFill>
                  <a:prstClr val="black"/>
                </a:solidFill>
                <a:latin typeface="Century Gothic" panose="020B0502020202020204" pitchFamily="34" charset="0"/>
                <a:ea typeface="+mn-ea"/>
                <a:cs typeface="+mn-cs"/>
              </a:rPr>
              <a:t>Percent cover</a:t>
            </a:r>
            <a:endParaRPr lang="en-US" b="1" kern="1200" dirty="0">
              <a:solidFill>
                <a:srgbClr val="FF0000"/>
              </a:solidFill>
              <a:latin typeface="Century Gothic" panose="020B0502020202020204" pitchFamily="34" charset="0"/>
              <a:ea typeface="+mn-ea"/>
              <a:cs typeface="+mn-cs"/>
            </a:endParaRPr>
          </a:p>
          <a:p>
            <a:pPr>
              <a:lnSpc>
                <a:spcPct val="110000"/>
              </a:lnSpc>
            </a:pPr>
            <a:r>
              <a:rPr lang="en-US" kern="1200" dirty="0">
                <a:solidFill>
                  <a:prstClr val="black"/>
                </a:solidFill>
                <a:latin typeface="Century Gothic" panose="020B0502020202020204" pitchFamily="34" charset="0"/>
                <a:ea typeface="+mn-ea"/>
                <a:cs typeface="+mn-cs"/>
              </a:rPr>
              <a:t>         &lt; 20</a:t>
            </a:r>
          </a:p>
          <a:p>
            <a:pPr>
              <a:lnSpc>
                <a:spcPct val="110000"/>
              </a:lnSpc>
            </a:pPr>
            <a:r>
              <a:rPr lang="en-US" kern="1200" dirty="0">
                <a:solidFill>
                  <a:prstClr val="black"/>
                </a:solidFill>
                <a:latin typeface="Century Gothic" panose="020B0502020202020204" pitchFamily="34" charset="0"/>
                <a:ea typeface="+mn-ea"/>
                <a:cs typeface="+mn-cs"/>
              </a:rPr>
              <a:t>         20 - 30</a:t>
            </a:r>
          </a:p>
          <a:p>
            <a:pPr>
              <a:lnSpc>
                <a:spcPct val="110000"/>
              </a:lnSpc>
            </a:pPr>
            <a:r>
              <a:rPr lang="en-US" kern="1200" dirty="0">
                <a:solidFill>
                  <a:prstClr val="black"/>
                </a:solidFill>
                <a:latin typeface="Century Gothic" panose="020B0502020202020204" pitchFamily="34" charset="0"/>
                <a:ea typeface="+mn-ea"/>
                <a:cs typeface="+mn-cs"/>
              </a:rPr>
              <a:t>         30 - 40</a:t>
            </a:r>
          </a:p>
          <a:p>
            <a:pPr>
              <a:lnSpc>
                <a:spcPct val="110000"/>
              </a:lnSpc>
            </a:pPr>
            <a:r>
              <a:rPr lang="en-US" kern="1200" dirty="0">
                <a:solidFill>
                  <a:prstClr val="black"/>
                </a:solidFill>
                <a:latin typeface="Century Gothic" panose="020B0502020202020204" pitchFamily="34" charset="0"/>
                <a:ea typeface="+mn-ea"/>
                <a:cs typeface="+mn-cs"/>
              </a:rPr>
              <a:t>         40 - 50</a:t>
            </a:r>
          </a:p>
          <a:p>
            <a:pPr>
              <a:lnSpc>
                <a:spcPct val="110000"/>
              </a:lnSpc>
            </a:pPr>
            <a:r>
              <a:rPr lang="en-US" kern="1200" dirty="0">
                <a:solidFill>
                  <a:prstClr val="black"/>
                </a:solidFill>
                <a:latin typeface="Century Gothic" panose="020B0502020202020204" pitchFamily="34" charset="0"/>
                <a:ea typeface="+mn-ea"/>
                <a:cs typeface="+mn-cs"/>
              </a:rPr>
              <a:t>         50 - 60</a:t>
            </a:r>
          </a:p>
          <a:p>
            <a:pPr>
              <a:lnSpc>
                <a:spcPct val="110000"/>
              </a:lnSpc>
            </a:pPr>
            <a:r>
              <a:rPr lang="en-US" kern="1200" dirty="0">
                <a:solidFill>
                  <a:prstClr val="black"/>
                </a:solidFill>
                <a:latin typeface="Century Gothic" panose="020B0502020202020204" pitchFamily="34" charset="0"/>
                <a:ea typeface="+mn-ea"/>
                <a:cs typeface="+mn-cs"/>
              </a:rPr>
              <a:t>         60 - 70</a:t>
            </a:r>
          </a:p>
          <a:p>
            <a:pPr>
              <a:lnSpc>
                <a:spcPct val="110000"/>
              </a:lnSpc>
            </a:pPr>
            <a:r>
              <a:rPr lang="en-US" kern="1200" dirty="0">
                <a:solidFill>
                  <a:prstClr val="black"/>
                </a:solidFill>
                <a:latin typeface="Century Gothic" panose="020B0502020202020204" pitchFamily="34" charset="0"/>
                <a:ea typeface="+mn-ea"/>
                <a:cs typeface="+mn-cs"/>
              </a:rPr>
              <a:t>         &gt; 70</a:t>
            </a:r>
          </a:p>
        </p:txBody>
      </p:sp>
      <p:sp>
        <p:nvSpPr>
          <p:cNvPr id="38" name="Rectangle 37">
            <a:extLst>
              <a:ext uri="{FF2B5EF4-FFF2-40B4-BE49-F238E27FC236}">
                <a16:creationId xmlns:a16="http://schemas.microsoft.com/office/drawing/2014/main" id="{0C766073-1647-4530-B40B-83BBBFDAB712}"/>
              </a:ext>
            </a:extLst>
          </p:cNvPr>
          <p:cNvSpPr/>
          <p:nvPr/>
        </p:nvSpPr>
        <p:spPr>
          <a:xfrm>
            <a:off x="525978" y="4947815"/>
            <a:ext cx="274320" cy="137160"/>
          </a:xfrm>
          <a:prstGeom prst="rect">
            <a:avLst/>
          </a:prstGeom>
          <a:solidFill>
            <a:srgbClr val="F5F5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B2AC849A-381A-4276-B3DE-BE380E841205}"/>
              </a:ext>
            </a:extLst>
          </p:cNvPr>
          <p:cNvSpPr/>
          <p:nvPr/>
        </p:nvSpPr>
        <p:spPr>
          <a:xfrm>
            <a:off x="525978" y="5179077"/>
            <a:ext cx="274320" cy="137160"/>
          </a:xfrm>
          <a:prstGeom prst="rect">
            <a:avLst/>
          </a:prstGeom>
          <a:solidFill>
            <a:srgbClr val="F5CC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DA29CE-AE44-4D84-BD11-94CF6B40E66A}"/>
              </a:ext>
            </a:extLst>
          </p:cNvPr>
          <p:cNvSpPr/>
          <p:nvPr/>
        </p:nvSpPr>
        <p:spPr>
          <a:xfrm>
            <a:off x="525978" y="5410339"/>
            <a:ext cx="274320" cy="137160"/>
          </a:xfrm>
          <a:prstGeom prst="rect">
            <a:avLst/>
          </a:prstGeom>
          <a:solidFill>
            <a:srgbClr val="F5A3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02A56C0-83B8-46CD-A0D8-197B61D5DB64}"/>
              </a:ext>
            </a:extLst>
          </p:cNvPr>
          <p:cNvSpPr/>
          <p:nvPr/>
        </p:nvSpPr>
        <p:spPr>
          <a:xfrm>
            <a:off x="525978" y="5653905"/>
            <a:ext cx="274320" cy="137160"/>
          </a:xfrm>
          <a:prstGeom prst="rect">
            <a:avLst/>
          </a:prstGeom>
          <a:solidFill>
            <a:srgbClr val="F57A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F098C886-5DAA-4A58-ADBE-E0D8BD7667DD}"/>
              </a:ext>
            </a:extLst>
          </p:cNvPr>
          <p:cNvSpPr/>
          <p:nvPr/>
        </p:nvSpPr>
        <p:spPr>
          <a:xfrm>
            <a:off x="525978" y="5885167"/>
            <a:ext cx="274320" cy="137160"/>
          </a:xfrm>
          <a:prstGeom prst="rect">
            <a:avLst/>
          </a:prstGeom>
          <a:solidFill>
            <a:srgbClr val="F552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DF0739F-BCE9-4F8F-B709-30E036DB4FE0}"/>
              </a:ext>
            </a:extLst>
          </p:cNvPr>
          <p:cNvSpPr/>
          <p:nvPr/>
        </p:nvSpPr>
        <p:spPr>
          <a:xfrm>
            <a:off x="531266" y="6116430"/>
            <a:ext cx="274320" cy="137160"/>
          </a:xfrm>
          <a:prstGeom prst="rect">
            <a:avLst/>
          </a:prstGeom>
          <a:solidFill>
            <a:srgbClr val="F529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219C5E1-DE7A-4D27-AAEC-B4A85C078B42}"/>
              </a:ext>
            </a:extLst>
          </p:cNvPr>
          <p:cNvSpPr/>
          <p:nvPr/>
        </p:nvSpPr>
        <p:spPr>
          <a:xfrm>
            <a:off x="531609" y="6347692"/>
            <a:ext cx="274320" cy="137160"/>
          </a:xfrm>
          <a:prstGeom prst="rect">
            <a:avLst/>
          </a:prstGeom>
          <a:solidFill>
            <a:srgbClr val="F5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AB1EA84-7C00-4935-8327-5C76C1898532}"/>
              </a:ext>
            </a:extLst>
          </p:cNvPr>
          <p:cNvSpPr>
            <a:spLocks noChangeAspect="1"/>
          </p:cNvSpPr>
          <p:nvPr/>
        </p:nvSpPr>
        <p:spPr>
          <a:xfrm>
            <a:off x="2627393" y="2738149"/>
            <a:ext cx="467830" cy="361724"/>
          </a:xfrm>
          <a:prstGeom prst="rect">
            <a:avLst/>
          </a:prstGeom>
          <a:noFill/>
          <a:ln w="1905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1389E8DC-C29F-4438-83FF-421C83475714}"/>
              </a:ext>
            </a:extLst>
          </p:cNvPr>
          <p:cNvCxnSpPr>
            <a:cxnSpLocks/>
          </p:cNvCxnSpPr>
          <p:nvPr/>
        </p:nvCxnSpPr>
        <p:spPr>
          <a:xfrm flipV="1">
            <a:off x="3095223" y="1365646"/>
            <a:ext cx="3155558" cy="1372507"/>
          </a:xfrm>
          <a:prstGeom prst="line">
            <a:avLst/>
          </a:prstGeom>
          <a:noFill/>
          <a:ln w="19050" cap="flat" cmpd="sng" algn="ctr">
            <a:solidFill>
              <a:srgbClr val="E7E6E6">
                <a:lumMod val="50000"/>
              </a:srgbClr>
            </a:solidFill>
            <a:prstDash val="solid"/>
            <a:miter lim="800000"/>
          </a:ln>
          <a:effectLst/>
        </p:spPr>
      </p:cxnSp>
      <p:cxnSp>
        <p:nvCxnSpPr>
          <p:cNvPr id="47" name="Straight Connector 46">
            <a:extLst>
              <a:ext uri="{FF2B5EF4-FFF2-40B4-BE49-F238E27FC236}">
                <a16:creationId xmlns:a16="http://schemas.microsoft.com/office/drawing/2014/main" id="{61821C78-3B34-485A-8D6B-43B8DB71DB9D}"/>
              </a:ext>
            </a:extLst>
          </p:cNvPr>
          <p:cNvCxnSpPr>
            <a:cxnSpLocks/>
          </p:cNvCxnSpPr>
          <p:nvPr/>
        </p:nvCxnSpPr>
        <p:spPr>
          <a:xfrm>
            <a:off x="3095223" y="3099874"/>
            <a:ext cx="3155558" cy="2229863"/>
          </a:xfrm>
          <a:prstGeom prst="line">
            <a:avLst/>
          </a:prstGeom>
          <a:noFill/>
          <a:ln w="19050" cap="flat" cmpd="sng" algn="ctr">
            <a:solidFill>
              <a:srgbClr val="E7E6E6">
                <a:lumMod val="50000"/>
              </a:srgbClr>
            </a:solidFill>
            <a:prstDash val="solid"/>
            <a:miter lim="800000"/>
          </a:ln>
          <a:effectLst/>
        </p:spPr>
      </p:cxnSp>
      <p:sp>
        <p:nvSpPr>
          <p:cNvPr id="48" name="Rectangle 47">
            <a:extLst>
              <a:ext uri="{FF2B5EF4-FFF2-40B4-BE49-F238E27FC236}">
                <a16:creationId xmlns:a16="http://schemas.microsoft.com/office/drawing/2014/main" id="{9C2CFE66-1E21-48F1-BCD6-978535A3A45C}"/>
              </a:ext>
            </a:extLst>
          </p:cNvPr>
          <p:cNvSpPr>
            <a:spLocks/>
          </p:cNvSpPr>
          <p:nvPr/>
        </p:nvSpPr>
        <p:spPr>
          <a:xfrm>
            <a:off x="6255543" y="1365646"/>
            <a:ext cx="5172857" cy="3964091"/>
          </a:xfrm>
          <a:prstGeom prst="rect">
            <a:avLst/>
          </a:prstGeom>
          <a:noFill/>
          <a:ln w="1905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041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Evaluation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03" y="1065486"/>
            <a:ext cx="5497854" cy="5543669"/>
          </a:xfrm>
          <a:prstGeom prst="rect">
            <a:avLst/>
          </a:prstGeom>
        </p:spPr>
      </p:pic>
      <p:pic>
        <p:nvPicPr>
          <p:cNvPr id="3" name="Picture 5" descr="A screenshot of a cell phone&#10;&#10;Description generated with very high confidence">
            <a:extLst>
              <a:ext uri="{FF2B5EF4-FFF2-40B4-BE49-F238E27FC236}">
                <a16:creationId xmlns:a16="http://schemas.microsoft.com/office/drawing/2014/main" id="{398DED9A-8A39-4DAE-BF96-2C07F6444CC4}"/>
              </a:ext>
            </a:extLst>
          </p:cNvPr>
          <p:cNvPicPr>
            <a:picLocks noChangeAspect="1"/>
          </p:cNvPicPr>
          <p:nvPr/>
        </p:nvPicPr>
        <p:blipFill>
          <a:blip r:embed="rId4"/>
          <a:stretch>
            <a:fillRect/>
          </a:stretch>
        </p:blipFill>
        <p:spPr>
          <a:xfrm>
            <a:off x="7492891" y="367862"/>
            <a:ext cx="3367908" cy="2824655"/>
          </a:xfrm>
          <a:prstGeom prst="rect">
            <a:avLst/>
          </a:prstGeom>
        </p:spPr>
      </p:pic>
      <p:pic>
        <p:nvPicPr>
          <p:cNvPr id="7" name="Picture 7" descr="A picture containing sky&#10;&#10;Description generated with high confidence">
            <a:extLst>
              <a:ext uri="{FF2B5EF4-FFF2-40B4-BE49-F238E27FC236}">
                <a16:creationId xmlns:a16="http://schemas.microsoft.com/office/drawing/2014/main" id="{9576E8BB-E29E-47BF-A234-3E2326A2DCF3}"/>
              </a:ext>
            </a:extLst>
          </p:cNvPr>
          <p:cNvPicPr>
            <a:picLocks noChangeAspect="1"/>
          </p:cNvPicPr>
          <p:nvPr/>
        </p:nvPicPr>
        <p:blipFill>
          <a:blip r:embed="rId5"/>
          <a:stretch>
            <a:fillRect/>
          </a:stretch>
        </p:blipFill>
        <p:spPr>
          <a:xfrm>
            <a:off x="7496503" y="3423744"/>
            <a:ext cx="3334406" cy="3281856"/>
          </a:xfrm>
          <a:prstGeom prst="rect">
            <a:avLst/>
          </a:prstGeom>
        </p:spPr>
      </p:pic>
      <p:cxnSp>
        <p:nvCxnSpPr>
          <p:cNvPr id="9" name="Straight Arrow Connector 8">
            <a:extLst>
              <a:ext uri="{FF2B5EF4-FFF2-40B4-BE49-F238E27FC236}">
                <a16:creationId xmlns:a16="http://schemas.microsoft.com/office/drawing/2014/main" id="{75919C8A-E32D-478F-AEE5-B870606709FC}"/>
              </a:ext>
            </a:extLst>
          </p:cNvPr>
          <p:cNvCxnSpPr/>
          <p:nvPr/>
        </p:nvCxnSpPr>
        <p:spPr>
          <a:xfrm>
            <a:off x="6667821" y="265387"/>
            <a:ext cx="25637" cy="6418126"/>
          </a:xfrm>
          <a:prstGeom prst="straightConnector1">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24001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2" name="Hexagon 11">
            <a:extLst>
              <a:ext uri="{FF2B5EF4-FFF2-40B4-BE49-F238E27FC236}">
                <a16:creationId xmlns:a16="http://schemas.microsoft.com/office/drawing/2014/main" id="{A77522F8-D901-4DE7-897C-37414069F936}"/>
              </a:ext>
            </a:extLst>
          </p:cNvPr>
          <p:cNvSpPr/>
          <p:nvPr/>
        </p:nvSpPr>
        <p:spPr>
          <a:xfrm>
            <a:off x="8010525" y="4408398"/>
            <a:ext cx="1924050" cy="1644749"/>
          </a:xfrm>
          <a:prstGeom prst="hexagon">
            <a:avLst/>
          </a:prstGeom>
          <a:solidFill>
            <a:srgbClr val="38761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Shape 206"/>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Errors and Uncertainties</a:t>
            </a:r>
          </a:p>
        </p:txBody>
      </p:sp>
      <p:sp>
        <p:nvSpPr>
          <p:cNvPr id="4" name="Shape 140">
            <a:extLst>
              <a:ext uri="{FF2B5EF4-FFF2-40B4-BE49-F238E27FC236}">
                <a16:creationId xmlns:a16="http://schemas.microsoft.com/office/drawing/2014/main" id="{2D83A12C-AE35-4894-A0BD-EFB7BD6DF552}"/>
              </a:ext>
            </a:extLst>
          </p:cNvPr>
          <p:cNvSpPr txBox="1">
            <a:spLocks/>
          </p:cNvSpPr>
          <p:nvPr/>
        </p:nvSpPr>
        <p:spPr>
          <a:xfrm>
            <a:off x="488890" y="1574293"/>
            <a:ext cx="5527296" cy="58806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pPr>
              <a:lnSpc>
                <a:spcPct val="100000"/>
              </a:lnSpc>
              <a:spcBef>
                <a:spcPts val="0"/>
              </a:spcBef>
            </a:pPr>
            <a:r>
              <a:rPr lang="en-US" b="1" dirty="0">
                <a:solidFill>
                  <a:schemeClr val="tx1">
                    <a:lumMod val="75000"/>
                    <a:lumOff val="25000"/>
                  </a:schemeClr>
                </a:solidFill>
              </a:rPr>
              <a:t>Modeling </a:t>
            </a:r>
            <a:endParaRPr lang="en-US" dirty="0">
              <a:solidFill>
                <a:schemeClr val="tx1">
                  <a:lumMod val="75000"/>
                  <a:lumOff val="25000"/>
                </a:schemeClr>
              </a:solidFill>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Limited Sampling</a:t>
            </a: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Threshold values for binary maps</a:t>
            </a: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Data limitations to species mapping</a:t>
            </a: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Live trees are not necessarily susceptible</a:t>
            </a:r>
            <a:endParaRPr lang="en-US" dirty="0">
              <a:solidFill>
                <a:schemeClr val="tx1">
                  <a:lumMod val="75000"/>
                  <a:lumOff val="25000"/>
                </a:schemeClr>
              </a:solidFill>
            </a:endParaRPr>
          </a:p>
          <a:p>
            <a:pPr>
              <a:lnSpc>
                <a:spcPct val="100000"/>
              </a:lnSpc>
              <a:spcBef>
                <a:spcPts val="0"/>
              </a:spcBef>
            </a:pPr>
            <a:endParaRPr lang="en-US" b="1" dirty="0">
              <a:solidFill>
                <a:schemeClr val="tx1">
                  <a:lumMod val="75000"/>
                  <a:lumOff val="25000"/>
                </a:schemeClr>
              </a:solidFill>
            </a:endParaRPr>
          </a:p>
          <a:p>
            <a:pPr>
              <a:lnSpc>
                <a:spcPct val="100000"/>
              </a:lnSpc>
              <a:spcBef>
                <a:spcPts val="0"/>
              </a:spcBef>
            </a:pPr>
            <a:r>
              <a:rPr lang="en-US" b="1" dirty="0">
                <a:solidFill>
                  <a:schemeClr val="tx1">
                    <a:lumMod val="75000"/>
                    <a:lumOff val="25000"/>
                  </a:schemeClr>
                </a:solidFill>
              </a:rPr>
              <a:t>Scope</a:t>
            </a:r>
            <a:endParaRPr lang="en-US" dirty="0">
              <a:solidFill>
                <a:schemeClr val="tx1">
                  <a:lumMod val="75000"/>
                  <a:lumOff val="25000"/>
                </a:schemeClr>
              </a:solidFill>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Climate predictions</a:t>
            </a: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Bark Beetle predictions</a:t>
            </a: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Canopy structure and cover as the variable of interest</a:t>
            </a: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Large area with regional variability</a:t>
            </a:r>
          </a:p>
          <a:p>
            <a:pPr marL="342900" indent="-342900">
              <a:spcBef>
                <a:spcPts val="200"/>
              </a:spcBef>
              <a:buClr>
                <a:srgbClr val="2E8652"/>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a typeface="+mn-ea"/>
              <a:cs typeface="+mn-cs"/>
            </a:endParaRPr>
          </a:p>
        </p:txBody>
      </p:sp>
      <p:sp>
        <p:nvSpPr>
          <p:cNvPr id="2" name="Oval 1">
            <a:extLst>
              <a:ext uri="{FF2B5EF4-FFF2-40B4-BE49-F238E27FC236}">
                <a16:creationId xmlns:a16="http://schemas.microsoft.com/office/drawing/2014/main" id="{ED204634-6331-451C-879F-2472187F7A09}"/>
              </a:ext>
            </a:extLst>
          </p:cNvPr>
          <p:cNvSpPr/>
          <p:nvPr/>
        </p:nvSpPr>
        <p:spPr>
          <a:xfrm>
            <a:off x="7239000" y="1174499"/>
            <a:ext cx="3467100" cy="1752600"/>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387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37AE59-9A7A-4781-BA3A-0BC33B5C0C3F}"/>
              </a:ext>
            </a:extLst>
          </p:cNvPr>
          <p:cNvSpPr txBox="1"/>
          <p:nvPr/>
        </p:nvSpPr>
        <p:spPr>
          <a:xfrm>
            <a:off x="7696200" y="1485900"/>
            <a:ext cx="2552700" cy="1200329"/>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Mountain Pine Beetle Epidemic</a:t>
            </a:r>
          </a:p>
        </p:txBody>
      </p:sp>
      <p:sp>
        <p:nvSpPr>
          <p:cNvPr id="6" name="Hexagon 5">
            <a:extLst>
              <a:ext uri="{FF2B5EF4-FFF2-40B4-BE49-F238E27FC236}">
                <a16:creationId xmlns:a16="http://schemas.microsoft.com/office/drawing/2014/main" id="{0D7C533F-3470-4A06-AA29-3575B41E2B00}"/>
              </a:ext>
            </a:extLst>
          </p:cNvPr>
          <p:cNvSpPr/>
          <p:nvPr/>
        </p:nvSpPr>
        <p:spPr>
          <a:xfrm>
            <a:off x="5825686" y="3692221"/>
            <a:ext cx="1924050" cy="1644749"/>
          </a:xfrm>
          <a:prstGeom prst="hexagon">
            <a:avLst/>
          </a:prstGeom>
          <a:solidFill>
            <a:srgbClr val="38761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761D"/>
              </a:solidFill>
            </a:endParaRPr>
          </a:p>
        </p:txBody>
      </p:sp>
      <p:sp>
        <p:nvSpPr>
          <p:cNvPr id="7" name="TextBox 6">
            <a:extLst>
              <a:ext uri="{FF2B5EF4-FFF2-40B4-BE49-F238E27FC236}">
                <a16:creationId xmlns:a16="http://schemas.microsoft.com/office/drawing/2014/main" id="{3BA31B4F-AB69-4AA5-9F6B-456447F4C4E6}"/>
              </a:ext>
            </a:extLst>
          </p:cNvPr>
          <p:cNvSpPr txBox="1"/>
          <p:nvPr/>
        </p:nvSpPr>
        <p:spPr>
          <a:xfrm>
            <a:off x="6159963" y="4283761"/>
            <a:ext cx="1263869" cy="461665"/>
          </a:xfrm>
          <a:prstGeom prst="rect">
            <a:avLst/>
          </a:prstGeom>
          <a:noFill/>
        </p:spPr>
        <p:txBody>
          <a:bodyPr wrap="square" rtlCol="0">
            <a:spAutoFit/>
          </a:bodyPr>
          <a:lstStyle/>
          <a:p>
            <a:r>
              <a:rPr lang="en-US" sz="2400" dirty="0">
                <a:solidFill>
                  <a:schemeClr val="bg1"/>
                </a:solidFill>
              </a:rPr>
              <a:t>Climate</a:t>
            </a:r>
          </a:p>
        </p:txBody>
      </p:sp>
      <p:sp>
        <p:nvSpPr>
          <p:cNvPr id="11" name="TextBox 10">
            <a:extLst>
              <a:ext uri="{FF2B5EF4-FFF2-40B4-BE49-F238E27FC236}">
                <a16:creationId xmlns:a16="http://schemas.microsoft.com/office/drawing/2014/main" id="{7D14BF8B-E577-41F7-8305-CBC88023E282}"/>
              </a:ext>
            </a:extLst>
          </p:cNvPr>
          <p:cNvSpPr txBox="1"/>
          <p:nvPr/>
        </p:nvSpPr>
        <p:spPr>
          <a:xfrm>
            <a:off x="8131722" y="4815273"/>
            <a:ext cx="1681655" cy="830997"/>
          </a:xfrm>
          <a:prstGeom prst="rect">
            <a:avLst/>
          </a:prstGeom>
          <a:noFill/>
        </p:spPr>
        <p:txBody>
          <a:bodyPr wrap="square" rtlCol="0">
            <a:spAutoFit/>
          </a:bodyPr>
          <a:lstStyle/>
          <a:p>
            <a:pPr algn="ctr"/>
            <a:r>
              <a:rPr lang="en-US" sz="2400" dirty="0">
                <a:solidFill>
                  <a:schemeClr val="bg1"/>
                </a:solidFill>
              </a:rPr>
              <a:t>Forest Structure</a:t>
            </a:r>
          </a:p>
        </p:txBody>
      </p:sp>
      <p:sp>
        <p:nvSpPr>
          <p:cNvPr id="13" name="Hexagon 12">
            <a:extLst>
              <a:ext uri="{FF2B5EF4-FFF2-40B4-BE49-F238E27FC236}">
                <a16:creationId xmlns:a16="http://schemas.microsoft.com/office/drawing/2014/main" id="{934A7BA6-054A-4A93-9206-F23A769E3BC8}"/>
              </a:ext>
            </a:extLst>
          </p:cNvPr>
          <p:cNvSpPr/>
          <p:nvPr/>
        </p:nvSpPr>
        <p:spPr>
          <a:xfrm>
            <a:off x="10195364" y="3692221"/>
            <a:ext cx="1924050" cy="1644749"/>
          </a:xfrm>
          <a:prstGeom prst="hexagon">
            <a:avLst/>
          </a:prstGeom>
          <a:solidFill>
            <a:srgbClr val="38761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6604E0A-4AEA-4237-B090-FAD30C2B0ECB}"/>
              </a:ext>
            </a:extLst>
          </p:cNvPr>
          <p:cNvSpPr txBox="1"/>
          <p:nvPr/>
        </p:nvSpPr>
        <p:spPr>
          <a:xfrm>
            <a:off x="10349901" y="4099096"/>
            <a:ext cx="1681655" cy="830997"/>
          </a:xfrm>
          <a:prstGeom prst="rect">
            <a:avLst/>
          </a:prstGeom>
          <a:noFill/>
        </p:spPr>
        <p:txBody>
          <a:bodyPr wrap="square" rtlCol="0">
            <a:spAutoFit/>
          </a:bodyPr>
          <a:lstStyle/>
          <a:p>
            <a:pPr algn="ctr"/>
            <a:r>
              <a:rPr lang="en-US" sz="2400" dirty="0">
                <a:solidFill>
                  <a:schemeClr val="bg1"/>
                </a:solidFill>
              </a:rPr>
              <a:t>Beetle Population</a:t>
            </a:r>
          </a:p>
        </p:txBody>
      </p:sp>
      <p:sp>
        <p:nvSpPr>
          <p:cNvPr id="10" name="Arrow: Right 9">
            <a:extLst>
              <a:ext uri="{FF2B5EF4-FFF2-40B4-BE49-F238E27FC236}">
                <a16:creationId xmlns:a16="http://schemas.microsoft.com/office/drawing/2014/main" id="{268C8D2E-E026-4725-8074-E4DAA097A7E2}"/>
              </a:ext>
            </a:extLst>
          </p:cNvPr>
          <p:cNvSpPr/>
          <p:nvPr/>
        </p:nvSpPr>
        <p:spPr>
          <a:xfrm rot="7147616">
            <a:off x="6678780" y="3004804"/>
            <a:ext cx="1103815" cy="27617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54CAB44C-5FB9-4E7F-9BDD-EFF7506BEBB9}"/>
              </a:ext>
            </a:extLst>
          </p:cNvPr>
          <p:cNvSpPr/>
          <p:nvPr/>
        </p:nvSpPr>
        <p:spPr>
          <a:xfrm rot="3760801">
            <a:off x="10160064" y="2994540"/>
            <a:ext cx="1108601" cy="2477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C371FC1-9D1D-44EF-B013-ED90D61A3E2E}"/>
              </a:ext>
            </a:extLst>
          </p:cNvPr>
          <p:cNvSpPr/>
          <p:nvPr/>
        </p:nvSpPr>
        <p:spPr>
          <a:xfrm rot="5400000">
            <a:off x="8292090" y="3540057"/>
            <a:ext cx="1356662" cy="2885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DC3B84-8D4B-4E3E-8DB2-2AF269B9704A}"/>
              </a:ext>
            </a:extLst>
          </p:cNvPr>
          <p:cNvSpPr/>
          <p:nvPr/>
        </p:nvSpPr>
        <p:spPr>
          <a:xfrm>
            <a:off x="7870933" y="4117800"/>
            <a:ext cx="2203233" cy="2225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lgn="ctr"/>
            <a:r>
              <a:rPr lang="en-US" dirty="0"/>
              <a:t>Conclusions</a:t>
            </a:r>
            <a:endParaRPr lang="en-US" dirty="0">
              <a:solidFill>
                <a:srgbClr val="FF0000"/>
              </a:solidFill>
            </a:endParaRPr>
          </a:p>
        </p:txBody>
      </p:sp>
      <p:sp>
        <p:nvSpPr>
          <p:cNvPr id="5" name="Shape 106"/>
          <p:cNvSpPr txBox="1">
            <a:spLocks/>
          </p:cNvSpPr>
          <p:nvPr/>
        </p:nvSpPr>
        <p:spPr>
          <a:xfrm>
            <a:off x="571500" y="1333500"/>
            <a:ext cx="11010900" cy="5370479"/>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pPr>
              <a:spcBef>
                <a:spcPts val="0"/>
              </a:spcBef>
            </a:pPr>
            <a:endParaRPr lang="en-US" sz="2800" b="1" dirty="0">
              <a:solidFill>
                <a:schemeClr val="tx1">
                  <a:lumMod val="75000"/>
                  <a:lumOff val="25000"/>
                </a:schemeClr>
              </a:solidFill>
            </a:endParaRPr>
          </a:p>
          <a:p>
            <a:pPr marL="342900" indent="-342900">
              <a:spcBef>
                <a:spcPts val="200"/>
              </a:spcBef>
              <a:buClr>
                <a:srgbClr val="2E8652"/>
              </a:buClr>
              <a:buSzTx/>
              <a:buFont typeface="Webdings" panose="05030102010509060703" pitchFamily="18" charset="2"/>
              <a:buChar char="4"/>
            </a:pPr>
            <a:endParaRPr lang="en-US" sz="28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sz="2800" kern="1200" dirty="0">
                <a:solidFill>
                  <a:schemeClr val="tx1">
                    <a:lumMod val="75000"/>
                    <a:lumOff val="25000"/>
                  </a:schemeClr>
                </a:solidFill>
                <a:ea typeface="+mn-ea"/>
                <a:cs typeface="+mn-cs"/>
              </a:rPr>
              <a:t>The percent live maps of lodgepole pine will provide insight towards identifying the locations of possible future bark beetle</a:t>
            </a:r>
          </a:p>
          <a:p>
            <a:pPr marL="342900" indent="-342900">
              <a:spcBef>
                <a:spcPts val="200"/>
              </a:spcBef>
              <a:buClr>
                <a:srgbClr val="2E8652"/>
              </a:buClr>
              <a:buSzTx/>
              <a:buFont typeface="Webdings" panose="05030102010509060703" pitchFamily="18" charset="2"/>
              <a:buChar char="4"/>
            </a:pPr>
            <a:endParaRPr lang="en-US" sz="28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sz="2800" kern="1200" dirty="0">
                <a:solidFill>
                  <a:schemeClr val="tx1">
                    <a:lumMod val="75000"/>
                    <a:lumOff val="25000"/>
                  </a:schemeClr>
                </a:solidFill>
                <a:latin typeface="Century Gothic" panose="020B0502020202020204" pitchFamily="34" charset="0"/>
                <a:ea typeface="+mn-ea"/>
                <a:cs typeface="+mn-cs"/>
              </a:rPr>
              <a:t>Maps produced will allow BANR to further explore the severity of Bark Beetle outbreak effects within the IMW</a:t>
            </a:r>
          </a:p>
          <a:p>
            <a:pPr marL="342900" indent="-342900">
              <a:spcBef>
                <a:spcPts val="200"/>
              </a:spcBef>
              <a:buClr>
                <a:srgbClr val="2E8652"/>
              </a:buClr>
              <a:buSzTx/>
              <a:buFont typeface="Webdings" panose="05030102010509060703" pitchFamily="18" charset="2"/>
              <a:buChar char="4"/>
            </a:pPr>
            <a:endParaRPr lang="en-US" sz="28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sz="2800" kern="1200" dirty="0">
                <a:solidFill>
                  <a:schemeClr val="tx1">
                    <a:lumMod val="75000"/>
                    <a:lumOff val="25000"/>
                  </a:schemeClr>
                </a:solidFill>
              </a:rPr>
              <a:t>Improved upon previous regional mapping efforts of bark beetle mortality by using finer resolution and accounting for severity</a:t>
            </a:r>
            <a:endParaRPr lang="en-US" sz="2800" kern="1200" dirty="0">
              <a:solidFill>
                <a:schemeClr val="tx1">
                  <a:lumMod val="75000"/>
                  <a:lumOff val="25000"/>
                </a:schemeClr>
              </a:solidFill>
              <a:latin typeface="Century Gothic" panose="020B0502020202020204" pitchFamily="34" charset="0"/>
            </a:endParaRPr>
          </a:p>
          <a:p>
            <a:pPr marL="342900" indent="-342900">
              <a:spcBef>
                <a:spcPts val="200"/>
              </a:spcBef>
              <a:buClr>
                <a:srgbClr val="2E8652"/>
              </a:buClr>
              <a:buSzTx/>
              <a:buFont typeface="Webdings" panose="05030102010509060703" pitchFamily="18" charset="2"/>
              <a:buChar char="4"/>
            </a:pPr>
            <a:endParaRPr lang="en-US" sz="28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endParaRPr lang="en-US" sz="2800" kern="1200" dirty="0">
              <a:solidFill>
                <a:schemeClr val="tx1">
                  <a:lumMod val="75000"/>
                  <a:lumOff val="25000"/>
                </a:schemeClr>
              </a:solidFill>
              <a:latin typeface="Century Gothic" panose="020B0502020202020204" pitchFamily="34" charset="0"/>
              <a:ea typeface="+mn-ea"/>
              <a:cs typeface="+mn-cs"/>
            </a:endParaRPr>
          </a:p>
          <a:p>
            <a:pPr lvl="1">
              <a:spcBef>
                <a:spcPts val="200"/>
              </a:spcBef>
              <a:buClr>
                <a:srgbClr val="2E8652"/>
              </a:buClr>
              <a:buSzTx/>
            </a:pPr>
            <a:endParaRPr lang="en-US" sz="28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endParaRPr lang="en-US" sz="2800" kern="1200" dirty="0">
              <a:solidFill>
                <a:schemeClr val="tx1">
                  <a:lumMod val="75000"/>
                  <a:lumOff val="25000"/>
                </a:schemeClr>
              </a:solidFill>
              <a:latin typeface="Century Gothic" panose="020B0502020202020204"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r>
              <a:rPr lang="en-US" dirty="0"/>
              <a:t>BANR Research</a:t>
            </a:r>
          </a:p>
        </p:txBody>
      </p:sp>
      <p:sp>
        <p:nvSpPr>
          <p:cNvPr id="215" name="Shape 215"/>
          <p:cNvSpPr txBox="1">
            <a:spLocks noGrp="1"/>
          </p:cNvSpPr>
          <p:nvPr>
            <p:ph type="body" idx="1"/>
          </p:nvPr>
        </p:nvSpPr>
        <p:spPr>
          <a:xfrm>
            <a:off x="272284" y="907389"/>
            <a:ext cx="10842600" cy="901705"/>
          </a:xfrm>
          <a:prstGeom prst="rect">
            <a:avLst/>
          </a:prstGeom>
        </p:spPr>
        <p:txBody>
          <a:bodyPr wrap="square" lIns="91425" tIns="91425" rIns="91425" bIns="91425" anchor="t" anchorCtr="0">
            <a:noAutofit/>
          </a:bodyPr>
          <a:lstStyle/>
          <a:p>
            <a:pPr marL="342900" indent="-342900">
              <a:spcBef>
                <a:spcPts val="200"/>
              </a:spcBef>
              <a:buClr>
                <a:srgbClr val="2E8652"/>
              </a:buClr>
              <a:buSzTx/>
              <a:buFont typeface="Webdings" panose="05030102010509060703" pitchFamily="18" charset="2"/>
              <a:buChar char="4"/>
            </a:pPr>
            <a:r>
              <a:rPr lang="en-US" dirty="0">
                <a:solidFill>
                  <a:schemeClr val="tx1">
                    <a:lumMod val="75000"/>
                    <a:lumOff val="25000"/>
                  </a:schemeClr>
                </a:solidFill>
              </a:rPr>
              <a:t>Aerial Detection Survey (ADS) - mortality, cause, and year</a:t>
            </a:r>
          </a:p>
          <a:p>
            <a:pPr marL="342900" indent="-342900">
              <a:spcBef>
                <a:spcPts val="200"/>
              </a:spcBef>
              <a:buClr>
                <a:srgbClr val="2E8652"/>
              </a:buClr>
              <a:buSzTx/>
              <a:buFont typeface="Webdings" panose="05030102010509060703" pitchFamily="18" charset="2"/>
              <a:buChar char="4"/>
            </a:pPr>
            <a:r>
              <a:rPr lang="en-US" dirty="0">
                <a:solidFill>
                  <a:schemeClr val="tx1">
                    <a:lumMod val="75000"/>
                    <a:lumOff val="25000"/>
                  </a:schemeClr>
                </a:solidFill>
              </a:rPr>
              <a:t>Model refinement and comparison</a:t>
            </a:r>
          </a:p>
          <a:p>
            <a:pPr marL="342900" indent="-342900">
              <a:spcBef>
                <a:spcPts val="200"/>
              </a:spcBef>
              <a:buClr>
                <a:srgbClr val="2E8652"/>
              </a:buClr>
              <a:buSzTx/>
              <a:buFont typeface="Webdings" panose="05030102010509060703" pitchFamily="18" charset="2"/>
              <a:buChar char="4"/>
            </a:pPr>
            <a:r>
              <a:rPr lang="en-US" dirty="0">
                <a:solidFill>
                  <a:schemeClr val="tx1">
                    <a:lumMod val="75000"/>
                    <a:lumOff val="25000"/>
                  </a:schemeClr>
                </a:solidFill>
              </a:rPr>
              <a:t>Colorado had severe impacts at greater geographic extents</a:t>
            </a:r>
          </a:p>
        </p:txBody>
      </p:sp>
      <p:pic>
        <p:nvPicPr>
          <p:cNvPr id="4" name="Picture 4" descr="A close up of a map&#10;&#10;Description generated with high confidence">
            <a:extLst>
              <a:ext uri="{FF2B5EF4-FFF2-40B4-BE49-F238E27FC236}">
                <a16:creationId xmlns:a16="http://schemas.microsoft.com/office/drawing/2014/main" id="{43E013DA-6EA0-463E-9E66-F467A0A2D13B}"/>
              </a:ext>
            </a:extLst>
          </p:cNvPr>
          <p:cNvPicPr>
            <a:picLocks noChangeAspect="1"/>
          </p:cNvPicPr>
          <p:nvPr/>
        </p:nvPicPr>
        <p:blipFill rotWithShape="1">
          <a:blip r:embed="rId3"/>
          <a:srcRect l="619" t="2703" r="206" b="-208"/>
          <a:stretch/>
        </p:blipFill>
        <p:spPr>
          <a:xfrm>
            <a:off x="664779" y="1987324"/>
            <a:ext cx="4910991" cy="4748791"/>
          </a:xfrm>
          <a:prstGeom prst="rect">
            <a:avLst/>
          </a:prstGeom>
        </p:spPr>
      </p:pic>
      <p:pic>
        <p:nvPicPr>
          <p:cNvPr id="6" name="Picture 6" descr="A close up of text on a white background&#10;&#10;Description generated with very high confidence">
            <a:extLst>
              <a:ext uri="{FF2B5EF4-FFF2-40B4-BE49-F238E27FC236}">
                <a16:creationId xmlns:a16="http://schemas.microsoft.com/office/drawing/2014/main" id="{C8AD0486-5FC8-40A0-96F1-84F19DE3AFDE}"/>
              </a:ext>
            </a:extLst>
          </p:cNvPr>
          <p:cNvPicPr>
            <a:picLocks noChangeAspect="1"/>
          </p:cNvPicPr>
          <p:nvPr/>
        </p:nvPicPr>
        <p:blipFill rotWithShape="1">
          <a:blip r:embed="rId4"/>
          <a:srcRect l="987" t="240" r="490" b="2163"/>
          <a:stretch/>
        </p:blipFill>
        <p:spPr>
          <a:xfrm>
            <a:off x="6380108" y="2035743"/>
            <a:ext cx="4739884" cy="4757465"/>
          </a:xfrm>
          <a:prstGeom prst="rect">
            <a:avLst/>
          </a:prstGeom>
        </p:spPr>
      </p:pic>
    </p:spTree>
    <p:extLst>
      <p:ext uri="{BB962C8B-B14F-4D97-AF65-F5344CB8AC3E}">
        <p14:creationId xmlns:p14="http://schemas.microsoft.com/office/powerpoint/2010/main" val="271726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990600" y="212235"/>
            <a:ext cx="9413277" cy="479425"/>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b="0" i="0" u="none" strike="noStrike" cap="none" dirty="0">
                <a:solidFill>
                  <a:srgbClr val="2E8652"/>
                </a:solidFill>
                <a:latin typeface="Century Gothic"/>
                <a:ea typeface="Century Gothic"/>
                <a:cs typeface="Century Gothic"/>
                <a:sym typeface="Century Gothic"/>
              </a:rPr>
              <a:t>Acknowledgements</a:t>
            </a:r>
          </a:p>
        </p:txBody>
      </p:sp>
      <p:sp>
        <p:nvSpPr>
          <p:cNvPr id="222" name="Shape 222"/>
          <p:cNvSpPr txBox="1">
            <a:spLocks noGrp="1"/>
          </p:cNvSpPr>
          <p:nvPr>
            <p:ph type="body" idx="1"/>
          </p:nvPr>
        </p:nvSpPr>
        <p:spPr>
          <a:xfrm>
            <a:off x="266700" y="973934"/>
            <a:ext cx="9819000" cy="810481"/>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700" b="1" dirty="0">
                <a:solidFill>
                  <a:schemeClr val="tx1">
                    <a:lumMod val="75000"/>
                    <a:lumOff val="25000"/>
                  </a:schemeClr>
                </a:solidFill>
              </a:rPr>
              <a:t>Partner</a:t>
            </a:r>
          </a:p>
          <a:p>
            <a:pPr marL="0" marR="0" lvl="0" indent="0" algn="l" rtl="0">
              <a:lnSpc>
                <a:spcPct val="90000"/>
              </a:lnSpc>
              <a:spcBef>
                <a:spcPts val="0"/>
              </a:spcBef>
              <a:buClr>
                <a:srgbClr val="3F3F3F"/>
              </a:buClr>
              <a:buSzPct val="25000"/>
              <a:buFont typeface="Arial"/>
              <a:buNone/>
            </a:pPr>
            <a:endParaRPr sz="1100" dirty="0">
              <a:solidFill>
                <a:schemeClr val="tx1">
                  <a:lumMod val="75000"/>
                  <a:lumOff val="25000"/>
                </a:schemeClr>
              </a:solidFill>
            </a:endParaRPr>
          </a:p>
          <a:p>
            <a:pPr marL="0" marR="0" lvl="0" indent="0" algn="l" rtl="0">
              <a:lnSpc>
                <a:spcPct val="90000"/>
              </a:lnSpc>
              <a:spcBef>
                <a:spcPts val="0"/>
              </a:spcBef>
              <a:buClr>
                <a:srgbClr val="3F3F3F"/>
              </a:buClr>
              <a:buSzPct val="25000"/>
              <a:buFont typeface="Arial"/>
              <a:buNone/>
            </a:pPr>
            <a:r>
              <a:rPr lang="en-US" sz="1800" dirty="0">
                <a:solidFill>
                  <a:schemeClr val="tx1">
                    <a:lumMod val="75000"/>
                    <a:lumOff val="25000"/>
                  </a:schemeClr>
                </a:solidFill>
              </a:rPr>
              <a:t>Bioenergy Alliance Network of the Rockies</a:t>
            </a:r>
          </a:p>
        </p:txBody>
      </p:sp>
      <p:sp>
        <p:nvSpPr>
          <p:cNvPr id="223" name="Shape 223"/>
          <p:cNvSpPr txBox="1">
            <a:spLocks noGrp="1"/>
          </p:cNvSpPr>
          <p:nvPr>
            <p:ph type="body" idx="2"/>
          </p:nvPr>
        </p:nvSpPr>
        <p:spPr>
          <a:xfrm>
            <a:off x="266700" y="2066690"/>
            <a:ext cx="7772400" cy="4718906"/>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700" b="1" dirty="0">
                <a:solidFill>
                  <a:schemeClr val="tx1">
                    <a:lumMod val="75000"/>
                    <a:lumOff val="25000"/>
                  </a:schemeClr>
                </a:solidFill>
              </a:rPr>
              <a:t>Advisors and Mentors</a:t>
            </a:r>
          </a:p>
          <a:p>
            <a:pPr marL="0" marR="0" lvl="0" indent="-69850" algn="l" rtl="0">
              <a:lnSpc>
                <a:spcPct val="90000"/>
              </a:lnSpc>
              <a:spcBef>
                <a:spcPts val="0"/>
              </a:spcBef>
              <a:buClr>
                <a:schemeClr val="dk1"/>
              </a:buClr>
              <a:buSzPct val="55000"/>
              <a:buFont typeface="Arial"/>
              <a:buNone/>
            </a:pPr>
            <a:endParaRPr lang="en-US" sz="18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r>
              <a:rPr lang="en-US" sz="1400" dirty="0">
                <a:solidFill>
                  <a:schemeClr val="tx1">
                    <a:lumMod val="75000"/>
                    <a:lumOff val="25000"/>
                  </a:schemeClr>
                </a:solidFill>
              </a:rPr>
              <a:t>Dr. Paul Evangelista </a:t>
            </a:r>
            <a:r>
              <a:rPr lang="en-US" sz="1200" dirty="0">
                <a:solidFill>
                  <a:schemeClr val="tx1">
                    <a:lumMod val="75000"/>
                    <a:lumOff val="25000"/>
                  </a:schemeClr>
                </a:solidFill>
              </a:rPr>
              <a:t>(Colorado State University, Natural Resource Ecology Lab)</a:t>
            </a:r>
          </a:p>
          <a:p>
            <a:pPr marL="0" marR="0" lvl="0" indent="-69850" rtl="0">
              <a:lnSpc>
                <a:spcPct val="90000"/>
              </a:lnSpc>
              <a:spcBef>
                <a:spcPts val="0"/>
              </a:spcBef>
              <a:buClr>
                <a:schemeClr val="dk1"/>
              </a:buClr>
              <a:buSzPct val="55000"/>
              <a:buFont typeface="Arial"/>
              <a:buNone/>
            </a:pPr>
            <a:endParaRPr lang="en-US" sz="14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r>
              <a:rPr lang="en-US" sz="1400" dirty="0">
                <a:solidFill>
                  <a:schemeClr val="tx1">
                    <a:lumMod val="75000"/>
                    <a:lumOff val="25000"/>
                  </a:schemeClr>
                </a:solidFill>
              </a:rPr>
              <a:t>Tony Vorster </a:t>
            </a:r>
            <a:r>
              <a:rPr lang="en-US" sz="1200" dirty="0">
                <a:solidFill>
                  <a:schemeClr val="tx1">
                    <a:lumMod val="75000"/>
                    <a:lumOff val="25000"/>
                  </a:schemeClr>
                </a:solidFill>
              </a:rPr>
              <a:t>(Colorado State University, Natural Resource Ecology Lab)</a:t>
            </a:r>
          </a:p>
          <a:p>
            <a:pPr marL="0" marR="0" lvl="0" indent="-69850" algn="l" rtl="0">
              <a:lnSpc>
                <a:spcPct val="90000"/>
              </a:lnSpc>
              <a:spcBef>
                <a:spcPts val="0"/>
              </a:spcBef>
              <a:buClr>
                <a:schemeClr val="dk1"/>
              </a:buClr>
              <a:buSzPct val="55000"/>
              <a:buFont typeface="Arial"/>
              <a:buNone/>
            </a:pPr>
            <a:endParaRPr lang="en-US" sz="14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r>
              <a:rPr lang="en-US" sz="1400" dirty="0">
                <a:solidFill>
                  <a:schemeClr val="tx1">
                    <a:lumMod val="75000"/>
                    <a:lumOff val="25000"/>
                  </a:schemeClr>
                </a:solidFill>
              </a:rPr>
              <a:t>Brian Woodward </a:t>
            </a:r>
            <a:r>
              <a:rPr lang="en-US" sz="1200" dirty="0">
                <a:solidFill>
                  <a:schemeClr val="tx1">
                    <a:lumMod val="75000"/>
                    <a:lumOff val="25000"/>
                  </a:schemeClr>
                </a:solidFill>
              </a:rPr>
              <a:t>(Colorado State University, Natural Resource Ecology Lab)</a:t>
            </a:r>
          </a:p>
          <a:p>
            <a:pPr marL="0" marR="0" lvl="0" indent="-69850" algn="l" rtl="0">
              <a:lnSpc>
                <a:spcPct val="90000"/>
              </a:lnSpc>
              <a:spcBef>
                <a:spcPts val="0"/>
              </a:spcBef>
              <a:buClr>
                <a:schemeClr val="dk1"/>
              </a:buClr>
              <a:buSzPct val="55000"/>
              <a:buFont typeface="Arial"/>
              <a:buNone/>
            </a:pPr>
            <a:endParaRPr lang="en-US" sz="14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r>
              <a:rPr lang="en-US" sz="1400" dirty="0">
                <a:solidFill>
                  <a:schemeClr val="tx1">
                    <a:lumMod val="75000"/>
                    <a:lumOff val="25000"/>
                  </a:schemeClr>
                </a:solidFill>
              </a:rPr>
              <a:t>Stephen </a:t>
            </a:r>
            <a:r>
              <a:rPr lang="en-US" sz="1400" dirty="0" err="1">
                <a:solidFill>
                  <a:schemeClr val="tx1">
                    <a:lumMod val="75000"/>
                    <a:lumOff val="25000"/>
                  </a:schemeClr>
                </a:solidFill>
              </a:rPr>
              <a:t>Leisz</a:t>
            </a:r>
            <a:r>
              <a:rPr lang="en-US" sz="1400" dirty="0">
                <a:solidFill>
                  <a:schemeClr val="tx1">
                    <a:lumMod val="75000"/>
                    <a:lumOff val="25000"/>
                  </a:schemeClr>
                </a:solidFill>
              </a:rPr>
              <a:t> </a:t>
            </a:r>
            <a:r>
              <a:rPr lang="en-US" sz="1200" dirty="0">
                <a:solidFill>
                  <a:schemeClr val="tx1">
                    <a:lumMod val="75000"/>
                    <a:lumOff val="25000"/>
                  </a:schemeClr>
                </a:solidFill>
              </a:rPr>
              <a:t>(Colorado State University)</a:t>
            </a:r>
          </a:p>
          <a:p>
            <a:pPr marL="0" marR="0" lvl="0" indent="-69850" algn="l" rtl="0">
              <a:lnSpc>
                <a:spcPct val="90000"/>
              </a:lnSpc>
              <a:spcBef>
                <a:spcPts val="0"/>
              </a:spcBef>
              <a:buClr>
                <a:schemeClr val="dk1"/>
              </a:buClr>
              <a:buSzPct val="55000"/>
              <a:buFont typeface="Arial"/>
              <a:buNone/>
            </a:pPr>
            <a:endParaRPr lang="en-US" sz="14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r>
              <a:rPr lang="en-US" sz="1400" dirty="0">
                <a:solidFill>
                  <a:schemeClr val="tx1">
                    <a:lumMod val="75000"/>
                    <a:lumOff val="25000"/>
                  </a:schemeClr>
                </a:solidFill>
              </a:rPr>
              <a:t>Steven </a:t>
            </a:r>
            <a:r>
              <a:rPr lang="en-US" sz="1400" dirty="0" err="1">
                <a:solidFill>
                  <a:schemeClr val="tx1">
                    <a:lumMod val="75000"/>
                    <a:lumOff val="25000"/>
                  </a:schemeClr>
                </a:solidFill>
              </a:rPr>
              <a:t>Filippelli</a:t>
            </a:r>
            <a:r>
              <a:rPr lang="en-US" sz="1400" dirty="0">
                <a:solidFill>
                  <a:schemeClr val="tx1">
                    <a:lumMod val="75000"/>
                    <a:lumOff val="25000"/>
                  </a:schemeClr>
                </a:solidFill>
              </a:rPr>
              <a:t> </a:t>
            </a:r>
            <a:r>
              <a:rPr lang="en-US" sz="1200" dirty="0">
                <a:solidFill>
                  <a:schemeClr val="tx1">
                    <a:lumMod val="75000"/>
                    <a:lumOff val="25000"/>
                  </a:schemeClr>
                </a:solidFill>
              </a:rPr>
              <a:t>(Colorado State University,  Natural Resource Ecology Lab)</a:t>
            </a:r>
          </a:p>
          <a:p>
            <a:pPr marL="0" marR="0" lvl="0" indent="-69850" algn="l" rtl="0">
              <a:lnSpc>
                <a:spcPct val="90000"/>
              </a:lnSpc>
              <a:spcBef>
                <a:spcPts val="0"/>
              </a:spcBef>
              <a:buClr>
                <a:schemeClr val="dk1"/>
              </a:buClr>
              <a:buSzPct val="55000"/>
              <a:buFont typeface="Arial"/>
              <a:buNone/>
            </a:pPr>
            <a:endParaRPr lang="en-US" sz="1400" dirty="0">
              <a:solidFill>
                <a:schemeClr val="tx1">
                  <a:lumMod val="75000"/>
                  <a:lumOff val="25000"/>
                </a:schemeClr>
              </a:solidFill>
            </a:endParaRPr>
          </a:p>
          <a:p>
            <a:pPr lvl="0" indent="-69850">
              <a:spcBef>
                <a:spcPts val="0"/>
              </a:spcBef>
              <a:buClr>
                <a:schemeClr val="dk1"/>
              </a:buClr>
              <a:buSzPct val="55000"/>
            </a:pPr>
            <a:r>
              <a:rPr lang="en-US" sz="1400" dirty="0" err="1">
                <a:solidFill>
                  <a:schemeClr val="tx1">
                    <a:lumMod val="75000"/>
                    <a:lumOff val="25000"/>
                  </a:schemeClr>
                </a:solidFill>
              </a:rPr>
              <a:t>Peder</a:t>
            </a:r>
            <a:r>
              <a:rPr lang="en-US" sz="1400" dirty="0">
                <a:solidFill>
                  <a:schemeClr val="tx1">
                    <a:lumMod val="75000"/>
                    <a:lumOff val="25000"/>
                  </a:schemeClr>
                </a:solidFill>
              </a:rPr>
              <a:t> </a:t>
            </a:r>
            <a:r>
              <a:rPr lang="en-US" sz="1400" dirty="0" err="1">
                <a:solidFill>
                  <a:schemeClr val="tx1">
                    <a:lumMod val="75000"/>
                    <a:lumOff val="25000"/>
                  </a:schemeClr>
                </a:solidFill>
              </a:rPr>
              <a:t>Engelstad</a:t>
            </a:r>
            <a:r>
              <a:rPr lang="en-US" sz="1400" dirty="0">
                <a:solidFill>
                  <a:schemeClr val="tx1">
                    <a:lumMod val="75000"/>
                    <a:lumOff val="25000"/>
                  </a:schemeClr>
                </a:solidFill>
              </a:rPr>
              <a:t> </a:t>
            </a:r>
            <a:r>
              <a:rPr lang="en-US" sz="1200" dirty="0">
                <a:solidFill>
                  <a:schemeClr val="tx1">
                    <a:lumMod val="75000"/>
                    <a:lumOff val="25000"/>
                  </a:schemeClr>
                </a:solidFill>
              </a:rPr>
              <a:t>(Colorado State University,  Natural Resource Ecology Lab)</a:t>
            </a:r>
          </a:p>
          <a:p>
            <a:pPr lvl="0" indent="-69850">
              <a:spcBef>
                <a:spcPts val="0"/>
              </a:spcBef>
              <a:buClr>
                <a:schemeClr val="dk1"/>
              </a:buClr>
              <a:buSzPct val="55000"/>
            </a:pPr>
            <a:endParaRPr lang="en-US" sz="1400" dirty="0">
              <a:solidFill>
                <a:schemeClr val="tx1">
                  <a:lumMod val="75000"/>
                  <a:lumOff val="25000"/>
                </a:schemeClr>
              </a:solidFill>
            </a:endParaRPr>
          </a:p>
          <a:p>
            <a:pPr lvl="0" indent="-69850">
              <a:spcBef>
                <a:spcPts val="0"/>
              </a:spcBef>
              <a:buClr>
                <a:schemeClr val="dk1"/>
              </a:buClr>
              <a:buSzPct val="55000"/>
            </a:pPr>
            <a:r>
              <a:rPr lang="en-US" sz="1400" dirty="0">
                <a:solidFill>
                  <a:schemeClr val="tx1">
                    <a:lumMod val="75000"/>
                    <a:lumOff val="25000"/>
                  </a:schemeClr>
                </a:solidFill>
              </a:rPr>
              <a:t>Dr. Amanda West </a:t>
            </a:r>
            <a:r>
              <a:rPr lang="en-US" sz="1200" dirty="0">
                <a:solidFill>
                  <a:schemeClr val="tx1">
                    <a:lumMod val="75000"/>
                    <a:lumOff val="25000"/>
                  </a:schemeClr>
                </a:solidFill>
              </a:rPr>
              <a:t>(Colorado State University, Natural Resource Ecology Lab)</a:t>
            </a:r>
          </a:p>
          <a:p>
            <a:pPr lvl="0" indent="-69850">
              <a:spcBef>
                <a:spcPts val="0"/>
              </a:spcBef>
              <a:buClr>
                <a:schemeClr val="dk1"/>
              </a:buClr>
              <a:buSzPct val="55000"/>
            </a:pPr>
            <a:endParaRPr lang="en-US" sz="1200" dirty="0">
              <a:solidFill>
                <a:schemeClr val="tx1">
                  <a:lumMod val="75000"/>
                  <a:lumOff val="25000"/>
                </a:schemeClr>
              </a:solidFill>
            </a:endParaRPr>
          </a:p>
          <a:p>
            <a:pPr lvl="0" indent="-69850">
              <a:spcBef>
                <a:spcPts val="0"/>
              </a:spcBef>
              <a:buClr>
                <a:schemeClr val="dk1"/>
              </a:buClr>
              <a:buSzPct val="55000"/>
            </a:pPr>
            <a:r>
              <a:rPr lang="en-US" sz="1400" dirty="0">
                <a:solidFill>
                  <a:schemeClr val="tx1">
                    <a:lumMod val="75000"/>
                    <a:lumOff val="25000"/>
                  </a:schemeClr>
                </a:solidFill>
              </a:rPr>
              <a:t>Emma Zink Hatcher </a:t>
            </a:r>
            <a:r>
              <a:rPr lang="en-US" sz="1200" dirty="0">
                <a:solidFill>
                  <a:schemeClr val="tx1">
                    <a:lumMod val="75000"/>
                    <a:lumOff val="25000"/>
                  </a:schemeClr>
                </a:solidFill>
              </a:rPr>
              <a:t>(Colorado State University, Natural Resource Ecology Lab)</a:t>
            </a:r>
          </a:p>
          <a:p>
            <a:pPr lvl="0" indent="-69850">
              <a:spcBef>
                <a:spcPts val="0"/>
              </a:spcBef>
              <a:buClr>
                <a:schemeClr val="dk1"/>
              </a:buClr>
              <a:buSzPct val="55000"/>
            </a:pPr>
            <a:endParaRPr lang="en-US" sz="1200" dirty="0">
              <a:solidFill>
                <a:schemeClr val="tx1">
                  <a:lumMod val="75000"/>
                  <a:lumOff val="25000"/>
                </a:schemeClr>
              </a:solidFill>
            </a:endParaRPr>
          </a:p>
          <a:p>
            <a:pPr lvl="0" indent="-69850">
              <a:spcBef>
                <a:spcPts val="0"/>
              </a:spcBef>
              <a:buClr>
                <a:schemeClr val="dk1"/>
              </a:buClr>
              <a:buSzPct val="55000"/>
            </a:pPr>
            <a:r>
              <a:rPr lang="en-US" sz="1400" dirty="0">
                <a:solidFill>
                  <a:schemeClr val="tx1">
                    <a:lumMod val="75000"/>
                    <a:lumOff val="25000"/>
                  </a:schemeClr>
                </a:solidFill>
              </a:rPr>
              <a:t>Robert Sturtevant </a:t>
            </a:r>
            <a:r>
              <a:rPr lang="en-US" sz="1200" dirty="0">
                <a:solidFill>
                  <a:schemeClr val="tx1">
                    <a:lumMod val="75000"/>
                    <a:lumOff val="25000"/>
                  </a:schemeClr>
                </a:solidFill>
              </a:rPr>
              <a:t>(Colorado State University, former State Forest Manager)</a:t>
            </a:r>
          </a:p>
          <a:p>
            <a:pPr lvl="0" indent="-69850">
              <a:spcBef>
                <a:spcPts val="0"/>
              </a:spcBef>
              <a:buClr>
                <a:schemeClr val="dk1"/>
              </a:buClr>
              <a:buSzPct val="55000"/>
            </a:pPr>
            <a:endParaRPr lang="en-US" sz="18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endParaRPr lang="en-US" sz="1800"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endParaRPr lang="en-US" dirty="0">
              <a:solidFill>
                <a:schemeClr val="tx1">
                  <a:lumMod val="75000"/>
                  <a:lumOff val="25000"/>
                </a:schemeClr>
              </a:solidFill>
            </a:endParaRPr>
          </a:p>
          <a:p>
            <a:pPr marL="0" marR="0" lvl="0" indent="-69850" algn="l" rtl="0">
              <a:lnSpc>
                <a:spcPct val="90000"/>
              </a:lnSpc>
              <a:spcBef>
                <a:spcPts val="0"/>
              </a:spcBef>
              <a:buClr>
                <a:schemeClr val="dk1"/>
              </a:buClr>
              <a:buSzPct val="55000"/>
              <a:buFont typeface="Arial"/>
              <a:buNone/>
            </a:pPr>
            <a:endParaRPr lang="en-US" dirty="0">
              <a:solidFill>
                <a:schemeClr val="tx1">
                  <a:lumMod val="75000"/>
                  <a:lumOff val="25000"/>
                </a:schemeClr>
              </a:solidFill>
            </a:endParaRPr>
          </a:p>
        </p:txBody>
      </p:sp>
      <p:pic>
        <p:nvPicPr>
          <p:cNvPr id="224" name="Shape 224"/>
          <p:cNvPicPr preferRelativeResize="0"/>
          <p:nvPr/>
        </p:nvPicPr>
        <p:blipFill>
          <a:blip r:embed="rId3">
            <a:alphaModFix/>
          </a:blip>
          <a:stretch>
            <a:fillRect/>
          </a:stretch>
        </p:blipFill>
        <p:spPr>
          <a:xfrm>
            <a:off x="8115300" y="857248"/>
            <a:ext cx="3810000" cy="5563103"/>
          </a:xfrm>
          <a:prstGeom prst="rect">
            <a:avLst/>
          </a:prstGeom>
          <a:noFill/>
          <a:ln>
            <a:noFill/>
          </a:ln>
        </p:spPr>
      </p:pic>
      <p:sp>
        <p:nvSpPr>
          <p:cNvPr id="225" name="Shape 225"/>
          <p:cNvSpPr txBox="1"/>
          <p:nvPr/>
        </p:nvSpPr>
        <p:spPr>
          <a:xfrm>
            <a:off x="8915400" y="6000752"/>
            <a:ext cx="2538600" cy="405300"/>
          </a:xfrm>
          <a:prstGeom prst="rect">
            <a:avLst/>
          </a:prstGeom>
          <a:solidFill>
            <a:srgbClr val="274E13">
              <a:alpha val="57309"/>
            </a:srgbClr>
          </a:solidFill>
          <a:ln>
            <a:noFill/>
          </a:ln>
        </p:spPr>
        <p:txBody>
          <a:bodyPr wrap="square" lIns="91425" tIns="91425" rIns="91425" bIns="91425" anchor="t" anchorCtr="0">
            <a:noAutofit/>
          </a:bodyPr>
          <a:lstStyle/>
          <a:p>
            <a:pPr lvl="0">
              <a:spcBef>
                <a:spcPts val="0"/>
              </a:spcBef>
              <a:buNone/>
            </a:pPr>
            <a:r>
              <a:rPr lang="en-US" dirty="0">
                <a:solidFill>
                  <a:srgbClr val="FFFFFF"/>
                </a:solidFill>
              </a:rPr>
              <a:t>Image Credit: Jenny </a:t>
            </a:r>
            <a:r>
              <a:rPr lang="en-US" dirty="0" err="1">
                <a:solidFill>
                  <a:srgbClr val="FFFFFF"/>
                </a:solidFill>
              </a:rPr>
              <a:t>Mehren</a:t>
            </a:r>
            <a:endParaRPr lang="en-US"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t="611" r="169" b="-32587"/>
          <a:stretch/>
        </p:blipFill>
        <p:spPr>
          <a:xfrm>
            <a:off x="-2840" y="1259332"/>
            <a:ext cx="12192036" cy="6662008"/>
          </a:xfrm>
          <a:prstGeom prst="rect">
            <a:avLst/>
          </a:prstGeom>
          <a:noFill/>
          <a:ln>
            <a:noFill/>
          </a:ln>
        </p:spPr>
      </p:pic>
      <p:sp>
        <p:nvSpPr>
          <p:cNvPr id="214" name="Shape 214"/>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Questions?</a:t>
            </a:r>
          </a:p>
        </p:txBody>
      </p:sp>
      <p:sp>
        <p:nvSpPr>
          <p:cNvPr id="216" name="Shape 216"/>
          <p:cNvSpPr txBox="1"/>
          <p:nvPr/>
        </p:nvSpPr>
        <p:spPr>
          <a:xfrm>
            <a:off x="10297" y="6020927"/>
            <a:ext cx="2943600" cy="353100"/>
          </a:xfrm>
          <a:prstGeom prst="rect">
            <a:avLst/>
          </a:prstGeom>
          <a:noFill/>
          <a:ln>
            <a:noFill/>
          </a:ln>
        </p:spPr>
        <p:txBody>
          <a:bodyPr wrap="square" lIns="91425" tIns="91425" rIns="91425" bIns="91425" anchor="t" anchorCtr="0">
            <a:noAutofit/>
          </a:bodyPr>
          <a:lstStyle/>
          <a:p>
            <a:pPr lvl="0">
              <a:spcBef>
                <a:spcPts val="0"/>
              </a:spcBef>
              <a:buNone/>
            </a:pPr>
            <a:r>
              <a:rPr lang="en-US" sz="1200">
                <a:solidFill>
                  <a:srgbClr val="FFFFFF"/>
                </a:solidFill>
                <a:latin typeface="Century Gothic"/>
                <a:ea typeface="Century Gothic"/>
                <a:cs typeface="Century Gothic"/>
                <a:sym typeface="Century Gothic"/>
              </a:rPr>
              <a:t>Image Credit: Gary Olds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Community Concern</a:t>
            </a:r>
          </a:p>
        </p:txBody>
      </p:sp>
      <p:sp>
        <p:nvSpPr>
          <p:cNvPr id="119" name="Shape 119"/>
          <p:cNvSpPr txBox="1">
            <a:spLocks noGrp="1"/>
          </p:cNvSpPr>
          <p:nvPr>
            <p:ph type="body" idx="1"/>
          </p:nvPr>
        </p:nvSpPr>
        <p:spPr>
          <a:xfrm>
            <a:off x="7404221" y="1371600"/>
            <a:ext cx="3970200" cy="4648200"/>
          </a:xfrm>
          <a:prstGeom prst="rect">
            <a:avLst/>
          </a:prstGeom>
        </p:spPr>
        <p:txBody>
          <a:bodyPr wrap="square" lIns="91425" tIns="91425" rIns="91425" bIns="91425" anchor="t" anchorCtr="0">
            <a:noAutofit/>
          </a:bodyPr>
          <a:lstStyle/>
          <a:p>
            <a:pPr marL="406400" lvl="0" indent="-406400">
              <a:lnSpc>
                <a:spcPct val="100000"/>
              </a:lnSpc>
              <a:spcBef>
                <a:spcPts val="200"/>
              </a:spcBef>
              <a:buClr>
                <a:srgbClr val="2E8652"/>
              </a:buClr>
              <a:buSzPct val="150000"/>
              <a:buFont typeface="Webdings" panose="05030102010509060703" pitchFamily="18" charset="2"/>
              <a:buChar char="4"/>
            </a:pPr>
            <a:r>
              <a:rPr lang="en-US" b="1" dirty="0">
                <a:solidFill>
                  <a:schemeClr val="tx1">
                    <a:lumMod val="75000"/>
                    <a:lumOff val="25000"/>
                  </a:schemeClr>
                </a:solidFill>
              </a:rPr>
              <a:t>Millions of acres</a:t>
            </a:r>
            <a:r>
              <a:rPr lang="en-US" dirty="0">
                <a:solidFill>
                  <a:schemeClr val="tx1">
                    <a:lumMod val="75000"/>
                    <a:lumOff val="25000"/>
                  </a:schemeClr>
                </a:solidFill>
              </a:rPr>
              <a:t> of conifer mortality throughout the Intermountain West</a:t>
            </a:r>
          </a:p>
          <a:p>
            <a:pPr marL="406400" indent="-406400">
              <a:lnSpc>
                <a:spcPct val="100000"/>
              </a:lnSpc>
              <a:spcBef>
                <a:spcPts val="200"/>
              </a:spcBef>
              <a:buClr>
                <a:srgbClr val="2E8652"/>
              </a:buClr>
              <a:buSzPct val="150000"/>
              <a:buFont typeface="Webdings" panose="05030102010509060703" pitchFamily="18" charset="2"/>
              <a:buChar char="4"/>
            </a:pPr>
            <a:r>
              <a:rPr lang="en-US" dirty="0">
                <a:solidFill>
                  <a:schemeClr val="tx1">
                    <a:lumMod val="75000"/>
                    <a:lumOff val="25000"/>
                  </a:schemeClr>
                </a:solidFill>
              </a:rPr>
              <a:t>Impacts </a:t>
            </a:r>
            <a:r>
              <a:rPr lang="en-US" b="1" dirty="0">
                <a:solidFill>
                  <a:schemeClr val="tx1">
                    <a:lumMod val="75000"/>
                    <a:lumOff val="25000"/>
                  </a:schemeClr>
                </a:solidFill>
              </a:rPr>
              <a:t>water quality</a:t>
            </a:r>
            <a:r>
              <a:rPr lang="en-US" dirty="0">
                <a:solidFill>
                  <a:schemeClr val="tx1">
                    <a:lumMod val="75000"/>
                    <a:lumOff val="25000"/>
                  </a:schemeClr>
                </a:solidFill>
              </a:rPr>
              <a:t>, </a:t>
            </a:r>
            <a:r>
              <a:rPr lang="en-US" b="1" dirty="0">
                <a:solidFill>
                  <a:schemeClr val="tx1">
                    <a:lumMod val="75000"/>
                    <a:lumOff val="25000"/>
                  </a:schemeClr>
                </a:solidFill>
              </a:rPr>
              <a:t>wildlife habitat</a:t>
            </a:r>
            <a:r>
              <a:rPr lang="en-US" dirty="0">
                <a:solidFill>
                  <a:schemeClr val="tx1">
                    <a:lumMod val="75000"/>
                    <a:lumOff val="25000"/>
                  </a:schemeClr>
                </a:solidFill>
              </a:rPr>
              <a:t>, and </a:t>
            </a:r>
            <a:r>
              <a:rPr lang="en-US" b="1" dirty="0">
                <a:solidFill>
                  <a:schemeClr val="tx1">
                    <a:lumMod val="75000"/>
                    <a:lumOff val="25000"/>
                  </a:schemeClr>
                </a:solidFill>
              </a:rPr>
              <a:t>recreation</a:t>
            </a:r>
          </a:p>
          <a:p>
            <a:pPr marL="406400" lvl="0" indent="-406400">
              <a:lnSpc>
                <a:spcPct val="100000"/>
              </a:lnSpc>
              <a:buClr>
                <a:srgbClr val="2E8652"/>
              </a:buClr>
              <a:buSzPct val="140000"/>
              <a:buFont typeface="Webdings" panose="05030102010509060703" pitchFamily="18" charset="2"/>
              <a:buChar char="4"/>
            </a:pPr>
            <a:r>
              <a:rPr lang="en-US" dirty="0">
                <a:solidFill>
                  <a:schemeClr val="tx1">
                    <a:lumMod val="75000"/>
                    <a:lumOff val="25000"/>
                  </a:schemeClr>
                </a:solidFill>
              </a:rPr>
              <a:t>Bark beetle </a:t>
            </a:r>
            <a:r>
              <a:rPr lang="en-US" b="1" dirty="0">
                <a:solidFill>
                  <a:schemeClr val="tx1">
                    <a:lumMod val="75000"/>
                    <a:lumOff val="25000"/>
                  </a:schemeClr>
                </a:solidFill>
              </a:rPr>
              <a:t>outbreaks are cyclical</a:t>
            </a:r>
            <a:r>
              <a:rPr lang="en-US" dirty="0">
                <a:solidFill>
                  <a:schemeClr val="tx1">
                    <a:lumMod val="75000"/>
                    <a:lumOff val="25000"/>
                  </a:schemeClr>
                </a:solidFill>
              </a:rPr>
              <a:t> by nature, and there will be another</a:t>
            </a:r>
          </a:p>
          <a:p>
            <a:pPr marL="406400" lvl="0" indent="-406400">
              <a:lnSpc>
                <a:spcPct val="100000"/>
              </a:lnSpc>
              <a:buClr>
                <a:srgbClr val="2E8652"/>
              </a:buClr>
              <a:buSzPct val="140000"/>
              <a:buFont typeface="Webdings" panose="05030102010509060703" pitchFamily="18" charset="2"/>
              <a:buChar char="4"/>
            </a:pPr>
            <a:r>
              <a:rPr lang="en-US" dirty="0">
                <a:solidFill>
                  <a:schemeClr val="tx1">
                    <a:lumMod val="75000"/>
                    <a:lumOff val="25000"/>
                  </a:schemeClr>
                </a:solidFill>
              </a:rPr>
              <a:t>Lack of comprehensive information on mountain beetle, current data is </a:t>
            </a:r>
            <a:r>
              <a:rPr lang="en-US" b="1" dirty="0">
                <a:solidFill>
                  <a:schemeClr val="tx1">
                    <a:lumMod val="75000"/>
                    <a:lumOff val="25000"/>
                  </a:schemeClr>
                </a:solidFill>
              </a:rPr>
              <a:t>geographically limited</a:t>
            </a:r>
          </a:p>
        </p:txBody>
      </p:sp>
      <p:pic>
        <p:nvPicPr>
          <p:cNvPr id="120" name="Shape 120"/>
          <p:cNvPicPr preferRelativeResize="0"/>
          <p:nvPr/>
        </p:nvPicPr>
        <p:blipFill rotWithShape="1">
          <a:blip r:embed="rId3">
            <a:alphaModFix/>
          </a:blip>
          <a:srcRect l="5396"/>
          <a:stretch/>
        </p:blipFill>
        <p:spPr>
          <a:xfrm>
            <a:off x="228600" y="1371600"/>
            <a:ext cx="6972253" cy="4913290"/>
          </a:xfrm>
          <a:prstGeom prst="rect">
            <a:avLst/>
          </a:prstGeom>
          <a:noFill/>
          <a:ln>
            <a:noFill/>
          </a:ln>
        </p:spPr>
      </p:pic>
      <p:sp>
        <p:nvSpPr>
          <p:cNvPr id="121" name="Shape 121"/>
          <p:cNvSpPr txBox="1"/>
          <p:nvPr/>
        </p:nvSpPr>
        <p:spPr>
          <a:xfrm>
            <a:off x="228600" y="5900246"/>
            <a:ext cx="2502900" cy="375900"/>
          </a:xfrm>
          <a:prstGeom prst="rect">
            <a:avLst/>
          </a:prstGeom>
          <a:solidFill>
            <a:srgbClr val="274E13">
              <a:alpha val="69620"/>
            </a:srgbClr>
          </a:solidFill>
          <a:ln>
            <a:noFill/>
          </a:ln>
        </p:spPr>
        <p:txBody>
          <a:bodyPr wrap="square" lIns="91425" tIns="91425" rIns="91425" bIns="91425" anchor="t" anchorCtr="0">
            <a:noAutofit/>
          </a:bodyPr>
          <a:lstStyle/>
          <a:p>
            <a:pPr lvl="0">
              <a:spcBef>
                <a:spcPts val="0"/>
              </a:spcBef>
              <a:buNone/>
            </a:pPr>
            <a:r>
              <a:rPr lang="en-US" sz="1200" dirty="0">
                <a:solidFill>
                  <a:srgbClr val="FFFFFF"/>
                </a:solidFill>
                <a:latin typeface="Century Gothic"/>
                <a:ea typeface="Century Gothic"/>
                <a:cs typeface="Century Gothic"/>
                <a:sym typeface="Century Gothic"/>
              </a:rPr>
              <a:t>Image Credit: Jenny Mehren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549300"/>
            <a:ext cx="10233000" cy="479400"/>
          </a:xfrm>
        </p:spPr>
        <p:txBody>
          <a:bodyPr/>
          <a:lstStyle/>
          <a:p>
            <a:r>
              <a:rPr lang="en-US" sz="4400" dirty="0"/>
              <a:t>Mountain Pine Beetle &amp; Forest Susceptibility </a:t>
            </a:r>
          </a:p>
        </p:txBody>
      </p:sp>
      <p:sp>
        <p:nvSpPr>
          <p:cNvPr id="5" name="Shape 106"/>
          <p:cNvSpPr txBox="1">
            <a:spLocks/>
          </p:cNvSpPr>
          <p:nvPr/>
        </p:nvSpPr>
        <p:spPr>
          <a:xfrm>
            <a:off x="7848600" y="1111621"/>
            <a:ext cx="3962400" cy="5370479"/>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pPr>
              <a:spcBef>
                <a:spcPts val="0"/>
              </a:spcBef>
            </a:pPr>
            <a:endParaRPr lang="en-US" sz="2500" b="1" dirty="0">
              <a:solidFill>
                <a:schemeClr val="tx1">
                  <a:lumMod val="75000"/>
                  <a:lumOff val="25000"/>
                </a:schemeClr>
              </a:solidFill>
            </a:endParaRPr>
          </a:p>
          <a:p>
            <a:pPr marL="342900" indent="-342900">
              <a:spcBef>
                <a:spcPts val="200"/>
              </a:spcBef>
              <a:buClr>
                <a:srgbClr val="2E8652"/>
              </a:buClr>
              <a:buSzTx/>
              <a:buFont typeface="Webdings" panose="05030102010509060703" pitchFamily="18" charset="2"/>
              <a:buChar char="4"/>
            </a:pPr>
            <a:r>
              <a:rPr lang="en-US" sz="2500" kern="1200" dirty="0">
                <a:solidFill>
                  <a:schemeClr val="tx1">
                    <a:lumMod val="75000"/>
                    <a:lumOff val="25000"/>
                  </a:schemeClr>
                </a:solidFill>
                <a:latin typeface="Century Gothic" panose="020B0502020202020204" pitchFamily="34" charset="0"/>
                <a:ea typeface="+mn-ea"/>
                <a:cs typeface="+mn-cs"/>
              </a:rPr>
              <a:t>Three factors crucial to identifying forests potentially at risk:</a:t>
            </a:r>
          </a:p>
          <a:p>
            <a:pPr>
              <a:spcBef>
                <a:spcPts val="200"/>
              </a:spcBef>
              <a:buClr>
                <a:srgbClr val="2E8652"/>
              </a:buClr>
              <a:buSzTx/>
            </a:pPr>
            <a:endParaRPr lang="en-US" sz="25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sz="2500" b="1" kern="1200" dirty="0">
                <a:solidFill>
                  <a:schemeClr val="tx1">
                    <a:lumMod val="75000"/>
                    <a:lumOff val="25000"/>
                  </a:schemeClr>
                </a:solidFill>
                <a:latin typeface="Century Gothic" panose="020B0502020202020204" pitchFamily="34" charset="0"/>
              </a:rPr>
              <a:t>Climate Conditions</a:t>
            </a:r>
          </a:p>
          <a:p>
            <a:pPr marL="800100" lvl="1" indent="-342900">
              <a:spcBef>
                <a:spcPts val="200"/>
              </a:spcBef>
              <a:buClr>
                <a:srgbClr val="2E8652"/>
              </a:buClr>
              <a:buSzTx/>
              <a:buFont typeface="Webdings" panose="05030102010509060703" pitchFamily="18" charset="2"/>
              <a:buChar char="4"/>
            </a:pPr>
            <a:r>
              <a:rPr lang="en-US" sz="1900" kern="1200" dirty="0">
                <a:solidFill>
                  <a:schemeClr val="tx1">
                    <a:lumMod val="75000"/>
                    <a:lumOff val="25000"/>
                  </a:schemeClr>
                </a:solidFill>
                <a:latin typeface="Century Gothic" panose="020B0502020202020204" pitchFamily="34" charset="0"/>
              </a:rPr>
              <a:t>Altering climatic environments</a:t>
            </a:r>
          </a:p>
          <a:p>
            <a:pPr marL="800100" lvl="1" indent="-342900">
              <a:spcBef>
                <a:spcPts val="200"/>
              </a:spcBef>
              <a:buClr>
                <a:srgbClr val="2E8652"/>
              </a:buClr>
              <a:buSzTx/>
              <a:buFont typeface="Webdings" panose="05030102010509060703" pitchFamily="18" charset="2"/>
              <a:buChar char="4"/>
            </a:pPr>
            <a:r>
              <a:rPr lang="en-US" sz="1900" kern="1200" dirty="0">
                <a:solidFill>
                  <a:schemeClr val="tx1">
                    <a:lumMod val="75000"/>
                    <a:lumOff val="25000"/>
                  </a:schemeClr>
                </a:solidFill>
                <a:latin typeface="Century Gothic" panose="020B0502020202020204" pitchFamily="34" charset="0"/>
              </a:rPr>
              <a:t>Drought</a:t>
            </a:r>
          </a:p>
          <a:p>
            <a:pPr marL="342900" indent="-342900">
              <a:spcBef>
                <a:spcPts val="200"/>
              </a:spcBef>
              <a:buClr>
                <a:srgbClr val="2E8652"/>
              </a:buClr>
              <a:buSzTx/>
              <a:buFont typeface="Webdings" panose="05030102010509060703" pitchFamily="18" charset="2"/>
              <a:buChar char="4"/>
            </a:pPr>
            <a:r>
              <a:rPr lang="en-US" sz="2500" b="1" kern="1200" dirty="0">
                <a:solidFill>
                  <a:schemeClr val="tx1">
                    <a:lumMod val="75000"/>
                    <a:lumOff val="25000"/>
                  </a:schemeClr>
                </a:solidFill>
                <a:latin typeface="Century Gothic" panose="020B0502020202020204" pitchFamily="34" charset="0"/>
              </a:rPr>
              <a:t>Beetle Pressure</a:t>
            </a:r>
          </a:p>
          <a:p>
            <a:pPr marL="800100" lvl="1" indent="-342900">
              <a:spcBef>
                <a:spcPts val="200"/>
              </a:spcBef>
              <a:buClr>
                <a:srgbClr val="2E8652"/>
              </a:buClr>
              <a:buSzTx/>
              <a:buFont typeface="Webdings" panose="05030102010509060703" pitchFamily="18" charset="2"/>
              <a:buChar char="4"/>
            </a:pPr>
            <a:r>
              <a:rPr lang="en-US" sz="1900" kern="1200" dirty="0">
                <a:solidFill>
                  <a:schemeClr val="tx1">
                    <a:lumMod val="75000"/>
                    <a:lumOff val="25000"/>
                  </a:schemeClr>
                </a:solidFill>
                <a:latin typeface="Century Gothic" panose="020B0502020202020204" pitchFamily="34" charset="0"/>
              </a:rPr>
              <a:t>Life History</a:t>
            </a:r>
          </a:p>
          <a:p>
            <a:pPr marL="800100" lvl="1" indent="-342900">
              <a:spcBef>
                <a:spcPts val="200"/>
              </a:spcBef>
              <a:buClr>
                <a:srgbClr val="2E8652"/>
              </a:buClr>
              <a:buSzTx/>
              <a:buFont typeface="Webdings" panose="05030102010509060703" pitchFamily="18" charset="2"/>
              <a:buChar char="4"/>
            </a:pPr>
            <a:r>
              <a:rPr lang="en-US" sz="1900" kern="1200" dirty="0">
                <a:solidFill>
                  <a:schemeClr val="tx1">
                    <a:lumMod val="75000"/>
                    <a:lumOff val="25000"/>
                  </a:schemeClr>
                </a:solidFill>
                <a:latin typeface="Century Gothic" panose="020B0502020202020204" pitchFamily="34" charset="0"/>
              </a:rPr>
              <a:t>Presence</a:t>
            </a:r>
          </a:p>
          <a:p>
            <a:pPr marL="342900" indent="-342900">
              <a:spcBef>
                <a:spcPts val="200"/>
              </a:spcBef>
              <a:buClr>
                <a:srgbClr val="2E8652"/>
              </a:buClr>
              <a:buSzTx/>
              <a:buFont typeface="Webdings" panose="05030102010509060703" pitchFamily="18" charset="2"/>
              <a:buChar char="4"/>
            </a:pPr>
            <a:r>
              <a:rPr lang="en-US" sz="2500" b="1" kern="1200" dirty="0">
                <a:solidFill>
                  <a:schemeClr val="tx1">
                    <a:lumMod val="75000"/>
                    <a:lumOff val="25000"/>
                  </a:schemeClr>
                </a:solidFill>
                <a:latin typeface="Century Gothic" panose="020B0502020202020204" pitchFamily="34" charset="0"/>
              </a:rPr>
              <a:t>Forest Structure</a:t>
            </a:r>
          </a:p>
          <a:p>
            <a:pPr marL="800100" lvl="1" indent="-342900">
              <a:spcBef>
                <a:spcPts val="200"/>
              </a:spcBef>
              <a:buClr>
                <a:srgbClr val="2E8652"/>
              </a:buClr>
              <a:buSzTx/>
              <a:buFont typeface="Webdings" panose="05030102010509060703" pitchFamily="18" charset="2"/>
              <a:buChar char="4"/>
            </a:pPr>
            <a:r>
              <a:rPr lang="en-US" sz="1900" kern="1200" dirty="0">
                <a:solidFill>
                  <a:schemeClr val="tx1">
                    <a:lumMod val="75000"/>
                    <a:lumOff val="25000"/>
                  </a:schemeClr>
                </a:solidFill>
                <a:latin typeface="Century Gothic" panose="020B0502020202020204" pitchFamily="34" charset="0"/>
              </a:rPr>
              <a:t>Composite</a:t>
            </a:r>
          </a:p>
          <a:p>
            <a:pPr marL="800100" lvl="1" indent="-342900">
              <a:spcBef>
                <a:spcPts val="200"/>
              </a:spcBef>
              <a:buClr>
                <a:srgbClr val="2E8652"/>
              </a:buClr>
              <a:buSzTx/>
              <a:buFont typeface="Webdings" panose="05030102010509060703" pitchFamily="18" charset="2"/>
              <a:buChar char="4"/>
            </a:pPr>
            <a:r>
              <a:rPr lang="en-US" sz="1900" kern="1200" dirty="0">
                <a:solidFill>
                  <a:schemeClr val="tx1">
                    <a:lumMod val="75000"/>
                    <a:lumOff val="25000"/>
                  </a:schemeClr>
                </a:solidFill>
                <a:latin typeface="Century Gothic" panose="020B0502020202020204" pitchFamily="34" charset="0"/>
              </a:rPr>
              <a:t>Age</a:t>
            </a:r>
          </a:p>
          <a:p>
            <a:pPr marL="342900" indent="-342900">
              <a:spcBef>
                <a:spcPts val="200"/>
              </a:spcBef>
              <a:buClr>
                <a:srgbClr val="2E8652"/>
              </a:buClr>
              <a:buSzTx/>
              <a:buFont typeface="Webdings" panose="05030102010509060703" pitchFamily="18" charset="2"/>
              <a:buChar char="4"/>
            </a:pPr>
            <a:endParaRPr lang="en-US" sz="1900" kern="1200" dirty="0">
              <a:solidFill>
                <a:schemeClr val="tx1">
                  <a:lumMod val="75000"/>
                  <a:lumOff val="25000"/>
                </a:schemeClr>
              </a:solidFill>
              <a:latin typeface="Century Gothic" panose="020B0502020202020204" pitchFamily="34" charset="0"/>
              <a:ea typeface="+mn-ea"/>
              <a:cs typeface="+mn-cs"/>
            </a:endParaRPr>
          </a:p>
          <a:p>
            <a:pPr marL="800100" lvl="1" indent="-342900">
              <a:spcBef>
                <a:spcPts val="200"/>
              </a:spcBef>
              <a:buClr>
                <a:srgbClr val="2E8652"/>
              </a:buClr>
              <a:buSzTx/>
              <a:buFont typeface="Webdings" panose="05030102010509060703" pitchFamily="18" charset="2"/>
              <a:buChar char="4"/>
            </a:pPr>
            <a:endParaRPr lang="en-US" sz="19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endParaRPr lang="en-US" sz="2500" kern="1200" dirty="0">
              <a:solidFill>
                <a:schemeClr val="tx1">
                  <a:lumMod val="75000"/>
                  <a:lumOff val="25000"/>
                </a:schemeClr>
              </a:solidFill>
              <a:latin typeface="Century Gothic" panose="020B0502020202020204" pitchFamily="34"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40" y="1607820"/>
            <a:ext cx="7854940" cy="5212080"/>
          </a:xfrm>
          <a:prstGeom prst="rect">
            <a:avLst/>
          </a:prstGeom>
        </p:spPr>
      </p:pic>
      <p:sp>
        <p:nvSpPr>
          <p:cNvPr id="8" name="Shape 121"/>
          <p:cNvSpPr txBox="1"/>
          <p:nvPr/>
        </p:nvSpPr>
        <p:spPr>
          <a:xfrm>
            <a:off x="0" y="6482100"/>
            <a:ext cx="1766460" cy="375900"/>
          </a:xfrm>
          <a:prstGeom prst="rect">
            <a:avLst/>
          </a:prstGeom>
          <a:solidFill>
            <a:srgbClr val="274E13">
              <a:alpha val="69620"/>
            </a:srgbClr>
          </a:solidFill>
          <a:ln>
            <a:noFill/>
          </a:ln>
        </p:spPr>
        <p:txBody>
          <a:bodyPr wrap="square" lIns="91425" tIns="91425" rIns="91425" bIns="91425" anchor="t" anchorCtr="0">
            <a:noAutofit/>
          </a:bodyPr>
          <a:lstStyle/>
          <a:p>
            <a:pPr lvl="0" algn="r">
              <a:spcBef>
                <a:spcPts val="0"/>
              </a:spcBef>
              <a:buNone/>
            </a:pPr>
            <a:r>
              <a:rPr lang="en-US" sz="1200" dirty="0">
                <a:solidFill>
                  <a:srgbClr val="FFFFFF"/>
                </a:solidFill>
                <a:latin typeface="Century Gothic"/>
                <a:ea typeface="Century Gothic"/>
                <a:cs typeface="Century Gothic"/>
                <a:sym typeface="Century Gothic"/>
              </a:rPr>
              <a:t>Image Credit: </a:t>
            </a:r>
            <a:r>
              <a:rPr lang="en-US" sz="1200" dirty="0" err="1">
                <a:solidFill>
                  <a:srgbClr val="FFFFFF"/>
                </a:solidFill>
                <a:latin typeface="Century Gothic"/>
                <a:ea typeface="Century Gothic"/>
                <a:cs typeface="Century Gothic"/>
                <a:sym typeface="Century Gothic"/>
              </a:rPr>
              <a:t>bstad</a:t>
            </a:r>
            <a:endParaRPr lang="en-US" sz="1200"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8109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a:t>Study Area</a:t>
            </a:r>
          </a:p>
        </p:txBody>
      </p:sp>
      <p:sp>
        <p:nvSpPr>
          <p:cNvPr id="106" name="Shape 106"/>
          <p:cNvSpPr txBox="1">
            <a:spLocks noGrp="1"/>
          </p:cNvSpPr>
          <p:nvPr>
            <p:ph type="body" idx="1"/>
          </p:nvPr>
        </p:nvSpPr>
        <p:spPr>
          <a:xfrm>
            <a:off x="7855568" y="1066800"/>
            <a:ext cx="4031632" cy="4707301"/>
          </a:xfrm>
          <a:prstGeom prst="rect">
            <a:avLst/>
          </a:prstGeom>
        </p:spPr>
        <p:txBody>
          <a:bodyPr wrap="square" lIns="91425" tIns="91425" rIns="91425" bIns="91425" anchor="t" anchorCtr="0">
            <a:noAutofit/>
          </a:bodyPr>
          <a:lstStyle/>
          <a:p>
            <a:pPr lvl="0">
              <a:spcBef>
                <a:spcPts val="0"/>
              </a:spcBef>
              <a:buNone/>
            </a:pPr>
            <a:r>
              <a:rPr lang="en-US" sz="2500" b="1" dirty="0">
                <a:solidFill>
                  <a:schemeClr val="tx1">
                    <a:lumMod val="75000"/>
                    <a:lumOff val="25000"/>
                  </a:schemeClr>
                </a:solidFill>
              </a:rPr>
              <a:t>Intermountain West</a:t>
            </a:r>
          </a:p>
          <a:p>
            <a:pPr lvl="0">
              <a:spcBef>
                <a:spcPts val="0"/>
              </a:spcBef>
              <a:buNone/>
            </a:pPr>
            <a:endParaRPr lang="en-US" sz="2500" b="1" dirty="0">
              <a:solidFill>
                <a:schemeClr val="tx1">
                  <a:lumMod val="75000"/>
                  <a:lumOff val="25000"/>
                </a:schemeClr>
              </a:solidFill>
            </a:endParaRPr>
          </a:p>
          <a:p>
            <a:pPr marL="342900" lvl="0" indent="-342900">
              <a:spcBef>
                <a:spcPts val="200"/>
              </a:spcBef>
              <a:buClr>
                <a:srgbClr val="2E8652"/>
              </a:buClr>
              <a:buSzTx/>
              <a:buFont typeface="Webdings" panose="05030102010509060703" pitchFamily="18" charset="2"/>
              <a:buChar char="4"/>
            </a:pPr>
            <a:r>
              <a:rPr lang="en-US" sz="2500" kern="1200" dirty="0">
                <a:solidFill>
                  <a:schemeClr val="tx1">
                    <a:lumMod val="75000"/>
                    <a:lumOff val="25000"/>
                  </a:schemeClr>
                </a:solidFill>
                <a:latin typeface="Century Gothic" panose="020B0502020202020204" pitchFamily="34" charset="0"/>
                <a:ea typeface="+mn-ea"/>
                <a:cs typeface="+mn-cs"/>
              </a:rPr>
              <a:t>Colorado</a:t>
            </a:r>
          </a:p>
          <a:p>
            <a:pPr marL="342900" lvl="0" indent="-342900">
              <a:spcBef>
                <a:spcPts val="200"/>
              </a:spcBef>
              <a:buClr>
                <a:srgbClr val="2E8652"/>
              </a:buClr>
              <a:buSzTx/>
              <a:buFont typeface="Webdings" panose="05030102010509060703" pitchFamily="18" charset="2"/>
              <a:buChar char="4"/>
            </a:pPr>
            <a:r>
              <a:rPr lang="en-US" sz="2500" kern="1200" dirty="0">
                <a:solidFill>
                  <a:schemeClr val="tx1">
                    <a:lumMod val="75000"/>
                    <a:lumOff val="25000"/>
                  </a:schemeClr>
                </a:solidFill>
                <a:latin typeface="Century Gothic" panose="020B0502020202020204" pitchFamily="34" charset="0"/>
                <a:ea typeface="+mn-ea"/>
                <a:cs typeface="+mn-cs"/>
              </a:rPr>
              <a:t>Idaho</a:t>
            </a:r>
          </a:p>
          <a:p>
            <a:pPr marL="342900" lvl="0" indent="-342900">
              <a:spcBef>
                <a:spcPts val="200"/>
              </a:spcBef>
              <a:buClr>
                <a:srgbClr val="2E8652"/>
              </a:buClr>
              <a:buSzTx/>
              <a:buFont typeface="Webdings" panose="05030102010509060703" pitchFamily="18" charset="2"/>
              <a:buChar char="4"/>
            </a:pPr>
            <a:r>
              <a:rPr lang="en-US" sz="2500" kern="1200" dirty="0">
                <a:solidFill>
                  <a:schemeClr val="tx1">
                    <a:lumMod val="75000"/>
                    <a:lumOff val="25000"/>
                  </a:schemeClr>
                </a:solidFill>
                <a:latin typeface="Century Gothic" panose="020B0502020202020204" pitchFamily="34" charset="0"/>
                <a:ea typeface="+mn-ea"/>
                <a:cs typeface="+mn-cs"/>
              </a:rPr>
              <a:t>Montana</a:t>
            </a:r>
          </a:p>
          <a:p>
            <a:pPr marL="342900" lvl="0" indent="-342900">
              <a:spcBef>
                <a:spcPts val="200"/>
              </a:spcBef>
              <a:buClr>
                <a:srgbClr val="2E8652"/>
              </a:buClr>
              <a:buSzTx/>
              <a:buFont typeface="Webdings" panose="05030102010509060703" pitchFamily="18" charset="2"/>
              <a:buChar char="4"/>
            </a:pPr>
            <a:r>
              <a:rPr lang="en-US" sz="2500" kern="1200" dirty="0">
                <a:solidFill>
                  <a:schemeClr val="tx1">
                    <a:lumMod val="75000"/>
                    <a:lumOff val="25000"/>
                  </a:schemeClr>
                </a:solidFill>
                <a:latin typeface="Century Gothic" panose="020B0502020202020204" pitchFamily="34" charset="0"/>
                <a:ea typeface="+mn-ea"/>
                <a:cs typeface="+mn-cs"/>
              </a:rPr>
              <a:t>Wyoming</a:t>
            </a:r>
          </a:p>
          <a:p>
            <a:pPr marL="342900" lvl="0" indent="-342900">
              <a:spcBef>
                <a:spcPts val="200"/>
              </a:spcBef>
              <a:buClr>
                <a:srgbClr val="2E8652"/>
              </a:buClr>
              <a:buSzTx/>
              <a:buFont typeface="Webdings" panose="05030102010509060703" pitchFamily="18" charset="2"/>
              <a:buChar char="4"/>
            </a:pPr>
            <a:endParaRPr lang="en-US" sz="2500" kern="1200" dirty="0">
              <a:solidFill>
                <a:schemeClr val="tx1">
                  <a:lumMod val="75000"/>
                  <a:lumOff val="25000"/>
                </a:schemeClr>
              </a:solidFill>
              <a:latin typeface="Century Gothic" panose="020B0502020202020204" pitchFamily="34" charset="0"/>
              <a:ea typeface="+mn-ea"/>
              <a:cs typeface="+mn-cs"/>
            </a:endParaRPr>
          </a:p>
          <a:p>
            <a:pPr marL="342900" lvl="0" indent="-342900">
              <a:spcBef>
                <a:spcPts val="200"/>
              </a:spcBef>
              <a:buClr>
                <a:srgbClr val="2E8652"/>
              </a:buClr>
              <a:buSzTx/>
              <a:buFont typeface="Webdings" panose="05030102010509060703" pitchFamily="18" charset="2"/>
              <a:buChar char="4"/>
            </a:pPr>
            <a:r>
              <a:rPr lang="en-US" sz="2500" dirty="0" err="1">
                <a:solidFill>
                  <a:schemeClr val="tx1">
                    <a:lumMod val="75000"/>
                    <a:lumOff val="25000"/>
                  </a:schemeClr>
                </a:solidFill>
              </a:rPr>
              <a:t>Lodgepole</a:t>
            </a:r>
            <a:r>
              <a:rPr lang="en-US" sz="2500" dirty="0">
                <a:solidFill>
                  <a:schemeClr val="tx1">
                    <a:lumMod val="75000"/>
                    <a:lumOff val="25000"/>
                  </a:schemeClr>
                </a:solidFill>
              </a:rPr>
              <a:t> pine forests</a:t>
            </a:r>
          </a:p>
          <a:p>
            <a:pPr marL="342900" lvl="0" indent="-342900">
              <a:spcBef>
                <a:spcPts val="200"/>
              </a:spcBef>
              <a:buClr>
                <a:srgbClr val="2E8652"/>
              </a:buClr>
              <a:buSzTx/>
              <a:buFont typeface="Webdings" panose="05030102010509060703" pitchFamily="18" charset="2"/>
              <a:buChar char="4"/>
            </a:pPr>
            <a:r>
              <a:rPr lang="en-US" sz="2500" dirty="0">
                <a:solidFill>
                  <a:schemeClr val="tx1">
                    <a:lumMod val="75000"/>
                    <a:lumOff val="25000"/>
                  </a:schemeClr>
                </a:solidFill>
              </a:rPr>
              <a:t>Study period: 2013</a:t>
            </a:r>
          </a:p>
        </p:txBody>
      </p:sp>
      <p:pic>
        <p:nvPicPr>
          <p:cNvPr id="107" name="Shape 107"/>
          <p:cNvPicPr preferRelativeResize="0"/>
          <p:nvPr/>
        </p:nvPicPr>
        <p:blipFill>
          <a:blip r:embed="rId3">
            <a:alphaModFix/>
          </a:blip>
          <a:stretch>
            <a:fillRect/>
          </a:stretch>
        </p:blipFill>
        <p:spPr>
          <a:xfrm>
            <a:off x="3470225" y="890316"/>
            <a:ext cx="4410743" cy="5708679"/>
          </a:xfrm>
          <a:prstGeom prst="rect">
            <a:avLst/>
          </a:prstGeom>
          <a:noFill/>
          <a:ln>
            <a:noFill/>
          </a:ln>
        </p:spPr>
      </p:pic>
      <p:pic>
        <p:nvPicPr>
          <p:cNvPr id="108" name="Shape 108"/>
          <p:cNvPicPr preferRelativeResize="0"/>
          <p:nvPr/>
        </p:nvPicPr>
        <p:blipFill>
          <a:blip r:embed="rId4">
            <a:alphaModFix/>
          </a:blip>
          <a:stretch>
            <a:fillRect/>
          </a:stretch>
        </p:blipFill>
        <p:spPr>
          <a:xfrm>
            <a:off x="2272275" y="4191000"/>
            <a:ext cx="2638348" cy="2038553"/>
          </a:xfrm>
          <a:prstGeom prst="rect">
            <a:avLst/>
          </a:prstGeom>
          <a:noFill/>
          <a:ln>
            <a:noFill/>
          </a:ln>
        </p:spPr>
      </p:pic>
      <p:sp>
        <p:nvSpPr>
          <p:cNvPr id="109" name="Shape 109"/>
          <p:cNvSpPr txBox="1"/>
          <p:nvPr/>
        </p:nvSpPr>
        <p:spPr>
          <a:xfrm>
            <a:off x="1149325" y="1981169"/>
            <a:ext cx="2631550" cy="648375"/>
          </a:xfrm>
          <a:prstGeom prst="rect">
            <a:avLst/>
          </a:prstGeom>
          <a:noFill/>
          <a:ln>
            <a:noFill/>
          </a:ln>
        </p:spPr>
        <p:txBody>
          <a:bodyPr wrap="square" lIns="91425" tIns="91425" rIns="91425" bIns="91425" anchor="t" anchorCtr="0">
            <a:noAutofit/>
          </a:bodyPr>
          <a:lstStyle/>
          <a:p>
            <a:pPr lvl="0" rtl="0">
              <a:spcBef>
                <a:spcPts val="0"/>
              </a:spcBef>
              <a:buNone/>
            </a:pPr>
            <a:r>
              <a:rPr lang="en-US" sz="2000" dirty="0">
                <a:solidFill>
                  <a:schemeClr val="tx1">
                    <a:lumMod val="75000"/>
                    <a:lumOff val="25000"/>
                  </a:schemeClr>
                </a:solidFill>
                <a:latin typeface="Century Gothic"/>
                <a:ea typeface="Century Gothic"/>
                <a:cs typeface="Century Gothic"/>
                <a:sym typeface="Century Gothic"/>
              </a:rPr>
              <a:t>Intermountain West</a:t>
            </a:r>
            <a:endParaRPr dirty="0">
              <a:solidFill>
                <a:schemeClr val="tx1">
                  <a:lumMod val="75000"/>
                  <a:lumOff val="25000"/>
                </a:schemeClr>
              </a:solidFill>
              <a:latin typeface="Century Gothic"/>
              <a:ea typeface="Century Gothic"/>
              <a:cs typeface="Century Gothic"/>
              <a:sym typeface="Century Gothic"/>
            </a:endParaRPr>
          </a:p>
          <a:p>
            <a:pPr lvl="0" rtl="0">
              <a:spcBef>
                <a:spcPts val="0"/>
              </a:spcBef>
              <a:buNone/>
            </a:pPr>
            <a:endParaRPr dirty="0">
              <a:solidFill>
                <a:schemeClr val="tx1">
                  <a:lumMod val="75000"/>
                  <a:lumOff val="25000"/>
                </a:schemeClr>
              </a:solidFill>
              <a:latin typeface="Century Gothic"/>
              <a:ea typeface="Century Gothic"/>
              <a:cs typeface="Century Gothic"/>
              <a:sym typeface="Century Gothic"/>
            </a:endParaRPr>
          </a:p>
        </p:txBody>
      </p:sp>
      <p:sp>
        <p:nvSpPr>
          <p:cNvPr id="110" name="Shape 110"/>
          <p:cNvSpPr/>
          <p:nvPr/>
        </p:nvSpPr>
        <p:spPr>
          <a:xfrm rot="5400000">
            <a:off x="731406" y="2657194"/>
            <a:ext cx="214726" cy="394212"/>
          </a:xfrm>
          <a:prstGeom prst="rect">
            <a:avLst/>
          </a:prstGeom>
          <a:solidFill>
            <a:srgbClr val="5BA077"/>
          </a:solidFill>
          <a:ln>
            <a:noFill/>
          </a:ln>
        </p:spPr>
        <p:txBody>
          <a:bodyPr wrap="square" lIns="91425" tIns="91425" rIns="91425" bIns="91425" anchor="ctr" anchorCtr="0">
            <a:noAutofit/>
          </a:bodyPr>
          <a:lstStyle/>
          <a:p>
            <a:pPr lvl="0">
              <a:spcBef>
                <a:spcPts val="0"/>
              </a:spcBef>
              <a:buNone/>
            </a:pPr>
            <a:endParaRPr/>
          </a:p>
        </p:txBody>
      </p:sp>
      <p:cxnSp>
        <p:nvCxnSpPr>
          <p:cNvPr id="111" name="Shape 111"/>
          <p:cNvCxnSpPr/>
          <p:nvPr/>
        </p:nvCxnSpPr>
        <p:spPr>
          <a:xfrm flipH="1">
            <a:off x="641663" y="2227294"/>
            <a:ext cx="447000" cy="6600"/>
          </a:xfrm>
          <a:prstGeom prst="straightConnector1">
            <a:avLst/>
          </a:prstGeom>
          <a:noFill/>
          <a:ln w="38100" cap="flat" cmpd="sng">
            <a:solidFill>
              <a:srgbClr val="073763"/>
            </a:solidFill>
            <a:prstDash val="solid"/>
            <a:round/>
            <a:headEnd type="none" w="lg" len="lg"/>
            <a:tailEnd type="none" w="lg" len="lg"/>
          </a:ln>
        </p:spPr>
      </p:cxnSp>
      <p:sp>
        <p:nvSpPr>
          <p:cNvPr id="112" name="Shape 112"/>
          <p:cNvSpPr txBox="1"/>
          <p:nvPr/>
        </p:nvSpPr>
        <p:spPr>
          <a:xfrm>
            <a:off x="51775" y="6456900"/>
            <a:ext cx="2195100" cy="345600"/>
          </a:xfrm>
          <a:prstGeom prst="rect">
            <a:avLst/>
          </a:prstGeom>
          <a:noFill/>
          <a:ln>
            <a:noFill/>
          </a:ln>
        </p:spPr>
        <p:txBody>
          <a:bodyPr wrap="square" lIns="91425" tIns="91425" rIns="91425" bIns="91425" anchor="t" anchorCtr="0">
            <a:noAutofit/>
          </a:bodyPr>
          <a:lstStyle/>
          <a:p>
            <a:pPr lvl="0">
              <a:spcBef>
                <a:spcPts val="0"/>
              </a:spcBef>
              <a:buNone/>
            </a:pPr>
            <a:r>
              <a:rPr lang="en-US" sz="1200" dirty="0">
                <a:latin typeface="Century Gothic"/>
                <a:ea typeface="Century Gothic"/>
                <a:cs typeface="Century Gothic"/>
                <a:sym typeface="Century Gothic"/>
              </a:rPr>
              <a:t>Source: LANDFIRE, ESRI</a:t>
            </a:r>
          </a:p>
        </p:txBody>
      </p:sp>
      <p:sp>
        <p:nvSpPr>
          <p:cNvPr id="2" name="Rectangle 1"/>
          <p:cNvSpPr/>
          <p:nvPr/>
        </p:nvSpPr>
        <p:spPr>
          <a:xfrm>
            <a:off x="1172079" y="2654245"/>
            <a:ext cx="2146742" cy="400110"/>
          </a:xfrm>
          <a:prstGeom prst="rect">
            <a:avLst/>
          </a:prstGeom>
        </p:spPr>
        <p:txBody>
          <a:bodyPr wrap="none">
            <a:spAutoFit/>
          </a:bodyPr>
          <a:lstStyle/>
          <a:p>
            <a:pPr lvl="0"/>
            <a:r>
              <a:rPr lang="en-US" sz="2000" dirty="0">
                <a:solidFill>
                  <a:schemeClr val="tx1">
                    <a:lumMod val="75000"/>
                    <a:lumOff val="25000"/>
                  </a:schemeClr>
                </a:solidFill>
                <a:latin typeface="Century Gothic"/>
                <a:ea typeface="Century Gothic"/>
                <a:cs typeface="Century Gothic"/>
                <a:sym typeface="Century Gothic"/>
              </a:rPr>
              <a:t>Lodgepole Pine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Picture 2" descr="A picture containing outdoor, sky, ground, grass&#10;&#10;Description generated with very high confidence">
            <a:extLst>
              <a:ext uri="{FF2B5EF4-FFF2-40B4-BE49-F238E27FC236}">
                <a16:creationId xmlns:a16="http://schemas.microsoft.com/office/drawing/2014/main" id="{7DC72769-BA3A-485C-A64A-A41F0747C02E}"/>
              </a:ext>
            </a:extLst>
          </p:cNvPr>
          <p:cNvPicPr>
            <a:picLocks noChangeAspect="1"/>
          </p:cNvPicPr>
          <p:nvPr/>
        </p:nvPicPr>
        <p:blipFill rotWithShape="1">
          <a:blip r:embed="rId3"/>
          <a:srcRect t="15556" b="25555"/>
          <a:stretch/>
        </p:blipFill>
        <p:spPr>
          <a:xfrm>
            <a:off x="4034" y="2781300"/>
            <a:ext cx="12192000" cy="4038600"/>
          </a:xfrm>
          <a:prstGeom prst="rect">
            <a:avLst/>
          </a:prstGeom>
        </p:spPr>
      </p:pic>
      <p:sp>
        <p:nvSpPr>
          <p:cNvPr id="118" name="Shape 118"/>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Partner</a:t>
            </a:r>
          </a:p>
        </p:txBody>
      </p:sp>
      <p:sp>
        <p:nvSpPr>
          <p:cNvPr id="119" name="Shape 119"/>
          <p:cNvSpPr txBox="1">
            <a:spLocks noGrp="1"/>
          </p:cNvSpPr>
          <p:nvPr>
            <p:ph type="body" idx="1"/>
          </p:nvPr>
        </p:nvSpPr>
        <p:spPr>
          <a:xfrm>
            <a:off x="457200" y="1295400"/>
            <a:ext cx="11125200" cy="1202100"/>
          </a:xfrm>
          <a:prstGeom prst="rect">
            <a:avLst/>
          </a:prstGeom>
        </p:spPr>
        <p:txBody>
          <a:bodyPr wrap="square" lIns="91425" tIns="91425" rIns="91425" bIns="91425" anchor="t" anchorCtr="0">
            <a:noAutofit/>
          </a:bodyPr>
          <a:lstStyle/>
          <a:p>
            <a:pPr marL="406400" lvl="0" indent="-406400">
              <a:buClr>
                <a:srgbClr val="2E8652"/>
              </a:buClr>
              <a:buFont typeface="Webdings" panose="05030102010509060703" pitchFamily="18" charset="2"/>
              <a:buChar char=""/>
            </a:pPr>
            <a:r>
              <a:rPr lang="en-US" sz="2600" dirty="0">
                <a:solidFill>
                  <a:schemeClr val="tx1">
                    <a:lumMod val="75000"/>
                    <a:lumOff val="25000"/>
                  </a:schemeClr>
                </a:solidFill>
              </a:rPr>
              <a:t>In partnership with the Bioenergy Alliance Network of the Rockies</a:t>
            </a:r>
          </a:p>
          <a:p>
            <a:pPr marL="406400" indent="-406400">
              <a:spcBef>
                <a:spcPts val="200"/>
              </a:spcBef>
              <a:buClr>
                <a:srgbClr val="2E8652"/>
              </a:buClr>
              <a:buSzPct val="150000"/>
              <a:buFont typeface="Webdings" panose="05030102010509060703" pitchFamily="18" charset="2"/>
              <a:buChar char="4"/>
            </a:pPr>
            <a:endParaRPr lang="en-US" sz="2600" b="1" dirty="0">
              <a:solidFill>
                <a:schemeClr val="tx1">
                  <a:lumMod val="75000"/>
                  <a:lumOff val="25000"/>
                </a:schemeClr>
              </a:solidFill>
            </a:endParaRPr>
          </a:p>
          <a:p>
            <a:pPr lvl="0">
              <a:spcBef>
                <a:spcPts val="200"/>
              </a:spcBef>
              <a:buClr>
                <a:srgbClr val="2E8652"/>
              </a:buClr>
              <a:buSzPct val="150000"/>
            </a:pPr>
            <a:endParaRPr lang="en-US" sz="2600" dirty="0">
              <a:solidFill>
                <a:schemeClr val="tx1">
                  <a:lumMod val="75000"/>
                  <a:lumOff val="25000"/>
                </a:schemeClr>
              </a:solidFill>
            </a:endParaRPr>
          </a:p>
        </p:txBody>
      </p:sp>
      <p:sp>
        <p:nvSpPr>
          <p:cNvPr id="121" name="Shape 121"/>
          <p:cNvSpPr txBox="1"/>
          <p:nvPr/>
        </p:nvSpPr>
        <p:spPr>
          <a:xfrm>
            <a:off x="0" y="6444000"/>
            <a:ext cx="2502900" cy="375900"/>
          </a:xfrm>
          <a:prstGeom prst="rect">
            <a:avLst/>
          </a:prstGeom>
          <a:solidFill>
            <a:srgbClr val="274E13">
              <a:alpha val="69620"/>
            </a:srgbClr>
          </a:solidFill>
          <a:ln>
            <a:noFill/>
          </a:ln>
        </p:spPr>
        <p:txBody>
          <a:bodyPr wrap="square" lIns="91425" tIns="91425" rIns="91425" bIns="91425" anchor="t" anchorCtr="0">
            <a:noAutofit/>
          </a:bodyPr>
          <a:lstStyle/>
          <a:p>
            <a:pPr lvl="0">
              <a:spcBef>
                <a:spcPts val="0"/>
              </a:spcBef>
              <a:buNone/>
            </a:pPr>
            <a:r>
              <a:rPr lang="en-US" sz="1200" dirty="0">
                <a:solidFill>
                  <a:srgbClr val="FFFFFF"/>
                </a:solidFill>
                <a:latin typeface="Century Gothic"/>
                <a:ea typeface="Century Gothic"/>
                <a:cs typeface="Century Gothic"/>
                <a:sym typeface="Century Gothic"/>
              </a:rPr>
              <a:t>Image Credit: Gary Olds</a:t>
            </a:r>
          </a:p>
        </p:txBody>
      </p:sp>
    </p:spTree>
    <p:extLst>
      <p:ext uri="{BB962C8B-B14F-4D97-AF65-F5344CB8AC3E}">
        <p14:creationId xmlns:p14="http://schemas.microsoft.com/office/powerpoint/2010/main" val="162583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Objectives</a:t>
            </a:r>
          </a:p>
        </p:txBody>
      </p:sp>
      <p:pic>
        <p:nvPicPr>
          <p:cNvPr id="131" name="Shape 131"/>
          <p:cNvPicPr preferRelativeResize="0"/>
          <p:nvPr/>
        </p:nvPicPr>
        <p:blipFill>
          <a:blip r:embed="rId3">
            <a:alphaModFix/>
          </a:blip>
          <a:stretch>
            <a:fillRect/>
          </a:stretch>
        </p:blipFill>
        <p:spPr>
          <a:xfrm>
            <a:off x="4648200" y="1066800"/>
            <a:ext cx="7221787" cy="5416340"/>
          </a:xfrm>
          <a:prstGeom prst="rect">
            <a:avLst/>
          </a:prstGeom>
          <a:noFill/>
          <a:ln>
            <a:noFill/>
          </a:ln>
        </p:spPr>
      </p:pic>
      <p:sp>
        <p:nvSpPr>
          <p:cNvPr id="132" name="Shape 132"/>
          <p:cNvSpPr txBox="1"/>
          <p:nvPr/>
        </p:nvSpPr>
        <p:spPr>
          <a:xfrm>
            <a:off x="9574539" y="6070834"/>
            <a:ext cx="2291700" cy="387300"/>
          </a:xfrm>
          <a:prstGeom prst="rect">
            <a:avLst/>
          </a:prstGeom>
          <a:solidFill>
            <a:srgbClr val="274E13">
              <a:alpha val="61150"/>
            </a:srgbClr>
          </a:solidFill>
          <a:ln>
            <a:noFill/>
          </a:ln>
        </p:spPr>
        <p:txBody>
          <a:bodyPr wrap="square" lIns="91425" tIns="91425" rIns="91425" bIns="91425" anchor="t" anchorCtr="0">
            <a:noAutofit/>
          </a:bodyPr>
          <a:lstStyle/>
          <a:p>
            <a:pPr lvl="0">
              <a:spcBef>
                <a:spcPts val="0"/>
              </a:spcBef>
              <a:buNone/>
            </a:pPr>
            <a:r>
              <a:rPr lang="en-US" sz="1200" dirty="0">
                <a:solidFill>
                  <a:srgbClr val="FFFFFF"/>
                </a:solidFill>
                <a:latin typeface="Century Gothic"/>
                <a:ea typeface="Century Gothic"/>
                <a:cs typeface="Century Gothic"/>
                <a:sym typeface="Century Gothic"/>
              </a:rPr>
              <a:t>Image Credit: Julia Sullivan</a:t>
            </a:r>
          </a:p>
        </p:txBody>
      </p:sp>
      <p:sp>
        <p:nvSpPr>
          <p:cNvPr id="8" name="Shape 133"/>
          <p:cNvSpPr txBox="1"/>
          <p:nvPr/>
        </p:nvSpPr>
        <p:spPr>
          <a:xfrm>
            <a:off x="342900" y="2514600"/>
            <a:ext cx="4134458" cy="2552700"/>
          </a:xfrm>
          <a:prstGeom prst="rect">
            <a:avLst/>
          </a:prstGeom>
          <a:noFill/>
          <a:ln>
            <a:noFill/>
          </a:ln>
        </p:spPr>
        <p:txBody>
          <a:bodyPr wrap="square" lIns="91425" tIns="91425" rIns="91425" bIns="91425" anchor="ctr" anchorCtr="0">
            <a:noAutofit/>
          </a:bodyPr>
          <a:lstStyle/>
          <a:p>
            <a:pPr marL="342900" lvl="0" indent="-342900">
              <a:lnSpc>
                <a:spcPct val="90000"/>
              </a:lnSpc>
              <a:spcBef>
                <a:spcPts val="200"/>
              </a:spcBef>
              <a:buClr>
                <a:srgbClr val="2E8652"/>
              </a:buClr>
              <a:buSzPct val="150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Identify </a:t>
            </a:r>
            <a:r>
              <a:rPr lang="en-US" sz="2000" dirty="0">
                <a:solidFill>
                  <a:schemeClr val="tx1">
                    <a:lumMod val="75000"/>
                    <a:lumOff val="25000"/>
                  </a:schemeClr>
                </a:solidFill>
                <a:latin typeface="Century Gothic" panose="020B0502020202020204" pitchFamily="34" charset="0"/>
              </a:rPr>
              <a:t>and analyze current </a:t>
            </a:r>
            <a:r>
              <a:rPr lang="en-US" sz="2000" b="1" dirty="0">
                <a:solidFill>
                  <a:schemeClr val="tx1">
                    <a:lumMod val="75000"/>
                    <a:lumOff val="25000"/>
                  </a:schemeClr>
                </a:solidFill>
                <a:latin typeface="Century Gothic" panose="020B0502020202020204" pitchFamily="34" charset="0"/>
              </a:rPr>
              <a:t>lodgepole pine</a:t>
            </a:r>
            <a:r>
              <a:rPr lang="en-US" sz="2000" dirty="0">
                <a:solidFill>
                  <a:schemeClr val="tx1">
                    <a:lumMod val="75000"/>
                    <a:lumOff val="25000"/>
                  </a:schemeClr>
                </a:solidFill>
                <a:latin typeface="Century Gothic" panose="020B0502020202020204" pitchFamily="34" charset="0"/>
              </a:rPr>
              <a:t> stands in Colorado, Idaho, Montana, and Wyoming</a:t>
            </a:r>
          </a:p>
          <a:p>
            <a:pPr marL="342900" lvl="0" indent="-342900">
              <a:lnSpc>
                <a:spcPct val="90000"/>
              </a:lnSpc>
              <a:spcBef>
                <a:spcPts val="200"/>
              </a:spcBef>
              <a:buClr>
                <a:srgbClr val="2E8652"/>
              </a:buClr>
              <a:buSzPct val="150000"/>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lnSpc>
                <a:spcPct val="90000"/>
              </a:lnSpc>
              <a:spcBef>
                <a:spcPts val="200"/>
              </a:spcBef>
              <a:buClr>
                <a:srgbClr val="2E8652"/>
              </a:buClr>
              <a:buSzPct val="150000"/>
              <a:buFont typeface="Webdings" panose="05030102010509060703" pitchFamily="18" charset="2"/>
              <a:buChar char="4"/>
            </a:pPr>
            <a:r>
              <a:rPr lang="en-US" sz="2000" b="1" dirty="0">
                <a:solidFill>
                  <a:schemeClr val="tx1">
                    <a:lumMod val="75000"/>
                    <a:lumOff val="25000"/>
                  </a:schemeClr>
                </a:solidFill>
                <a:latin typeface="Century Gothic" panose="020B0502020202020204" pitchFamily="34" charset="0"/>
                <a:ea typeface="Garamond"/>
                <a:cs typeface="Garamond"/>
                <a:sym typeface="Garamond"/>
              </a:rPr>
              <a:t>Generate maps </a:t>
            </a:r>
            <a:r>
              <a:rPr lang="en-US" sz="2000" dirty="0">
                <a:solidFill>
                  <a:schemeClr val="tx1">
                    <a:lumMod val="75000"/>
                    <a:lumOff val="25000"/>
                  </a:schemeClr>
                </a:solidFill>
                <a:latin typeface="Century Gothic" panose="020B0502020202020204" pitchFamily="34" charset="0"/>
                <a:ea typeface="Garamond"/>
                <a:cs typeface="Garamond"/>
                <a:sym typeface="Garamond"/>
              </a:rPr>
              <a:t>depicting current live and dead lodgepole pine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14299"/>
            <a:ext cx="13734042" cy="6988012"/>
          </a:xfrm>
          <a:prstGeom prst="rect">
            <a:avLst/>
          </a:prstGeom>
        </p:spPr>
      </p:pic>
      <p:sp>
        <p:nvSpPr>
          <p:cNvPr id="139" name="Shape 139"/>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Satellites and Data Acquisition</a:t>
            </a:r>
          </a:p>
        </p:txBody>
      </p:sp>
      <p:pic>
        <p:nvPicPr>
          <p:cNvPr id="141" name="Shape 141"/>
          <p:cNvPicPr preferRelativeResize="0"/>
          <p:nvPr/>
        </p:nvPicPr>
        <p:blipFill>
          <a:blip r:embed="rId4">
            <a:alphaModFix/>
          </a:blip>
          <a:stretch>
            <a:fillRect/>
          </a:stretch>
        </p:blipFill>
        <p:spPr>
          <a:xfrm rot="726127">
            <a:off x="8544969" y="2490089"/>
            <a:ext cx="3022102" cy="3276827"/>
          </a:xfrm>
          <a:prstGeom prst="rect">
            <a:avLst/>
          </a:prstGeom>
          <a:noFill/>
          <a:ln>
            <a:noFill/>
          </a:ln>
        </p:spPr>
      </p:pic>
      <p:pic>
        <p:nvPicPr>
          <p:cNvPr id="142" name="Shape 142"/>
          <p:cNvPicPr preferRelativeResize="0"/>
          <p:nvPr/>
        </p:nvPicPr>
        <p:blipFill>
          <a:blip r:embed="rId5">
            <a:alphaModFix/>
          </a:blip>
          <a:stretch>
            <a:fillRect/>
          </a:stretch>
        </p:blipFill>
        <p:spPr>
          <a:xfrm rot="14828445">
            <a:off x="117360" y="2724390"/>
            <a:ext cx="3231850" cy="3062224"/>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100" y="2050961"/>
            <a:ext cx="3006904" cy="2457538"/>
          </a:xfrm>
          <a:prstGeom prst="rect">
            <a:avLst/>
          </a:prstGeom>
        </p:spPr>
      </p:pic>
      <p:sp>
        <p:nvSpPr>
          <p:cNvPr id="3" name="TextBox 2"/>
          <p:cNvSpPr txBox="1"/>
          <p:nvPr/>
        </p:nvSpPr>
        <p:spPr>
          <a:xfrm>
            <a:off x="10356529" y="5763416"/>
            <a:ext cx="838200" cy="369332"/>
          </a:xfrm>
          <a:prstGeom prst="rect">
            <a:avLst/>
          </a:prstGeom>
          <a:noFill/>
        </p:spPr>
        <p:txBody>
          <a:bodyPr wrap="square" rtlCol="0">
            <a:spAutoFit/>
          </a:bodyPr>
          <a:lstStyle/>
          <a:p>
            <a:r>
              <a:rPr lang="en-US" sz="1800" dirty="0">
                <a:solidFill>
                  <a:srgbClr val="837E7E"/>
                </a:solidFill>
                <a:latin typeface="Century Gothic" panose="020B0502020202020204" pitchFamily="34" charset="0"/>
              </a:rPr>
              <a:t>SRTM</a:t>
            </a:r>
          </a:p>
        </p:txBody>
      </p:sp>
      <p:sp>
        <p:nvSpPr>
          <p:cNvPr id="8" name="TextBox 7"/>
          <p:cNvSpPr txBox="1"/>
          <p:nvPr/>
        </p:nvSpPr>
        <p:spPr>
          <a:xfrm>
            <a:off x="1409700" y="5637311"/>
            <a:ext cx="1701900" cy="369332"/>
          </a:xfrm>
          <a:prstGeom prst="rect">
            <a:avLst/>
          </a:prstGeom>
          <a:noFill/>
        </p:spPr>
        <p:txBody>
          <a:bodyPr wrap="square" rtlCol="0">
            <a:spAutoFit/>
          </a:bodyPr>
          <a:lstStyle/>
          <a:p>
            <a:r>
              <a:rPr lang="en-US" sz="1800" dirty="0">
                <a:solidFill>
                  <a:srgbClr val="837E7E"/>
                </a:solidFill>
                <a:latin typeface="Century Gothic" panose="020B0502020202020204" pitchFamily="34" charset="0"/>
              </a:rPr>
              <a:t>Landsat 5 TM</a:t>
            </a:r>
          </a:p>
        </p:txBody>
      </p:sp>
      <p:sp>
        <p:nvSpPr>
          <p:cNvPr id="9" name="TextBox 8"/>
          <p:cNvSpPr txBox="1"/>
          <p:nvPr/>
        </p:nvSpPr>
        <p:spPr>
          <a:xfrm>
            <a:off x="5359638" y="4509748"/>
            <a:ext cx="1472724" cy="646331"/>
          </a:xfrm>
          <a:prstGeom prst="rect">
            <a:avLst/>
          </a:prstGeom>
          <a:noFill/>
        </p:spPr>
        <p:txBody>
          <a:bodyPr wrap="square" rtlCol="0">
            <a:spAutoFit/>
          </a:bodyPr>
          <a:lstStyle/>
          <a:p>
            <a:pPr algn="ctr"/>
            <a:r>
              <a:rPr lang="en-US" sz="1800" dirty="0">
                <a:solidFill>
                  <a:srgbClr val="837E7E"/>
                </a:solidFill>
                <a:latin typeface="Century Gothic" panose="020B0502020202020204" pitchFamily="34" charset="0"/>
              </a:rPr>
              <a:t>Landsat 8 OLI &amp; TIRS</a:t>
            </a:r>
          </a:p>
        </p:txBody>
      </p:sp>
      <p:sp>
        <p:nvSpPr>
          <p:cNvPr id="10" name="Shape 121"/>
          <p:cNvSpPr txBox="1"/>
          <p:nvPr/>
        </p:nvSpPr>
        <p:spPr>
          <a:xfrm>
            <a:off x="10142772" y="6477311"/>
            <a:ext cx="2016868" cy="396402"/>
          </a:xfrm>
          <a:prstGeom prst="rect">
            <a:avLst/>
          </a:prstGeom>
          <a:solidFill>
            <a:srgbClr val="274E13">
              <a:alpha val="69620"/>
            </a:srgbClr>
          </a:solidFill>
          <a:ln>
            <a:noFill/>
          </a:ln>
        </p:spPr>
        <p:txBody>
          <a:bodyPr wrap="square" lIns="91425" tIns="91425" rIns="91425" bIns="91425" anchor="t" anchorCtr="0">
            <a:noAutofit/>
          </a:bodyPr>
          <a:lstStyle/>
          <a:p>
            <a:pPr lvl="0" algn="r">
              <a:spcBef>
                <a:spcPts val="0"/>
              </a:spcBef>
              <a:buNone/>
            </a:pPr>
            <a:r>
              <a:rPr lang="en-US" sz="1200" dirty="0">
                <a:solidFill>
                  <a:srgbClr val="FFFFFF"/>
                </a:solidFill>
                <a:latin typeface="Century Gothic"/>
                <a:ea typeface="Century Gothic"/>
                <a:cs typeface="Century Gothic"/>
                <a:sym typeface="Century Gothic"/>
              </a:rPr>
              <a:t>Image Credit: </a:t>
            </a:r>
            <a:r>
              <a:rPr lang="en-US" sz="1200" dirty="0" err="1">
                <a:solidFill>
                  <a:srgbClr val="FFFFFF"/>
                </a:solidFill>
                <a:latin typeface="Century Gothic"/>
                <a:ea typeface="Century Gothic"/>
                <a:cs typeface="Century Gothic"/>
                <a:sym typeface="Century Gothic"/>
              </a:rPr>
              <a:t>qimono</a:t>
            </a:r>
            <a:endParaRPr lang="en-US" sz="1200"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1000" fill="hold"/>
                                        <p:tgtEl>
                                          <p:spTgt spid="141"/>
                                        </p:tgtEl>
                                        <p:attrNameLst>
                                          <p:attrName>ppt_x</p:attrName>
                                        </p:attrNameLst>
                                      </p:cBhvr>
                                      <p:tavLst>
                                        <p:tav tm="0">
                                          <p:val>
                                            <p:strVal val="0-#ppt_w/2"/>
                                          </p:val>
                                        </p:tav>
                                        <p:tav tm="100000">
                                          <p:val>
                                            <p:strVal val="#ppt_x"/>
                                          </p:val>
                                        </p:tav>
                                      </p:tavLst>
                                    </p:anim>
                                    <p:anim calcmode="lin" valueType="num">
                                      <p:cBhvr additive="base">
                                        <p:cTn id="8" dur="1000" fill="hold"/>
                                        <p:tgtEl>
                                          <p:spTgt spid="14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3" fill="hold" nodeType="afterEffect">
                                  <p:stCondLst>
                                    <p:cond delay="0"/>
                                  </p:stCondLst>
                                  <p:childTnLst>
                                    <p:set>
                                      <p:cBhvr>
                                        <p:cTn id="24" dur="1" fill="hold">
                                          <p:stCondLst>
                                            <p:cond delay="0"/>
                                          </p:stCondLst>
                                        </p:cTn>
                                        <p:tgtEl>
                                          <p:spTgt spid="142"/>
                                        </p:tgtEl>
                                        <p:attrNameLst>
                                          <p:attrName>style.visibility</p:attrName>
                                        </p:attrNameLst>
                                      </p:cBhvr>
                                      <p:to>
                                        <p:strVal val="visible"/>
                                      </p:to>
                                    </p:set>
                                    <p:anim calcmode="lin" valueType="num">
                                      <p:cBhvr additive="base">
                                        <p:cTn id="25" dur="1000" fill="hold"/>
                                        <p:tgtEl>
                                          <p:spTgt spid="142"/>
                                        </p:tgtEl>
                                        <p:attrNameLst>
                                          <p:attrName>ppt_x</p:attrName>
                                        </p:attrNameLst>
                                      </p:cBhvr>
                                      <p:tavLst>
                                        <p:tav tm="0">
                                          <p:val>
                                            <p:strVal val="1+#ppt_w/2"/>
                                          </p:val>
                                        </p:tav>
                                        <p:tav tm="100000">
                                          <p:val>
                                            <p:strVal val="#ppt_x"/>
                                          </p:val>
                                        </p:tav>
                                      </p:tavLst>
                                    </p:anim>
                                    <p:anim calcmode="lin" valueType="num">
                                      <p:cBhvr additive="base">
                                        <p:cTn id="26" dur="1000" fill="hold"/>
                                        <p:tgtEl>
                                          <p:spTgt spid="142"/>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1+#ppt_w/2"/>
                                          </p:val>
                                        </p:tav>
                                        <p:tav tm="100000">
                                          <p:val>
                                            <p:strVal val="#ppt_x"/>
                                          </p:val>
                                        </p:tav>
                                      </p:tavLst>
                                    </p:anim>
                                    <p:anim calcmode="lin" valueType="num">
                                      <p:cBhvr additive="base">
                                        <p:cTn id="3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86" name="Shape 186"/>
          <p:cNvSpPr/>
          <p:nvPr/>
        </p:nvSpPr>
        <p:spPr>
          <a:xfrm>
            <a:off x="3055037" y="959914"/>
            <a:ext cx="8792700" cy="2072910"/>
          </a:xfrm>
          <a:prstGeom prst="rect">
            <a:avLst/>
          </a:prstGeom>
          <a:solidFill>
            <a:srgbClr val="93C47D"/>
          </a:solidFill>
          <a:ln w="57150" cap="flat" cmpd="sng">
            <a:solidFill>
              <a:srgbClr val="93C47D"/>
            </a:solidFill>
            <a:prstDash val="solid"/>
            <a:round/>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b="0" i="0" u="none" strike="noStrike" cap="none">
              <a:solidFill>
                <a:srgbClr val="938953"/>
              </a:solidFill>
              <a:latin typeface="Calibri"/>
              <a:ea typeface="Calibri"/>
              <a:cs typeface="Calibri"/>
              <a:sym typeface="Calibri"/>
            </a:endParaRPr>
          </a:p>
        </p:txBody>
      </p:sp>
      <p:sp>
        <p:nvSpPr>
          <p:cNvPr id="148" name="Shape 148"/>
          <p:cNvSpPr/>
          <p:nvPr/>
        </p:nvSpPr>
        <p:spPr>
          <a:xfrm>
            <a:off x="9605625" y="3225973"/>
            <a:ext cx="2002200" cy="1397100"/>
          </a:xfrm>
          <a:prstGeom prst="rect">
            <a:avLst/>
          </a:prstGeom>
          <a:solidFill>
            <a:srgbClr val="B6D7A8"/>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49" name="Shape 149"/>
          <p:cNvSpPr/>
          <p:nvPr/>
        </p:nvSpPr>
        <p:spPr>
          <a:xfrm>
            <a:off x="260400" y="3118625"/>
            <a:ext cx="11626800" cy="1623000"/>
          </a:xfrm>
          <a:prstGeom prst="rect">
            <a:avLst/>
          </a:prstGeom>
          <a:solidFill>
            <a:srgbClr val="6AA84F"/>
          </a:solidFill>
          <a:ln w="57150" cap="flat" cmpd="sng">
            <a:solidFill>
              <a:srgbClr val="6AA84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50" name="Shape 150"/>
          <p:cNvSpPr/>
          <p:nvPr/>
        </p:nvSpPr>
        <p:spPr>
          <a:xfrm>
            <a:off x="260375" y="4828625"/>
            <a:ext cx="11626800" cy="1796446"/>
          </a:xfrm>
          <a:prstGeom prst="rect">
            <a:avLst/>
          </a:prstGeom>
          <a:solidFill>
            <a:srgbClr val="38761D"/>
          </a:solidFill>
          <a:ln w="57150" cap="flat" cmpd="sng">
            <a:solidFill>
              <a:srgbClr val="38761D"/>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38761D"/>
              </a:solidFill>
              <a:latin typeface="Calibri"/>
              <a:ea typeface="Calibri"/>
              <a:cs typeface="Calibri"/>
              <a:sym typeface="Calibri"/>
            </a:endParaRPr>
          </a:p>
        </p:txBody>
      </p:sp>
      <p:sp>
        <p:nvSpPr>
          <p:cNvPr id="151" name="Shape 151"/>
          <p:cNvSpPr txBox="1">
            <a:spLocks noGrp="1"/>
          </p:cNvSpPr>
          <p:nvPr>
            <p:ph type="body" idx="1"/>
          </p:nvPr>
        </p:nvSpPr>
        <p:spPr>
          <a:xfrm>
            <a:off x="3055037" y="959914"/>
            <a:ext cx="9023100" cy="8085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F3F3F"/>
              </a:buClr>
              <a:buSzPct val="25000"/>
              <a:buFont typeface="Arial"/>
              <a:buNone/>
            </a:pPr>
            <a:r>
              <a:rPr lang="en-US" sz="2000" i="0" u="none" strike="noStrike" cap="none" dirty="0">
                <a:solidFill>
                  <a:schemeClr val="tx1"/>
                </a:solidFill>
              </a:rPr>
              <a:t>1) Conducted NAIP Imagery Ocular Sampling Via Google Earth Engine</a:t>
            </a:r>
          </a:p>
        </p:txBody>
      </p:sp>
      <p:pic>
        <p:nvPicPr>
          <p:cNvPr id="152" name="Shape 152"/>
          <p:cNvPicPr preferRelativeResize="0"/>
          <p:nvPr/>
        </p:nvPicPr>
        <p:blipFill rotWithShape="1">
          <a:blip r:embed="rId3">
            <a:alphaModFix/>
          </a:blip>
          <a:srcRect/>
          <a:stretch/>
        </p:blipFill>
        <p:spPr>
          <a:xfrm rot="1742454">
            <a:off x="8546779" y="-4061683"/>
            <a:ext cx="1439773" cy="965926"/>
          </a:xfrm>
          <a:prstGeom prst="rect">
            <a:avLst/>
          </a:prstGeom>
          <a:noFill/>
          <a:ln>
            <a:noFill/>
          </a:ln>
        </p:spPr>
      </p:pic>
      <p:pic>
        <p:nvPicPr>
          <p:cNvPr id="153" name="Shape 153"/>
          <p:cNvPicPr preferRelativeResize="0"/>
          <p:nvPr/>
        </p:nvPicPr>
        <p:blipFill rotWithShape="1">
          <a:blip r:embed="rId4">
            <a:alphaModFix/>
          </a:blip>
          <a:srcRect/>
          <a:stretch/>
        </p:blipFill>
        <p:spPr>
          <a:xfrm rot="1742455">
            <a:off x="7126058" y="-4053588"/>
            <a:ext cx="1680025" cy="965434"/>
          </a:xfrm>
          <a:prstGeom prst="rect">
            <a:avLst/>
          </a:prstGeom>
          <a:noFill/>
          <a:ln>
            <a:noFill/>
          </a:ln>
        </p:spPr>
      </p:pic>
      <p:pic>
        <p:nvPicPr>
          <p:cNvPr id="154" name="Shape 154"/>
          <p:cNvPicPr preferRelativeResize="0"/>
          <p:nvPr/>
        </p:nvPicPr>
        <p:blipFill rotWithShape="1">
          <a:blip r:embed="rId5">
            <a:alphaModFix/>
          </a:blip>
          <a:srcRect/>
          <a:stretch/>
        </p:blipFill>
        <p:spPr>
          <a:xfrm rot="1742452">
            <a:off x="5770687" y="-4096840"/>
            <a:ext cx="1668412" cy="957368"/>
          </a:xfrm>
          <a:prstGeom prst="rect">
            <a:avLst/>
          </a:prstGeom>
          <a:noFill/>
          <a:ln>
            <a:noFill/>
          </a:ln>
        </p:spPr>
      </p:pic>
      <p:sp>
        <p:nvSpPr>
          <p:cNvPr id="156" name="Shape 156"/>
          <p:cNvSpPr txBox="1"/>
          <p:nvPr/>
        </p:nvSpPr>
        <p:spPr>
          <a:xfrm>
            <a:off x="9439950" y="1421625"/>
            <a:ext cx="2123999" cy="1446900"/>
          </a:xfrm>
          <a:prstGeom prst="rect">
            <a:avLst/>
          </a:prstGeom>
          <a:solidFill>
            <a:srgbClr val="D9EAD3"/>
          </a:solid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rgbClr val="3F3F3F"/>
              </a:buClr>
              <a:buSzPct val="25000"/>
              <a:buFont typeface="Arial"/>
              <a:buNone/>
            </a:pPr>
            <a:endParaRPr lang="en-US" sz="1000" b="0" i="0" u="none" strike="noStrike" cap="none" dirty="0">
              <a:solidFill>
                <a:schemeClr val="tx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ct val="25000"/>
              <a:buFont typeface="Arial"/>
              <a:buNone/>
            </a:pPr>
            <a:r>
              <a:rPr lang="en-US" sz="2000" b="0" i="0" u="none" strike="noStrike" cap="none" dirty="0">
                <a:solidFill>
                  <a:schemeClr val="tx1"/>
                </a:solidFill>
                <a:latin typeface="Century Gothic"/>
                <a:ea typeface="Century Gothic"/>
                <a:cs typeface="Century Gothic"/>
                <a:sym typeface="Century Gothic"/>
              </a:rPr>
              <a:t>Percent live/dead </a:t>
            </a:r>
            <a:r>
              <a:rPr lang="en-US" sz="2000" dirty="0">
                <a:solidFill>
                  <a:schemeClr val="tx1"/>
                </a:solidFill>
                <a:latin typeface="Century Gothic"/>
                <a:ea typeface="Century Gothic"/>
                <a:cs typeface="Century Gothic"/>
                <a:sym typeface="Century Gothic"/>
              </a:rPr>
              <a:t>lodgepole</a:t>
            </a:r>
            <a:r>
              <a:rPr lang="en-US" sz="2000" b="0" i="0" u="none" strike="noStrike" cap="none" dirty="0">
                <a:solidFill>
                  <a:schemeClr val="tx1"/>
                </a:solidFill>
                <a:latin typeface="Century Gothic"/>
                <a:ea typeface="Century Gothic"/>
                <a:cs typeface="Century Gothic"/>
                <a:sym typeface="Century Gothic"/>
              </a:rPr>
              <a:t> pine forest</a:t>
            </a:r>
          </a:p>
          <a:p>
            <a:pPr marL="0" marR="0" lvl="0" indent="0" algn="l" rtl="0">
              <a:lnSpc>
                <a:spcPct val="90000"/>
              </a:lnSpc>
              <a:spcBef>
                <a:spcPts val="1000"/>
              </a:spcBef>
              <a:buClr>
                <a:srgbClr val="3F3F3F"/>
              </a:buClr>
              <a:buFont typeface="Arial"/>
              <a:buNone/>
            </a:pPr>
            <a:endParaRPr sz="2000" b="0" i="0" u="none" strike="noStrike" cap="none" dirty="0">
              <a:solidFill>
                <a:schemeClr val="tx1"/>
              </a:solidFill>
              <a:latin typeface="Century Gothic"/>
              <a:ea typeface="Century Gothic"/>
              <a:cs typeface="Century Gothic"/>
              <a:sym typeface="Century Gothic"/>
            </a:endParaRPr>
          </a:p>
        </p:txBody>
      </p:sp>
      <p:cxnSp>
        <p:nvCxnSpPr>
          <p:cNvPr id="157" name="Shape 157"/>
          <p:cNvCxnSpPr>
            <a:cxnSpLocks/>
          </p:cNvCxnSpPr>
          <p:nvPr/>
        </p:nvCxnSpPr>
        <p:spPr>
          <a:xfrm flipV="1">
            <a:off x="8252417" y="3980431"/>
            <a:ext cx="1056427" cy="16240"/>
          </a:xfrm>
          <a:prstGeom prst="straightConnector1">
            <a:avLst/>
          </a:prstGeom>
          <a:noFill/>
          <a:ln w="76200" cap="flat" cmpd="sng">
            <a:solidFill>
              <a:schemeClr val="tx1"/>
            </a:solidFill>
            <a:prstDash val="solid"/>
            <a:round/>
            <a:headEnd type="none" w="med" len="med"/>
            <a:tailEnd type="triangle" w="lg" len="lg"/>
          </a:ln>
        </p:spPr>
      </p:cxnSp>
      <p:sp>
        <p:nvSpPr>
          <p:cNvPr id="158" name="Shape 158"/>
          <p:cNvSpPr txBox="1"/>
          <p:nvPr/>
        </p:nvSpPr>
        <p:spPr>
          <a:xfrm>
            <a:off x="260375" y="4828625"/>
            <a:ext cx="2091900" cy="868890"/>
          </a:xfrm>
          <a:prstGeom prst="rect">
            <a:avLst/>
          </a:prstGeom>
          <a:noFill/>
          <a:ln>
            <a:noFill/>
          </a:ln>
        </p:spPr>
        <p:txBody>
          <a:bodyPr wrap="square" lIns="91425" tIns="45700" rIns="91425" bIns="45700" anchor="t" anchorCtr="0">
            <a:noAutofit/>
          </a:bodyPr>
          <a:lstStyle/>
          <a:p>
            <a:pPr marL="0" marR="0" lvl="0" indent="0" rtl="0">
              <a:lnSpc>
                <a:spcPct val="90000"/>
              </a:lnSpc>
              <a:spcBef>
                <a:spcPts val="0"/>
              </a:spcBef>
              <a:buClr>
                <a:srgbClr val="3F3F3F"/>
              </a:buClr>
              <a:buSzPct val="25000"/>
              <a:buFont typeface="Arial"/>
              <a:buNone/>
            </a:pPr>
            <a:r>
              <a:rPr lang="en-US" sz="2000" b="0" i="0" u="none" strike="noStrike" cap="none" dirty="0">
                <a:solidFill>
                  <a:schemeClr val="tx1"/>
                </a:solidFill>
                <a:latin typeface="Century Gothic"/>
                <a:ea typeface="Century Gothic"/>
                <a:cs typeface="Century Gothic"/>
                <a:sym typeface="Century Gothic"/>
              </a:rPr>
              <a:t>3) Random </a:t>
            </a:r>
            <a:r>
              <a:rPr lang="en-US" sz="2000" dirty="0">
                <a:solidFill>
                  <a:schemeClr val="tx1"/>
                </a:solidFill>
                <a:latin typeface="Century Gothic"/>
                <a:ea typeface="Century Gothic"/>
                <a:cs typeface="Century Gothic"/>
                <a:sym typeface="Century Gothic"/>
              </a:rPr>
              <a:t>   </a:t>
            </a:r>
            <a:r>
              <a:rPr lang="en-US" sz="2000" b="0" i="0" u="none" strike="noStrike" cap="none" dirty="0">
                <a:solidFill>
                  <a:schemeClr val="tx1"/>
                </a:solidFill>
                <a:latin typeface="Century Gothic"/>
                <a:ea typeface="Century Gothic"/>
                <a:cs typeface="Century Gothic"/>
                <a:sym typeface="Century Gothic"/>
              </a:rPr>
              <a:t>Forest</a:t>
            </a:r>
          </a:p>
        </p:txBody>
      </p:sp>
      <p:sp>
        <p:nvSpPr>
          <p:cNvPr id="159" name="Shape 159"/>
          <p:cNvSpPr txBox="1"/>
          <p:nvPr/>
        </p:nvSpPr>
        <p:spPr>
          <a:xfrm>
            <a:off x="5668431" y="4982703"/>
            <a:ext cx="2405879" cy="1477932"/>
          </a:xfrm>
          <a:prstGeom prst="rect">
            <a:avLst/>
          </a:prstGeom>
          <a:solidFill>
            <a:srgbClr val="D9EAD3"/>
          </a:solid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rgbClr val="F2F2F2"/>
              </a:buClr>
              <a:buFont typeface="Arial"/>
              <a:buNone/>
            </a:pPr>
            <a:endParaRPr sz="1000" dirty="0">
              <a:solidFill>
                <a:schemeClr val="tx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F2F2F2"/>
              </a:buClr>
              <a:buSzPct val="25000"/>
              <a:buFont typeface="Arial"/>
              <a:buNone/>
            </a:pPr>
            <a:endParaRPr lang="en-US" sz="2000" b="0" i="0" u="none" strike="noStrike" cap="none" dirty="0">
              <a:solidFill>
                <a:schemeClr val="tx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F2F2F2"/>
              </a:buClr>
              <a:buSzPct val="25000"/>
              <a:buFont typeface="Arial"/>
              <a:buNone/>
            </a:pPr>
            <a:r>
              <a:rPr lang="en-US" sz="2000" b="0" i="0" u="none" strike="noStrike" cap="none" dirty="0">
                <a:solidFill>
                  <a:schemeClr val="tx1"/>
                </a:solidFill>
                <a:latin typeface="Century Gothic"/>
                <a:ea typeface="Century Gothic"/>
                <a:cs typeface="Century Gothic"/>
                <a:sym typeface="Century Gothic"/>
              </a:rPr>
              <a:t>Model Evaluation:</a:t>
            </a:r>
          </a:p>
          <a:p>
            <a:pPr marL="0" marR="0" lvl="0" indent="0" algn="l" rtl="0">
              <a:lnSpc>
                <a:spcPct val="90000"/>
              </a:lnSpc>
              <a:spcBef>
                <a:spcPts val="1000"/>
              </a:spcBef>
              <a:buClr>
                <a:srgbClr val="3F3F3F"/>
              </a:buClr>
              <a:buFont typeface="Arial"/>
              <a:buNone/>
            </a:pPr>
            <a:endParaRPr sz="2000" b="0" i="0" u="none" strike="noStrike" cap="none" dirty="0">
              <a:solidFill>
                <a:schemeClr val="tx1"/>
              </a:solidFill>
              <a:latin typeface="Century Gothic"/>
              <a:ea typeface="Century Gothic"/>
              <a:cs typeface="Century Gothic"/>
              <a:sym typeface="Century Gothic"/>
            </a:endParaRPr>
          </a:p>
        </p:txBody>
      </p:sp>
      <p:sp>
        <p:nvSpPr>
          <p:cNvPr id="160" name="Shape 160"/>
          <p:cNvSpPr txBox="1"/>
          <p:nvPr/>
        </p:nvSpPr>
        <p:spPr>
          <a:xfrm>
            <a:off x="9439951" y="3243508"/>
            <a:ext cx="2163521" cy="1397100"/>
          </a:xfrm>
          <a:prstGeom prst="rect">
            <a:avLst/>
          </a:prstGeom>
          <a:solidFill>
            <a:srgbClr val="D9EAD3"/>
          </a:solid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rgbClr val="3F3F3F"/>
              </a:buClr>
              <a:buSzPct val="25000"/>
              <a:buFont typeface="Arial"/>
              <a:buNone/>
            </a:pPr>
            <a:endParaRPr lang="en-US" sz="1000" dirty="0">
              <a:solidFill>
                <a:schemeClr val="tx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ct val="25000"/>
              <a:buFont typeface="Arial"/>
              <a:buNone/>
            </a:pPr>
            <a:r>
              <a:rPr lang="en-US" sz="2000" b="0" i="0" u="none" strike="noStrike" cap="none" dirty="0">
                <a:solidFill>
                  <a:schemeClr val="tx1"/>
                </a:solidFill>
                <a:latin typeface="Century Gothic"/>
                <a:ea typeface="Century Gothic"/>
                <a:cs typeface="Century Gothic"/>
                <a:sym typeface="Century Gothic"/>
              </a:rPr>
              <a:t>Output of environmental predictor variables</a:t>
            </a:r>
          </a:p>
          <a:p>
            <a:pPr marL="0" marR="0" lvl="0" indent="0" algn="l" rtl="0">
              <a:lnSpc>
                <a:spcPct val="90000"/>
              </a:lnSpc>
              <a:spcBef>
                <a:spcPts val="1000"/>
              </a:spcBef>
              <a:buClr>
                <a:srgbClr val="3F3F3F"/>
              </a:buClr>
              <a:buFont typeface="Arial"/>
              <a:buNone/>
            </a:pPr>
            <a:endParaRPr sz="2000" b="0" i="0" u="none" strike="noStrike" cap="none" dirty="0">
              <a:solidFill>
                <a:schemeClr val="tx1"/>
              </a:solidFill>
              <a:latin typeface="Century Gothic"/>
              <a:ea typeface="Century Gothic"/>
              <a:cs typeface="Century Gothic"/>
              <a:sym typeface="Century Gothic"/>
            </a:endParaRPr>
          </a:p>
        </p:txBody>
      </p:sp>
      <p:sp>
        <p:nvSpPr>
          <p:cNvPr id="162" name="Shape 162"/>
          <p:cNvSpPr txBox="1"/>
          <p:nvPr/>
        </p:nvSpPr>
        <p:spPr>
          <a:xfrm>
            <a:off x="9492534" y="4982703"/>
            <a:ext cx="2168771" cy="1486773"/>
          </a:xfrm>
          <a:prstGeom prst="rect">
            <a:avLst/>
          </a:prstGeom>
          <a:solidFill>
            <a:srgbClr val="D9EAD3"/>
          </a:solidFill>
          <a:ln>
            <a:noFill/>
          </a:ln>
        </p:spPr>
        <p:txBody>
          <a:bodyPr wrap="square" lIns="91425" tIns="45700" rIns="91425" bIns="45700" anchor="t" anchorCtr="0">
            <a:noAutofit/>
          </a:bodyPr>
          <a:lstStyle/>
          <a:p>
            <a:pPr algn="ctr">
              <a:lnSpc>
                <a:spcPct val="90000"/>
              </a:lnSpc>
              <a:buClr>
                <a:srgbClr val="3F3F3F"/>
              </a:buClr>
              <a:buSzPct val="25000"/>
            </a:pPr>
            <a:endParaRPr lang="en-US" sz="2000" dirty="0">
              <a:solidFill>
                <a:schemeClr val="tx1"/>
              </a:solidFill>
              <a:latin typeface="Century Gothic"/>
              <a:ea typeface="Century Gothic"/>
              <a:cs typeface="Century Gothic"/>
              <a:sym typeface="Century Gothic"/>
            </a:endParaRPr>
          </a:p>
          <a:p>
            <a:pPr algn="ctr">
              <a:lnSpc>
                <a:spcPct val="90000"/>
              </a:lnSpc>
              <a:buClr>
                <a:srgbClr val="3F3F3F"/>
              </a:buClr>
              <a:buSzPct val="25000"/>
            </a:pPr>
            <a:r>
              <a:rPr lang="en-US" sz="2000" dirty="0">
                <a:solidFill>
                  <a:schemeClr val="tx1"/>
                </a:solidFill>
                <a:latin typeface="Century Gothic"/>
                <a:ea typeface="Century Gothic"/>
                <a:cs typeface="Century Gothic"/>
                <a:sym typeface="Century Gothic"/>
              </a:rPr>
              <a:t>Output predictive maps of</a:t>
            </a:r>
          </a:p>
        </p:txBody>
      </p:sp>
      <p:pic>
        <p:nvPicPr>
          <p:cNvPr id="163" name="Shape 163"/>
          <p:cNvPicPr preferRelativeResize="0"/>
          <p:nvPr/>
        </p:nvPicPr>
        <p:blipFill rotWithShape="1">
          <a:blip r:embed="rId6">
            <a:alphaModFix/>
          </a:blip>
          <a:srcRect/>
          <a:stretch/>
        </p:blipFill>
        <p:spPr>
          <a:xfrm rot="1742454">
            <a:off x="4677619" y="-4063861"/>
            <a:ext cx="1431482" cy="968557"/>
          </a:xfrm>
          <a:prstGeom prst="rect">
            <a:avLst/>
          </a:prstGeom>
          <a:noFill/>
          <a:ln>
            <a:noFill/>
          </a:ln>
        </p:spPr>
      </p:pic>
      <p:sp>
        <p:nvSpPr>
          <p:cNvPr id="164" name="Shape 164"/>
          <p:cNvSpPr txBox="1"/>
          <p:nvPr/>
        </p:nvSpPr>
        <p:spPr>
          <a:xfrm>
            <a:off x="260400" y="3118625"/>
            <a:ext cx="2776500" cy="14799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2000" b="0" i="0" u="none" strike="noStrike" cap="none" dirty="0">
                <a:solidFill>
                  <a:schemeClr val="tx1"/>
                </a:solidFill>
                <a:latin typeface="Century Gothic"/>
                <a:ea typeface="Century Gothic"/>
                <a:cs typeface="Century Gothic"/>
                <a:sym typeface="Century Gothic"/>
              </a:rPr>
              <a:t>2) Utilized Google Earth Engine to generate variables from </a:t>
            </a:r>
            <a:r>
              <a:rPr lang="en-US" sz="2000" dirty="0">
                <a:solidFill>
                  <a:schemeClr val="tx1"/>
                </a:solidFill>
                <a:latin typeface="Century Gothic"/>
                <a:ea typeface="Century Gothic"/>
                <a:cs typeface="Century Gothic"/>
                <a:sym typeface="Century Gothic"/>
              </a:rPr>
              <a:t>2000-2013</a:t>
            </a:r>
            <a:endParaRPr lang="en-US" sz="2000" b="0" i="0" u="none" strike="noStrike" cap="none" dirty="0">
              <a:solidFill>
                <a:schemeClr val="tx1"/>
              </a:solidFill>
              <a:latin typeface="Century Gothic"/>
              <a:ea typeface="Century Gothic"/>
              <a:cs typeface="Century Gothic"/>
              <a:sym typeface="Century Gothic"/>
            </a:endParaRPr>
          </a:p>
        </p:txBody>
      </p:sp>
      <p:sp>
        <p:nvSpPr>
          <p:cNvPr id="165" name="Shape 165"/>
          <p:cNvSpPr/>
          <p:nvPr/>
        </p:nvSpPr>
        <p:spPr>
          <a:xfrm>
            <a:off x="140485" y="968781"/>
            <a:ext cx="2786400" cy="1446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4400" b="0" i="0" u="none" strike="noStrike" cap="none" dirty="0">
                <a:solidFill>
                  <a:srgbClr val="2E8652"/>
                </a:solidFill>
                <a:latin typeface="Century Gothic"/>
                <a:ea typeface="Century Gothic"/>
                <a:cs typeface="Century Gothic"/>
                <a:sym typeface="Century Gothic"/>
              </a:rPr>
              <a:t>Methods </a:t>
            </a:r>
          </a:p>
          <a:p>
            <a:pPr marL="0" marR="0" lvl="0" indent="0" algn="l" rtl="0">
              <a:spcBef>
                <a:spcPts val="0"/>
              </a:spcBef>
              <a:buSzPct val="25000"/>
              <a:buNone/>
            </a:pPr>
            <a:r>
              <a:rPr lang="en-US" sz="4400" dirty="0">
                <a:solidFill>
                  <a:srgbClr val="2E8652"/>
                </a:solidFill>
                <a:latin typeface="Century Gothic"/>
                <a:ea typeface="Century Gothic"/>
                <a:cs typeface="Century Gothic"/>
                <a:sym typeface="Century Gothic"/>
              </a:rPr>
              <a:t>Overview</a:t>
            </a:r>
          </a:p>
        </p:txBody>
      </p:sp>
      <p:pic>
        <p:nvPicPr>
          <p:cNvPr id="166" name="Shape 166"/>
          <p:cNvPicPr preferRelativeResize="0"/>
          <p:nvPr/>
        </p:nvPicPr>
        <p:blipFill rotWithShape="1">
          <a:blip r:embed="rId7">
            <a:alphaModFix/>
          </a:blip>
          <a:srcRect/>
          <a:stretch/>
        </p:blipFill>
        <p:spPr>
          <a:xfrm>
            <a:off x="10950221" y="-4724400"/>
            <a:ext cx="2790518" cy="1688156"/>
          </a:xfrm>
          <a:prstGeom prst="rect">
            <a:avLst/>
          </a:prstGeom>
          <a:noFill/>
          <a:ln>
            <a:noFill/>
          </a:ln>
        </p:spPr>
      </p:pic>
      <p:grpSp>
        <p:nvGrpSpPr>
          <p:cNvPr id="168" name="Shape 168"/>
          <p:cNvGrpSpPr/>
          <p:nvPr/>
        </p:nvGrpSpPr>
        <p:grpSpPr>
          <a:xfrm>
            <a:off x="2606477" y="3075299"/>
            <a:ext cx="5858693" cy="1702552"/>
            <a:chOff x="2648287" y="3089848"/>
            <a:chExt cx="5858693" cy="1702552"/>
          </a:xfrm>
        </p:grpSpPr>
        <p:grpSp>
          <p:nvGrpSpPr>
            <p:cNvPr id="169" name="Shape 169"/>
            <p:cNvGrpSpPr/>
            <p:nvPr/>
          </p:nvGrpSpPr>
          <p:grpSpPr>
            <a:xfrm>
              <a:off x="3172521" y="3089848"/>
              <a:ext cx="5334458" cy="1702552"/>
              <a:chOff x="3172521" y="3089848"/>
              <a:chExt cx="5334458" cy="1702552"/>
            </a:xfrm>
          </p:grpSpPr>
          <p:pic>
            <p:nvPicPr>
              <p:cNvPr id="170" name="Shape 170"/>
              <p:cNvPicPr preferRelativeResize="0"/>
              <p:nvPr/>
            </p:nvPicPr>
            <p:blipFill rotWithShape="1">
              <a:blip r:embed="rId8">
                <a:alphaModFix/>
              </a:blip>
              <a:srcRect/>
              <a:stretch/>
            </p:blipFill>
            <p:spPr>
              <a:xfrm rot="1003579">
                <a:off x="7030719" y="3357752"/>
                <a:ext cx="1321254" cy="1271416"/>
              </a:xfrm>
              <a:prstGeom prst="rect">
                <a:avLst/>
              </a:prstGeom>
              <a:noFill/>
              <a:ln>
                <a:noFill/>
              </a:ln>
            </p:spPr>
          </p:pic>
          <p:pic>
            <p:nvPicPr>
              <p:cNvPr id="171" name="Shape 171"/>
              <p:cNvPicPr preferRelativeResize="0"/>
              <p:nvPr/>
            </p:nvPicPr>
            <p:blipFill rotWithShape="1">
              <a:blip r:embed="rId9">
                <a:alphaModFix/>
              </a:blip>
              <a:srcRect/>
              <a:stretch/>
            </p:blipFill>
            <p:spPr>
              <a:xfrm rot="1003579">
                <a:off x="6562870" y="3337006"/>
                <a:ext cx="1251042" cy="1270037"/>
              </a:xfrm>
              <a:prstGeom prst="rect">
                <a:avLst/>
              </a:prstGeom>
              <a:noFill/>
              <a:ln>
                <a:noFill/>
              </a:ln>
            </p:spPr>
          </p:pic>
          <p:pic>
            <p:nvPicPr>
              <p:cNvPr id="172" name="Shape 172"/>
              <p:cNvPicPr preferRelativeResize="0"/>
              <p:nvPr/>
            </p:nvPicPr>
            <p:blipFill rotWithShape="1">
              <a:blip r:embed="rId10">
                <a:alphaModFix/>
              </a:blip>
              <a:srcRect/>
              <a:stretch/>
            </p:blipFill>
            <p:spPr>
              <a:xfrm rot="1003577">
                <a:off x="6018342" y="3308708"/>
                <a:ext cx="1280550" cy="1270769"/>
              </a:xfrm>
              <a:prstGeom prst="rect">
                <a:avLst/>
              </a:prstGeom>
              <a:noFill/>
              <a:ln>
                <a:noFill/>
              </a:ln>
            </p:spPr>
          </p:pic>
          <p:pic>
            <p:nvPicPr>
              <p:cNvPr id="173" name="Shape 173"/>
              <p:cNvPicPr preferRelativeResize="0"/>
              <p:nvPr/>
            </p:nvPicPr>
            <p:blipFill rotWithShape="1">
              <a:blip r:embed="rId11">
                <a:alphaModFix/>
              </a:blip>
              <a:srcRect r="1806"/>
              <a:stretch/>
            </p:blipFill>
            <p:spPr>
              <a:xfrm rot="1003580">
                <a:off x="5562475" y="3247387"/>
                <a:ext cx="1230403" cy="1347908"/>
              </a:xfrm>
              <a:prstGeom prst="rect">
                <a:avLst/>
              </a:prstGeom>
              <a:noFill/>
              <a:ln>
                <a:noFill/>
              </a:ln>
            </p:spPr>
          </p:pic>
          <p:pic>
            <p:nvPicPr>
              <p:cNvPr id="174" name="Shape 174"/>
              <p:cNvPicPr preferRelativeResize="0"/>
              <p:nvPr/>
            </p:nvPicPr>
            <p:blipFill rotWithShape="1">
              <a:blip r:embed="rId12">
                <a:alphaModFix/>
              </a:blip>
              <a:srcRect/>
              <a:stretch/>
            </p:blipFill>
            <p:spPr>
              <a:xfrm rot="1003577">
                <a:off x="4992989" y="3250225"/>
                <a:ext cx="1313376" cy="1361959"/>
              </a:xfrm>
              <a:prstGeom prst="rect">
                <a:avLst/>
              </a:prstGeom>
              <a:noFill/>
              <a:ln>
                <a:noFill/>
              </a:ln>
            </p:spPr>
          </p:pic>
          <p:pic>
            <p:nvPicPr>
              <p:cNvPr id="175" name="Shape 175"/>
              <p:cNvPicPr preferRelativeResize="0"/>
              <p:nvPr/>
            </p:nvPicPr>
            <p:blipFill rotWithShape="1">
              <a:blip r:embed="rId13">
                <a:alphaModFix/>
              </a:blip>
              <a:srcRect/>
              <a:stretch/>
            </p:blipFill>
            <p:spPr>
              <a:xfrm rot="1003578">
                <a:off x="4432566" y="3256600"/>
                <a:ext cx="1299877" cy="1361957"/>
              </a:xfrm>
              <a:prstGeom prst="rect">
                <a:avLst/>
              </a:prstGeom>
              <a:noFill/>
              <a:ln>
                <a:noFill/>
              </a:ln>
            </p:spPr>
          </p:pic>
          <p:pic>
            <p:nvPicPr>
              <p:cNvPr id="176" name="Shape 176"/>
              <p:cNvPicPr preferRelativeResize="0"/>
              <p:nvPr/>
            </p:nvPicPr>
            <p:blipFill rotWithShape="1">
              <a:blip r:embed="rId14">
                <a:alphaModFix/>
              </a:blip>
              <a:srcRect/>
              <a:stretch/>
            </p:blipFill>
            <p:spPr>
              <a:xfrm rot="1003579">
                <a:off x="3905510" y="3246187"/>
                <a:ext cx="1253001" cy="1361957"/>
              </a:xfrm>
              <a:prstGeom prst="rect">
                <a:avLst/>
              </a:prstGeom>
              <a:noFill/>
              <a:ln>
                <a:noFill/>
              </a:ln>
            </p:spPr>
          </p:pic>
          <p:pic>
            <p:nvPicPr>
              <p:cNvPr id="177" name="Shape 177"/>
              <p:cNvPicPr preferRelativeResize="0"/>
              <p:nvPr/>
            </p:nvPicPr>
            <p:blipFill rotWithShape="1">
              <a:blip r:embed="rId15">
                <a:alphaModFix/>
              </a:blip>
              <a:srcRect/>
              <a:stretch/>
            </p:blipFill>
            <p:spPr>
              <a:xfrm rot="1003576">
                <a:off x="3344449" y="3242272"/>
                <a:ext cx="1262164" cy="1380321"/>
              </a:xfrm>
              <a:prstGeom prst="rect">
                <a:avLst/>
              </a:prstGeom>
              <a:noFill/>
              <a:ln>
                <a:noFill/>
              </a:ln>
            </p:spPr>
          </p:pic>
        </p:grpSp>
        <p:pic>
          <p:nvPicPr>
            <p:cNvPr id="178" name="Shape 178"/>
            <p:cNvPicPr preferRelativeResize="0"/>
            <p:nvPr/>
          </p:nvPicPr>
          <p:blipFill rotWithShape="1">
            <a:blip r:embed="rId16">
              <a:alphaModFix/>
            </a:blip>
            <a:srcRect/>
            <a:stretch/>
          </p:blipFill>
          <p:spPr>
            <a:xfrm rot="1003578">
              <a:off x="2813757" y="3265256"/>
              <a:ext cx="1249577" cy="1333598"/>
            </a:xfrm>
            <a:prstGeom prst="rect">
              <a:avLst/>
            </a:prstGeom>
            <a:noFill/>
            <a:ln>
              <a:noFill/>
            </a:ln>
          </p:spPr>
        </p:pic>
      </p:grpSp>
      <p:pic>
        <p:nvPicPr>
          <p:cNvPr id="179" name="Shape 179"/>
          <p:cNvPicPr preferRelativeResize="0"/>
          <p:nvPr/>
        </p:nvPicPr>
        <p:blipFill rotWithShape="1">
          <a:blip r:embed="rId17">
            <a:alphaModFix/>
          </a:blip>
          <a:srcRect/>
          <a:stretch/>
        </p:blipFill>
        <p:spPr>
          <a:xfrm rot="751962">
            <a:off x="3816936" y="1477397"/>
            <a:ext cx="1906660" cy="1104882"/>
          </a:xfrm>
          <a:prstGeom prst="rect">
            <a:avLst/>
          </a:prstGeom>
          <a:noFill/>
          <a:ln>
            <a:noFill/>
          </a:ln>
        </p:spPr>
      </p:pic>
      <p:pic>
        <p:nvPicPr>
          <p:cNvPr id="183" name="Shape 183"/>
          <p:cNvPicPr preferRelativeResize="0"/>
          <p:nvPr/>
        </p:nvPicPr>
        <p:blipFill rotWithShape="1">
          <a:blip r:embed="rId18">
            <a:alphaModFix/>
          </a:blip>
          <a:srcRect/>
          <a:stretch/>
        </p:blipFill>
        <p:spPr>
          <a:xfrm rot="686302">
            <a:off x="6019019" y="1600602"/>
            <a:ext cx="1912919" cy="1170528"/>
          </a:xfrm>
          <a:prstGeom prst="rect">
            <a:avLst/>
          </a:prstGeom>
          <a:noFill/>
          <a:ln>
            <a:noFill/>
          </a:ln>
        </p:spPr>
      </p:pic>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00291" y="4942287"/>
            <a:ext cx="2078351" cy="1558763"/>
          </a:xfrm>
          <a:prstGeom prst="rect">
            <a:avLst/>
          </a:prstGeom>
        </p:spPr>
      </p:pic>
      <p:pic>
        <p:nvPicPr>
          <p:cNvPr id="4" name="Picture 3">
            <a:extLst>
              <a:ext uri="{FF2B5EF4-FFF2-40B4-BE49-F238E27FC236}">
                <a16:creationId xmlns:a16="http://schemas.microsoft.com/office/drawing/2014/main" id="{A2C19834-71AD-4915-A5FE-799B30670543}"/>
              </a:ext>
            </a:extLst>
          </p:cNvPr>
          <p:cNvPicPr>
            <a:picLocks noChangeAspect="1"/>
          </p:cNvPicPr>
          <p:nvPr/>
        </p:nvPicPr>
        <p:blipFill>
          <a:blip r:embed="rId20"/>
          <a:stretch>
            <a:fillRect/>
          </a:stretch>
        </p:blipFill>
        <p:spPr>
          <a:xfrm>
            <a:off x="8142458" y="1726771"/>
            <a:ext cx="1463167" cy="798645"/>
          </a:xfrm>
          <a:prstGeom prst="rect">
            <a:avLst/>
          </a:prstGeom>
        </p:spPr>
      </p:pic>
      <p:pic>
        <p:nvPicPr>
          <p:cNvPr id="5" name="Picture 4">
            <a:extLst>
              <a:ext uri="{FF2B5EF4-FFF2-40B4-BE49-F238E27FC236}">
                <a16:creationId xmlns:a16="http://schemas.microsoft.com/office/drawing/2014/main" id="{18C81AC5-E09B-4AB6-8059-9E8E73A04CDE}"/>
              </a:ext>
            </a:extLst>
          </p:cNvPr>
          <p:cNvPicPr>
            <a:picLocks noChangeAspect="1"/>
          </p:cNvPicPr>
          <p:nvPr/>
        </p:nvPicPr>
        <p:blipFill>
          <a:blip r:embed="rId20"/>
          <a:stretch>
            <a:fillRect/>
          </a:stretch>
        </p:blipFill>
        <p:spPr>
          <a:xfrm>
            <a:off x="8199470" y="5394337"/>
            <a:ext cx="1463167" cy="798645"/>
          </a:xfrm>
          <a:prstGeom prst="rect">
            <a:avLst/>
          </a:prstGeom>
        </p:spPr>
      </p:pic>
      <p:pic>
        <p:nvPicPr>
          <p:cNvPr id="6" name="Picture 5">
            <a:extLst>
              <a:ext uri="{FF2B5EF4-FFF2-40B4-BE49-F238E27FC236}">
                <a16:creationId xmlns:a16="http://schemas.microsoft.com/office/drawing/2014/main" id="{C3FE7CAB-5A91-45C9-BAED-0CA57A829F06}"/>
              </a:ext>
            </a:extLst>
          </p:cNvPr>
          <p:cNvPicPr>
            <a:picLocks noChangeAspect="1"/>
          </p:cNvPicPr>
          <p:nvPr/>
        </p:nvPicPr>
        <p:blipFill>
          <a:blip r:embed="rId20"/>
          <a:stretch>
            <a:fillRect/>
          </a:stretch>
        </p:blipFill>
        <p:spPr>
          <a:xfrm>
            <a:off x="4455717" y="5444274"/>
            <a:ext cx="1463167" cy="7986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B5D-EC8D-4679-9A07-76EA19E86BB1}"/>
              </a:ext>
            </a:extLst>
          </p:cNvPr>
          <p:cNvSpPr>
            <a:spLocks noGrp="1"/>
          </p:cNvSpPr>
          <p:nvPr>
            <p:ph type="title"/>
          </p:nvPr>
        </p:nvSpPr>
        <p:spPr/>
        <p:txBody>
          <a:bodyPr/>
          <a:lstStyle/>
          <a:p>
            <a:r>
              <a:rPr lang="en-US" dirty="0"/>
              <a:t>Sampling</a:t>
            </a:r>
          </a:p>
        </p:txBody>
      </p:sp>
      <p:pic>
        <p:nvPicPr>
          <p:cNvPr id="5" name="Shape 183">
            <a:extLst>
              <a:ext uri="{FF2B5EF4-FFF2-40B4-BE49-F238E27FC236}">
                <a16:creationId xmlns:a16="http://schemas.microsoft.com/office/drawing/2014/main" id="{AEA87972-8711-43FF-A926-149DA3E14F57}"/>
              </a:ext>
            </a:extLst>
          </p:cNvPr>
          <p:cNvPicPr preferRelativeResize="0">
            <a:picLocks noGrp="1"/>
          </p:cNvPicPr>
          <p:nvPr>
            <p:ph type="pic" idx="2"/>
          </p:nvPr>
        </p:nvPicPr>
        <p:blipFill rotWithShape="1">
          <a:blip r:embed="rId3">
            <a:alphaModFix/>
          </a:blip>
          <a:srcRect l="23078" t="33261" r="23078"/>
          <a:stretch/>
        </p:blipFill>
        <p:spPr>
          <a:xfrm>
            <a:off x="5410200" y="2955923"/>
            <a:ext cx="6781800" cy="3711577"/>
          </a:xfrm>
          <a:prstGeom prst="rect">
            <a:avLst/>
          </a:prstGeom>
          <a:noFill/>
          <a:ln>
            <a:noFill/>
          </a:ln>
        </p:spPr>
      </p:pic>
      <p:sp>
        <p:nvSpPr>
          <p:cNvPr id="7" name="Shape 140">
            <a:extLst>
              <a:ext uri="{FF2B5EF4-FFF2-40B4-BE49-F238E27FC236}">
                <a16:creationId xmlns:a16="http://schemas.microsoft.com/office/drawing/2014/main" id="{7E019032-0E5A-4142-AE3B-BE33284FD4F7}"/>
              </a:ext>
            </a:extLst>
          </p:cNvPr>
          <p:cNvSpPr txBox="1">
            <a:spLocks/>
          </p:cNvSpPr>
          <p:nvPr/>
        </p:nvSpPr>
        <p:spPr>
          <a:xfrm>
            <a:off x="340921" y="1333500"/>
            <a:ext cx="5067300" cy="5219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pPr>
              <a:lnSpc>
                <a:spcPct val="100000"/>
              </a:lnSpc>
              <a:spcBef>
                <a:spcPts val="0"/>
              </a:spcBef>
            </a:pPr>
            <a:endParaRPr lang="en-US" dirty="0">
              <a:solidFill>
                <a:schemeClr val="tx1">
                  <a:lumMod val="75000"/>
                  <a:lumOff val="25000"/>
                </a:schemeClr>
              </a:solidFill>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1,000 random points</a:t>
            </a:r>
          </a:p>
          <a:p>
            <a:pPr marL="34290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Quadrats aligned with Landsat pixels</a:t>
            </a:r>
          </a:p>
          <a:p>
            <a:pPr marL="34290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Percent Live</a:t>
            </a:r>
          </a:p>
          <a:p>
            <a:pPr marL="34290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Percent Dead</a:t>
            </a:r>
          </a:p>
          <a:p>
            <a:pPr marL="34290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Sampled using NAIP Imagery (National Agricultural Imagery Program)</a:t>
            </a:r>
          </a:p>
          <a:p>
            <a:pPr marL="34290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Montana, Colorado, Idaho 2013</a:t>
            </a:r>
          </a:p>
          <a:p>
            <a:pPr marL="342900" indent="-342900">
              <a:spcBef>
                <a:spcPts val="200"/>
              </a:spcBef>
              <a:buClr>
                <a:srgbClr val="2E8652"/>
              </a:buClr>
              <a:buSzTx/>
              <a:buFont typeface="Webdings" panose="05030102010509060703" pitchFamily="18" charset="2"/>
              <a:buChar char="4"/>
            </a:pPr>
            <a:endParaRPr lang="en-US" sz="1100" kern="1200" dirty="0">
              <a:solidFill>
                <a:schemeClr val="tx1">
                  <a:lumMod val="75000"/>
                  <a:lumOff val="25000"/>
                </a:schemeClr>
              </a:solidFill>
              <a:latin typeface="Century Gothic" panose="020B0502020202020204" pitchFamily="34" charset="0"/>
              <a:ea typeface="+mn-ea"/>
              <a:cs typeface="+mn-cs"/>
            </a:endParaRPr>
          </a:p>
          <a:p>
            <a:pPr marL="342900" indent="-342900">
              <a:spcBef>
                <a:spcPts val="200"/>
              </a:spcBef>
              <a:buClr>
                <a:srgbClr val="2E8652"/>
              </a:buClr>
              <a:buSzTx/>
              <a:buFont typeface="Webdings" panose="05030102010509060703" pitchFamily="18" charset="2"/>
              <a:buChar char="4"/>
            </a:pPr>
            <a:r>
              <a:rPr lang="en-US" kern="1200" dirty="0">
                <a:solidFill>
                  <a:schemeClr val="tx1">
                    <a:lumMod val="75000"/>
                    <a:lumOff val="25000"/>
                  </a:schemeClr>
                </a:solidFill>
                <a:latin typeface="Century Gothic" panose="020B0502020202020204" pitchFamily="34" charset="0"/>
                <a:ea typeface="+mn-ea"/>
                <a:cs typeface="+mn-cs"/>
              </a:rPr>
              <a:t>Wyoming 2012</a:t>
            </a:r>
          </a:p>
          <a:p>
            <a:pPr marL="342900" indent="-342900">
              <a:spcBef>
                <a:spcPts val="200"/>
              </a:spcBef>
              <a:buClr>
                <a:srgbClr val="2E8652"/>
              </a:buClr>
              <a:buSzTx/>
              <a:buFont typeface="Webdings" panose="05030102010509060703" pitchFamily="18" charset="2"/>
              <a:buChar char="4"/>
            </a:pPr>
            <a:endParaRPr lang="en-US" kern="1200" dirty="0">
              <a:solidFill>
                <a:schemeClr val="tx1">
                  <a:lumMod val="75000"/>
                  <a:lumOff val="25000"/>
                </a:schemeClr>
              </a:solidFill>
              <a:latin typeface="Century Gothic" panose="020B0502020202020204" pitchFamily="34" charset="0"/>
              <a:ea typeface="+mn-ea"/>
              <a:cs typeface="+mn-cs"/>
            </a:endParaRPr>
          </a:p>
          <a:p>
            <a:pPr>
              <a:lnSpc>
                <a:spcPct val="100000"/>
              </a:lnSpc>
              <a:spcBef>
                <a:spcPts val="0"/>
              </a:spcBef>
            </a:pPr>
            <a:endParaRPr lang="en-US" dirty="0">
              <a:solidFill>
                <a:schemeClr val="tx1">
                  <a:lumMod val="75000"/>
                  <a:lumOff val="25000"/>
                </a:schemeClr>
              </a:solidFill>
            </a:endParaRPr>
          </a:p>
        </p:txBody>
      </p:sp>
    </p:spTree>
    <p:extLst>
      <p:ext uri="{BB962C8B-B14F-4D97-AF65-F5344CB8AC3E}">
        <p14:creationId xmlns:p14="http://schemas.microsoft.com/office/powerpoint/2010/main" val="412186704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1114</TotalTime>
  <Words>1740</Words>
  <Application>Microsoft Office PowerPoint</Application>
  <PresentationFormat>Widescreen</PresentationFormat>
  <Paragraphs>256</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Community Concern</vt:lpstr>
      <vt:lpstr>Mountain Pine Beetle &amp; Forest Susceptibility </vt:lpstr>
      <vt:lpstr>Study Area</vt:lpstr>
      <vt:lpstr>Partner</vt:lpstr>
      <vt:lpstr>Objectives</vt:lpstr>
      <vt:lpstr>Satellites and Data Acquisition</vt:lpstr>
      <vt:lpstr>PowerPoint Presentation</vt:lpstr>
      <vt:lpstr>Sampling</vt:lpstr>
      <vt:lpstr>Environmental Predictor Variables</vt:lpstr>
      <vt:lpstr>Modeling</vt:lpstr>
      <vt:lpstr>Results - Live</vt:lpstr>
      <vt:lpstr>Results - Dead</vt:lpstr>
      <vt:lpstr>Model Evaluation</vt:lpstr>
      <vt:lpstr>Errors and Uncertainties</vt:lpstr>
      <vt:lpstr>Conclusions</vt:lpstr>
      <vt:lpstr>BANR Research</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Mayer</dc:creator>
  <cp:lastModifiedBy>Clayton, Amanda L. (LARC-E3)[SSAI DEVELOP]</cp:lastModifiedBy>
  <cp:revision>241</cp:revision>
  <dcterms:modified xsi:type="dcterms:W3CDTF">2019-01-26T00:38:18Z</dcterms:modified>
</cp:coreProperties>
</file>