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32" r:id="rId2"/>
    <p:sldId id="285" r:id="rId3"/>
    <p:sldId id="284" r:id="rId4"/>
    <p:sldId id="333" r:id="rId5"/>
    <p:sldId id="299" r:id="rId6"/>
    <p:sldId id="301" r:id="rId7"/>
    <p:sldId id="286" r:id="rId8"/>
    <p:sldId id="318" r:id="rId9"/>
    <p:sldId id="319" r:id="rId10"/>
    <p:sldId id="321" r:id="rId11"/>
    <p:sldId id="320" r:id="rId12"/>
    <p:sldId id="309" r:id="rId13"/>
    <p:sldId id="323" r:id="rId14"/>
    <p:sldId id="329" r:id="rId15"/>
    <p:sldId id="328" r:id="rId16"/>
    <p:sldId id="330" r:id="rId17"/>
    <p:sldId id="322" r:id="rId18"/>
    <p:sldId id="336" r:id="rId19"/>
    <p:sldId id="324" r:id="rId20"/>
    <p:sldId id="316" r:id="rId21"/>
    <p:sldId id="335" r:id="rId22"/>
    <p:sldId id="311" r:id="rId23"/>
    <p:sldId id="313" r:id="rId24"/>
    <p:sldId id="304" r:id="rId25"/>
    <p:sldId id="334" r:id="rId26"/>
    <p:sldId id="295"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Mayer" initials="TM" lastIdx="25" clrIdx="0"/>
  <p:cmAuthor id="1" name="nreluser" initials="n" lastIdx="26" clrIdx="1"/>
  <p:cmAuthor id="2" name="Sara" initials="S" lastIdx="4" clrIdx="2">
    <p:extLst/>
  </p:cmAuthor>
  <p:cmAuthor id="3" name="Mercedes Bartkovich" initials="MB" lastIdx="4" clrIdx="3"/>
  <p:cmAuthor id="4" name="Clayton, Amanda L. (LARC-E3)[SSAI DEVELOP]" initials="CAL(D" lastIdx="3" clrIdx="4">
    <p:extLst/>
  </p:cmAuthor>
  <p:cmAuthor id="5" name="Davis, Kristin P" initials="DKP" lastIdx="2" clrIdx="5">
    <p:extLst/>
  </p:cmAuthor>
  <p:cmAuthor id="6" name="daniel carver" initials="dc" lastIdx="5" clrIdx="6">
    <p:extLst>
      <p:ext uri="{19B8F6BF-5375-455C-9EA6-DF929625EA0E}">
        <p15:presenceInfo xmlns:p15="http://schemas.microsoft.com/office/powerpoint/2012/main" userId="4a744241466180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31" autoAdjust="0"/>
    <p:restoredTop sz="65350" autoAdjust="0"/>
  </p:normalViewPr>
  <p:slideViewPr>
    <p:cSldViewPr snapToGrid="0">
      <p:cViewPr varScale="1">
        <p:scale>
          <a:sx n="57" d="100"/>
          <a:sy n="57" d="100"/>
        </p:scale>
        <p:origin x="1507" y="67"/>
      </p:cViewPr>
      <p:guideLst>
        <p:guide orient="horz" pos="2160"/>
        <p:guide pos="3840"/>
      </p:guideLst>
    </p:cSldViewPr>
  </p:slideViewPr>
  <p:notesTextViewPr>
    <p:cViewPr>
      <p:scale>
        <a:sx n="75" d="100"/>
        <a:sy n="75" d="100"/>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Hello all, thank you for being here this afternoon. As … mentioned, I’ll be talking with you all today about another NASA DEVELOP project that</a:t>
            </a:r>
            <a:r>
              <a:rPr lang="en-US" sz="1200" baseline="0" dirty="0" smtClean="0">
                <a:solidFill>
                  <a:srgbClr val="FF0000"/>
                </a:solidFill>
              </a:rPr>
              <a:t> I was a part of for 10 weeks in the fall of 2017 where we used remotely sensed imagery to evaluate Russian olive distribution in the Colorado River Basin.</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334420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the sake of time and resources, with only fit random forest models in R.</a:t>
            </a:r>
            <a:endParaRPr lang="en-US" baseline="0" dirty="0"/>
          </a:p>
          <a:p>
            <a:endParaRPr lang="en-US" baseline="0" dirty="0"/>
          </a:p>
          <a:p>
            <a:r>
              <a:rPr lang="en-US" dirty="0"/>
              <a:t>Image Source: Colorado River Basin Water Resources I, NASA DEVELOP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87271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a:t>outputs of </a:t>
            </a:r>
            <a:r>
              <a:rPr lang="en-US" baseline="0" dirty="0" smtClean="0"/>
              <a:t>both approaches were </a:t>
            </a:r>
            <a:r>
              <a:rPr lang="en-US" baseline="0" dirty="0"/>
              <a:t>binary maps showing Russian olive presence and absence in our study area.</a:t>
            </a:r>
          </a:p>
          <a:p>
            <a:endParaRPr lang="en-US" baseline="0" dirty="0"/>
          </a:p>
          <a:p>
            <a:r>
              <a:rPr lang="en-US" dirty="0"/>
              <a:t>Image Source: Colorado River Basin Water Resources I, NASA DEVELOP</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82019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a:t>
            </a:r>
            <a:r>
              <a:rPr lang="en-US" baseline="0" dirty="0" smtClean="0"/>
              <a:t> our models, </a:t>
            </a:r>
            <a:r>
              <a:rPr lang="en-US" dirty="0" smtClean="0"/>
              <a:t>we evaluated the percentage of the valley bottom</a:t>
            </a:r>
            <a:r>
              <a:rPr lang="en-US" baseline="0" dirty="0" smtClean="0"/>
              <a:t>s in our study area where Russian olive was present based on data type, time period and sensor, and these percentages will be shown in this first main column – Percentage of Valley Bottom Detected as Russian Olive. We used two model evaluation statistics, Out of Bag Error and AUC, to evaluate our models, which will be in shown in these outer two columns.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613636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here are our results for </a:t>
            </a:r>
            <a:r>
              <a:rPr lang="en-US" baseline="0" dirty="0" smtClean="0"/>
              <a:t>each model we fit. One of the first things we can see on this table is how differently the digital data and the field data predicted Russian olive presence.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Models trained on field data and imagery from 2006 severely </a:t>
            </a:r>
            <a:r>
              <a:rPr lang="en-US" baseline="0" dirty="0" err="1" smtClean="0"/>
              <a:t>overpredicted</a:t>
            </a:r>
            <a:r>
              <a:rPr lang="en-US" baseline="0" dirty="0" smtClean="0"/>
              <a:t> Russian olive presence and had a high out of bag error. This was not nearly as extreme in 2016, but models trained using field data and imagery from that year still predicted…</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100195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Russian olive and had a higher out of bag error.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51065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ultimately we found that </a:t>
            </a:r>
            <a:r>
              <a:rPr lang="en-US" baseline="0" dirty="0" smtClean="0"/>
              <a:t>models trained on digitally collected data performed better than models fit to field data.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721594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 focus then on the digitally collected data, we found</a:t>
            </a:r>
            <a:r>
              <a:rPr lang="en-US" baseline="0" dirty="0" smtClean="0"/>
              <a:t> our models predicted a small decrease in Russian olive presence in our study area from 2006 to 2016.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56235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found</a:t>
            </a:r>
            <a:r>
              <a:rPr lang="en-US" baseline="0" dirty="0" smtClean="0"/>
              <a:t> that models fit using imagery from Sentinel 2 and the corresponding portion of Landsat 8 in our study area predicted pretty similar amounts of Russian olive and had similar out of bag errors, but the model fit using Sentinel imagery had a higher AUC, potentially suggesting a better model.</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49414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to visually demonstrate</a:t>
            </a:r>
            <a:r>
              <a:rPr lang="en-US" baseline="0" dirty="0" smtClean="0"/>
              <a:t> some of the comparisons we examined, I’ll show a few maps we produced from the random forest modeling we performed in program in R using our digitally sampled data.</a:t>
            </a:r>
          </a:p>
          <a:p>
            <a:endParaRPr lang="en-US" baseline="0" dirty="0" smtClean="0"/>
          </a:p>
          <a:p>
            <a:r>
              <a:rPr lang="en-US" baseline="0" dirty="0" smtClean="0"/>
              <a:t>As I mentioned, our models showed…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78356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reduced Russian olive presence in 2016 than in 2006.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34429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smtClean="0"/>
              <a:t>The upper Colorado River Basin supplies water to over 40 million people in 7 western US states. Not only is this river basin incredibly important for people, but its waters also sustain </a:t>
            </a:r>
            <a:r>
              <a:rPr lang="en-US" sz="2000" baseline="0" dirty="0"/>
              <a:t>native riparian ecosystems.</a:t>
            </a:r>
          </a:p>
          <a:p>
            <a:endParaRPr lang="en-US" sz="2000" baseline="0" dirty="0"/>
          </a:p>
          <a:p>
            <a:r>
              <a:rPr lang="en-US" sz="2000" baseline="0" dirty="0"/>
              <a:t>Riparian </a:t>
            </a:r>
            <a:r>
              <a:rPr lang="en-US" sz="2000" baseline="0" dirty="0" smtClean="0"/>
              <a:t>ecosystems represent </a:t>
            </a:r>
            <a:r>
              <a:rPr lang="en-US" sz="2000" baseline="0" dirty="0"/>
              <a:t>a unique transition zone between aquatic and terrestrial </a:t>
            </a:r>
            <a:r>
              <a:rPr lang="en-US" sz="2000" baseline="0" dirty="0" smtClean="0"/>
              <a:t>environments that are highly biodiverse </a:t>
            </a:r>
            <a:r>
              <a:rPr lang="en-US" sz="2000" baseline="0" dirty="0"/>
              <a:t>and provide important ecosystem </a:t>
            </a:r>
            <a:r>
              <a:rPr lang="en-US" sz="2000" baseline="0" dirty="0" smtClean="0"/>
              <a:t>services, such </a:t>
            </a:r>
            <a:r>
              <a:rPr lang="en-US" sz="2000" baseline="0" dirty="0"/>
              <a:t>as erosion </a:t>
            </a:r>
            <a:r>
              <a:rPr lang="en-US" sz="2000" baseline="0" dirty="0" smtClean="0"/>
              <a:t>control. </a:t>
            </a:r>
            <a:endParaRPr lang="en-US" sz="2000" baseline="0" dirty="0"/>
          </a:p>
          <a:p>
            <a:endParaRPr lang="en-US" sz="2000" baseline="0" dirty="0"/>
          </a:p>
          <a:p>
            <a:r>
              <a:rPr lang="en-US" sz="2000" baseline="0" dirty="0"/>
              <a:t>However, the function and structure of riparian zones are threatened by the spread of invasive species.</a:t>
            </a:r>
          </a:p>
          <a:p>
            <a:endParaRPr lang="en-US" sz="2000" baseline="0" dirty="0"/>
          </a:p>
          <a:p>
            <a:r>
              <a:rPr lang="en-US" sz="2000" baseline="0" dirty="0"/>
              <a:t>One such invasive species is Russian olive, </a:t>
            </a:r>
            <a:r>
              <a:rPr lang="en-US" sz="2000" baseline="0" dirty="0" smtClean="0"/>
              <a:t>which is native </a:t>
            </a:r>
            <a:r>
              <a:rPr lang="en-US" sz="2000" baseline="0" dirty="0"/>
              <a:t>to </a:t>
            </a:r>
            <a:r>
              <a:rPr lang="en-US" sz="2000" baseline="0" dirty="0" smtClean="0"/>
              <a:t>Eurasia and </a:t>
            </a:r>
            <a:r>
              <a:rPr lang="en-US" sz="2000" baseline="0" dirty="0"/>
              <a:t>has spread quickly </a:t>
            </a:r>
            <a:r>
              <a:rPr lang="en-US" sz="2000" baseline="0" dirty="0" smtClean="0"/>
              <a:t>in the West since </a:t>
            </a:r>
            <a:r>
              <a:rPr lang="en-US" sz="2000" baseline="0" dirty="0"/>
              <a:t>its introduction </a:t>
            </a:r>
            <a:r>
              <a:rPr lang="en-US" sz="2000" baseline="0" dirty="0" smtClean="0"/>
              <a:t>into the US in the </a:t>
            </a:r>
            <a:r>
              <a:rPr lang="en-US" sz="2000" baseline="0" dirty="0"/>
              <a:t>early </a:t>
            </a:r>
            <a:r>
              <a:rPr lang="en-US" sz="2000" baseline="0" dirty="0" smtClean="0"/>
              <a:t>1900s. While it can be found in upland areas and was originally advertised as a great tree for windbreaks, it has become problematic in riparian areas in western rivers. </a:t>
            </a:r>
            <a:endParaRPr lang="en-US" sz="2000" baseline="0" dirty="0"/>
          </a:p>
          <a:p>
            <a:endParaRPr lang="en-US" sz="2000" baseline="0" dirty="0"/>
          </a:p>
          <a:p>
            <a:r>
              <a:rPr lang="en-US" sz="2000" baseline="0" dirty="0"/>
              <a:t>Currently, Russian olive presence </a:t>
            </a:r>
            <a:r>
              <a:rPr lang="en-US" sz="2000" baseline="0" dirty="0" smtClean="0"/>
              <a:t>in the UCRB is poorly understood, which limits managers’ abilities to address the impacts of this species in the basin.</a:t>
            </a:r>
          </a:p>
          <a:p>
            <a:endParaRPr lang="en-US" sz="2000" baseline="0" dirty="0"/>
          </a:p>
          <a:p>
            <a:r>
              <a:rPr lang="en-US" sz="2000" dirty="0"/>
              <a:t>Image Source: </a:t>
            </a:r>
            <a:r>
              <a:rPr lang="en-US" sz="2000" dirty="0" smtClean="0"/>
              <a:t>Steve</a:t>
            </a:r>
            <a:r>
              <a:rPr lang="en-US" sz="2000" baseline="0" dirty="0" smtClean="0"/>
              <a:t> Bassett. 2015. San Juan River Historical Ecology Assessment. </a:t>
            </a:r>
            <a:r>
              <a:rPr lang="en-US" sz="2000" b="0" i="0" u="none" strike="noStrike" kern="1200" baseline="0" dirty="0" smtClean="0">
                <a:solidFill>
                  <a:schemeClr val="tx1"/>
                </a:solidFill>
                <a:latin typeface="+mn-lt"/>
                <a:ea typeface="+mn-ea"/>
                <a:cs typeface="+mn-cs"/>
              </a:rPr>
              <a:t>San Juan Recovery Implementation Program Biology Committee Meeting. </a:t>
            </a:r>
            <a:r>
              <a:rPr lang="en-US" sz="2000" baseline="0" dirty="0" smtClean="0"/>
              <a:t>The Nature Conservancy. </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spatial resolution comparison, we found our </a:t>
            </a:r>
            <a:r>
              <a:rPr lang="en-US" baseline="0" dirty="0" smtClean="0"/>
              <a:t>Sentinel-2 model predicted slightly…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35049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 Russian olive presence than the Landsat 8 model. and had a lower Out of Bag Error and a higher AUC. This suggests Sentinel-2 could be suitable for detecting Russian olive in our study area.</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2228916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 want to highlight one of the outputs of the USGS’ Software for Assisted Habitat Modelling, or SAHM. As I mentioned before, SAHM fits multiple models to develop distribution maps – these include generalized linear models, random forest models, boosted regression trees and multivariate adaptive regression splits. The map shown here is one of the outputs SAHM produces and this map is showing where these four models fit to the same data and imagery agree on presence. Cooler colors represent areas where fewer models agree on presence, and warmer colors represent areas where more models agree on presence.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see that a couple of models are predicted Russian olive presence in a larger portion of the study area compared to other models – shown by the yellow color that dominates the map - which suggests one needs to be thoughtful about choosing a model to create distributions and that using multiple models to map distributions could potentially ensure a more reliable or accurate product.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ESRI,</a:t>
            </a:r>
            <a:r>
              <a:rPr lang="en-US" baseline="0" dirty="0"/>
              <a:t> </a:t>
            </a:r>
            <a:r>
              <a:rPr lang="en-US" baseline="0" dirty="0" err="1"/>
              <a:t>DigitalGlobe</a:t>
            </a:r>
            <a:r>
              <a:rPr lang="en-US" baseline="0" dirty="0"/>
              <a:t>, </a:t>
            </a:r>
            <a:r>
              <a:rPr lang="en-US" baseline="0" dirty="0" err="1"/>
              <a:t>GeoEye</a:t>
            </a:r>
            <a:r>
              <a:rPr lang="en-US" baseline="0" dirty="0"/>
              <a:t>, Earthstar </a:t>
            </a:r>
            <a:r>
              <a:rPr lang="en-US" baseline="0" dirty="0" err="1"/>
              <a:t>Geographics</a:t>
            </a:r>
            <a:r>
              <a:rPr lang="en-US" baseline="0" dirty="0"/>
              <a:t>, CNES/Airbus DS, USDA, USGS, </a:t>
            </a:r>
            <a:r>
              <a:rPr lang="en-US" baseline="0" dirty="0" err="1"/>
              <a:t>AeroGRID</a:t>
            </a:r>
            <a:r>
              <a:rPr lang="en-US" baseline="0" dirty="0"/>
              <a:t>, IGN, and the GIS User </a:t>
            </a:r>
            <a:r>
              <a:rPr lang="en-US" baseline="0" dirty="0" smtClean="0"/>
              <a:t>Community</a:t>
            </a: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920860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learned a lot from our</a:t>
            </a:r>
            <a:r>
              <a:rPr lang="en-US" baseline="0" dirty="0" smtClean="0"/>
              <a:t> project, not least of which being that not </a:t>
            </a:r>
            <a:r>
              <a:rPr lang="en-US" baseline="0" dirty="0"/>
              <a:t>all data are </a:t>
            </a:r>
            <a:r>
              <a:rPr lang="en-US" baseline="0" dirty="0" smtClean="0"/>
              <a:t>equally </a:t>
            </a:r>
            <a:r>
              <a:rPr lang="en-US" baseline="0" dirty="0"/>
              <a:t>useful for remote sensing analyses. </a:t>
            </a:r>
            <a:endParaRPr lang="en-US" baseline="0" dirty="0" smtClean="0"/>
          </a:p>
          <a:p>
            <a:endParaRPr lang="en-US" baseline="0" dirty="0" smtClean="0"/>
          </a:p>
          <a:p>
            <a:r>
              <a:rPr lang="en-US" baseline="0" dirty="0" smtClean="0"/>
              <a:t>For example, field data of a location of an individual tree does not scale well to a 30m x 30m pixel. That was often the case in our field data – they consisted of a presence location at an individual tree, or there were points where it looks like an individual was standing on one side of the river bank looking across it and saw Russian olive, so they took a point where they were standing rather than at the trees themselves. </a:t>
            </a:r>
          </a:p>
          <a:p>
            <a:endParaRPr lang="en-US" baseline="0" dirty="0" smtClean="0"/>
          </a:p>
          <a:p>
            <a:r>
              <a:rPr lang="en-US" baseline="0" dirty="0" smtClean="0"/>
              <a:t>We suspect this contributed to why our models trained on field data, especially using older imagery, severely </a:t>
            </a:r>
            <a:r>
              <a:rPr lang="en-US" baseline="0" dirty="0" err="1" smtClean="0"/>
              <a:t>overpredicted</a:t>
            </a:r>
            <a:r>
              <a:rPr lang="en-US" baseline="0" dirty="0" smtClean="0"/>
              <a:t> Russian olive presence in our study area, and this emphasized to us the importance of having field data that were collected specifically for remote sensing purposes.</a:t>
            </a:r>
          </a:p>
          <a:p>
            <a:endParaRPr lang="en-US" baseline="0" dirty="0"/>
          </a:p>
          <a:p>
            <a:r>
              <a:rPr lang="en-US" dirty="0"/>
              <a:t>Image Source: https://commons.wikimedia.org/wiki/File:2015-04-29_14_31_02_Russian_Olive_foliage_along_Nevada_State_Route_723_(Soda_Lake_Road)_in_Churchill_County,_</a:t>
            </a:r>
            <a:r>
              <a:rPr lang="en-US" dirty="0" smtClean="0"/>
              <a:t>Nevada.jpg</a:t>
            </a:r>
          </a:p>
          <a:p>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3859900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 though, </a:t>
            </a:r>
            <a:r>
              <a:rPr lang="en-US" baseline="0" dirty="0" smtClean="0"/>
              <a:t>we found that the unique gray-green leaves of Russian olive were relatively easy to see on imagery, which we think makes it a species suitable for studying using remote sensing.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we found our models fit to our digital</a:t>
            </a:r>
            <a:r>
              <a:rPr lang="en-US" baseline="0" dirty="0" smtClean="0"/>
              <a:t> data performed better than models fit to our field data, collecting field data is still very important for model validation and ground-trothing.</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we have confidence in some of our final distribution maps and believe they can help assist the Walton Family Foundation’s efforts to manage for Russian olive on the San Juan River.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Source: </a:t>
            </a:r>
            <a:r>
              <a:rPr lang="en-US" sz="1200" b="0" i="0" kern="1200" dirty="0">
                <a:solidFill>
                  <a:schemeClr val="tx1"/>
                </a:solidFill>
                <a:effectLst/>
                <a:latin typeface="+mn-lt"/>
                <a:ea typeface="+mn-ea"/>
                <a:cs typeface="+mn-cs"/>
              </a:rPr>
              <a:t>Petty Officer 2nd Class Gabrielle Joyner, Wikimedia Commons, 161028-N-WC566-040, </a:t>
            </a:r>
            <a:r>
              <a:rPr lang="en-US" sz="1200" b="0" i="0" kern="1200" baseline="0" dirty="0">
                <a:solidFill>
                  <a:schemeClr val="tx1"/>
                </a:solidFill>
                <a:effectLst/>
                <a:latin typeface="+mn-lt"/>
                <a:ea typeface="+mn-ea"/>
                <a:cs typeface="+mn-cs"/>
              </a:rPr>
              <a:t>https://www.dvidshub.net/image/2953305/navfac-hawaii-continues-ahua-reef-restoration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888192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briefly back to my point about field data collected for remote sensing analyses, our collaborators actually went out into the field and collected some data upon realizing the paucity of good field data for remote sensing for these invasive species. This dataset for tamarisk and Russian olive is publically available from the journal Data and is titled (read title). </a:t>
            </a:r>
          </a:p>
          <a:p>
            <a:endParaRPr lang="en-US" baseline="0" dirty="0" smtClean="0"/>
          </a:p>
          <a:p>
            <a:r>
              <a:rPr lang="en-US" baseline="0" dirty="0" smtClean="0"/>
              <a:t>Our collaborators also published the tool for delineating the riparian zone that produced our valley bottom layer, and that can be found through this article in the International Journal of Geo-Information and is titled (read). Both are open source and we hope can assist others who are exploring invasive species impacts or riparian ecosystems in the Colorado River Basin. </a:t>
            </a:r>
          </a:p>
          <a:p>
            <a:endParaRPr lang="en-US" baseline="0" dirty="0"/>
          </a:p>
          <a:p>
            <a:r>
              <a:rPr lang="en-US" dirty="0"/>
              <a:t>Image Source: </a:t>
            </a:r>
            <a:r>
              <a:rPr lang="en-US" dirty="0" smtClean="0"/>
              <a:t>Screenshots taken by Kristin Davis of the</a:t>
            </a:r>
            <a:r>
              <a:rPr lang="en-US" baseline="0" dirty="0" smtClean="0"/>
              <a:t> publications shown in the slide – top: Woodward et al. 2018. CO-RIP: A riparian vegetation and corridor extent dataset for Colorado River Basin streams and rivers. ISPRS International Journal of Geo-Information 7:397. </a:t>
            </a:r>
            <a:r>
              <a:rPr lang="en-US" sz="1200" b="0" i="0" u="none" strike="noStrike" kern="1200" baseline="0" dirty="0" smtClean="0">
                <a:solidFill>
                  <a:schemeClr val="tx1"/>
                </a:solidFill>
                <a:latin typeface="+mn-lt"/>
                <a:ea typeface="+mn-ea"/>
                <a:cs typeface="+mn-cs"/>
              </a:rPr>
              <a:t>doi:10.3390/ijgi7100397; bottom: Vorster et al. 2018. Tamarisk and Russian olive occurrence and absence dataset collected in select tributaries of the Colorado River for 2017. Data 3:42. doi:10.3390/data3040042.</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600951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a:t>
            </a:r>
            <a:r>
              <a:rPr lang="en-US" dirty="0"/>
              <a:t>acknowledge </a:t>
            </a:r>
            <a:r>
              <a:rPr lang="en-US" dirty="0" smtClean="0"/>
              <a:t>all of </a:t>
            </a:r>
            <a:r>
              <a:rPr lang="en-US" dirty="0"/>
              <a:t>the advisors, mentors and contributors</a:t>
            </a:r>
            <a:r>
              <a:rPr lang="en-US" baseline="0" dirty="0"/>
              <a:t> to this </a:t>
            </a:r>
            <a:r>
              <a:rPr lang="en-US" baseline="0" dirty="0" smtClean="0"/>
              <a:t>project. Their help was invaluable.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and attention</a:t>
            </a:r>
            <a:r>
              <a:rPr lang="en-US" baseline="0" dirty="0"/>
              <a:t> and </a:t>
            </a:r>
            <a:r>
              <a:rPr lang="en-US" baseline="0" dirty="0" smtClean="0"/>
              <a:t>I’m happy to take questions.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https://www.flickr.com/photos/diveofficer/36478654913/; </a:t>
            </a:r>
            <a:r>
              <a:rPr lang="en-US" dirty="0" err="1"/>
              <a:t>diveoffier</a:t>
            </a:r>
            <a:r>
              <a:rPr lang="en-US" dirty="0"/>
              <a:t>,</a:t>
            </a:r>
            <a:r>
              <a:rPr lang="en-US" baseline="0" dirty="0"/>
              <a:t> Flickr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152481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determine Russian olive presence and impacts on one portion of the Upper Colorado River Basin, the San Juan River, we developed four primary objectives.</a:t>
            </a:r>
          </a:p>
          <a:p>
            <a:endParaRPr lang="en-US" baseline="0" dirty="0"/>
          </a:p>
          <a:p>
            <a:pPr marL="228600" indent="-228600">
              <a:buAutoNum type="arabicPeriod"/>
            </a:pPr>
            <a:r>
              <a:rPr lang="en-US" baseline="0" dirty="0" smtClean="0"/>
              <a:t>First we wanted to </a:t>
            </a:r>
            <a:r>
              <a:rPr lang="en-US" baseline="0" dirty="0"/>
              <a:t>map </a:t>
            </a:r>
            <a:r>
              <a:rPr lang="en-US" baseline="0" dirty="0" smtClean="0"/>
              <a:t>the current Russian </a:t>
            </a:r>
            <a:r>
              <a:rPr lang="en-US" baseline="0" dirty="0"/>
              <a:t>olive </a:t>
            </a:r>
            <a:r>
              <a:rPr lang="en-US" baseline="0" dirty="0" smtClean="0"/>
              <a:t>distribution along the San Juan River.</a:t>
            </a:r>
          </a:p>
          <a:p>
            <a:pPr marL="228600" indent="-228600">
              <a:buAutoNum type="arabicPeriod"/>
            </a:pPr>
            <a:endParaRPr lang="en-US" baseline="0" dirty="0"/>
          </a:p>
          <a:p>
            <a:pPr marL="228600" indent="-228600">
              <a:buAutoNum type="arabicPeriod"/>
            </a:pPr>
            <a:r>
              <a:rPr lang="en-US" baseline="0" dirty="0"/>
              <a:t>We </a:t>
            </a:r>
            <a:r>
              <a:rPr lang="en-US" baseline="0" dirty="0" smtClean="0"/>
              <a:t>then wanted to examine whether Russian olive distribution had changed over time, so we determined the change in Russian olive presence over a 10 year period, between 2006 and 2016. </a:t>
            </a:r>
          </a:p>
          <a:p>
            <a:pPr marL="0" indent="0">
              <a:buNone/>
            </a:pPr>
            <a:endParaRPr lang="en-US" baseline="0" dirty="0"/>
          </a:p>
          <a:p>
            <a:pPr marL="0" indent="0">
              <a:buNone/>
            </a:pPr>
            <a:r>
              <a:rPr lang="en-US" baseline="0" dirty="0" smtClean="0"/>
              <a:t>3. We also wanted to compare Russian olive distribution between different sensors and data types. We were curious whether imagery with finer spatial resolution would produce better distribution maps, and I’ll explain why we wanted to compare data types in a few minutes.</a:t>
            </a:r>
          </a:p>
          <a:p>
            <a:pPr marL="0" indent="0">
              <a:buNone/>
            </a:pPr>
            <a:endParaRPr lang="en-US" baseline="0" dirty="0" smtClean="0"/>
          </a:p>
          <a:p>
            <a:pPr marL="0" indent="0">
              <a:buNone/>
            </a:pPr>
            <a:endParaRPr lang="en-US" baseline="0" dirty="0"/>
          </a:p>
          <a:p>
            <a:r>
              <a:rPr lang="en-US" dirty="0"/>
              <a:t>Image Source: By </a:t>
            </a:r>
            <a:r>
              <a:rPr lang="en-US" dirty="0" err="1"/>
              <a:t>Le.Loup.Gris</a:t>
            </a:r>
            <a:r>
              <a:rPr lang="en-US" dirty="0"/>
              <a:t> - Own work, CC BY-SA 3.0, https://commons.wikimedia.org/w/index.php?curid=17191769</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conduct this project, we partnered with the Walton Family Foundation, which supports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sustainable management of invasive species in the Colorado River Basin,</a:t>
            </a:r>
            <a:r>
              <a:rPr lang="en-US" sz="1200" kern="1200" baseline="0" dirty="0" smtClean="0">
                <a:solidFill>
                  <a:schemeClr val="tx1"/>
                </a:solidFill>
                <a:effectLst/>
                <a:latin typeface="+mn-lt"/>
                <a:ea typeface="+mn-ea"/>
                <a:cs typeface="+mn-cs"/>
              </a:rPr>
              <a:t> and the USGS, in collaboration with the Natural Resource Ecology Laboratory at Colorado State University. </a:t>
            </a:r>
          </a:p>
          <a:p>
            <a:endParaRPr lang="en-US" baseline="0" dirty="0"/>
          </a:p>
          <a:p>
            <a:r>
              <a:rPr lang="en-US" dirty="0"/>
              <a:t>Image Source: https://www.flickr.com/photos/usgeologicalsurvey/26837176242</a:t>
            </a:r>
            <a:r>
              <a:rPr lang="en-US" dirty="0" smtClean="0"/>
              <a:t>/; public domain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348458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Upper</a:t>
            </a:r>
            <a:r>
              <a:rPr lang="en-US" baseline="0" dirty="0" smtClean="0"/>
              <a:t> Colorado River Basin </a:t>
            </a:r>
            <a:r>
              <a:rPr lang="en-US" dirty="0" smtClean="0"/>
              <a:t>covers </a:t>
            </a:r>
            <a:r>
              <a:rPr lang="en-US" dirty="0"/>
              <a:t>portions of Colorado, Utah, New Mexico and Arizona,</a:t>
            </a:r>
            <a:r>
              <a:rPr lang="en-US" baseline="0" dirty="0"/>
              <a:t> but </a:t>
            </a:r>
            <a:r>
              <a:rPr lang="en-US" baseline="0" dirty="0" smtClean="0"/>
              <a:t>we </a:t>
            </a:r>
            <a:r>
              <a:rPr lang="en-US" baseline="0" dirty="0"/>
              <a:t>focused on riparian areas in Landsat path 35, row 34, </a:t>
            </a:r>
            <a:r>
              <a:rPr lang="en-US" baseline="0" dirty="0" smtClean="0"/>
              <a:t>shown on these maps in green, which </a:t>
            </a:r>
            <a:r>
              <a:rPr lang="en-US" baseline="0" dirty="0"/>
              <a:t>contains the San Juan </a:t>
            </a:r>
            <a:r>
              <a:rPr lang="en-US" baseline="0" dirty="0" smtClean="0"/>
              <a:t>River. We focused on riparian areas only in our study area because our partners were primarily interested in Russian olive impacts in riparian zones.</a:t>
            </a:r>
            <a:endParaRPr lang="en-US" baseline="0" dirty="0"/>
          </a:p>
          <a:p>
            <a:endParaRPr lang="en-US" baseline="0" dirty="0"/>
          </a:p>
          <a:p>
            <a:r>
              <a:rPr lang="en-US" baseline="0" dirty="0" smtClean="0"/>
              <a:t>For our objective comparing how satellites with different spatial resolutions detected </a:t>
            </a:r>
            <a:r>
              <a:rPr lang="en-US" baseline="0" dirty="0"/>
              <a:t>Russian olive presence, </a:t>
            </a:r>
            <a:r>
              <a:rPr lang="en-US" baseline="0" dirty="0" smtClean="0"/>
              <a:t>we focused on the area </a:t>
            </a:r>
            <a:r>
              <a:rPr lang="en-US" baseline="0" dirty="0"/>
              <a:t>of overlap between our Landsat scene and Sentinel-2 tile </a:t>
            </a:r>
            <a:r>
              <a:rPr lang="en-US" baseline="0" dirty="0" smtClean="0"/>
              <a:t>12SYF, since this overlap covers </a:t>
            </a:r>
            <a:r>
              <a:rPr lang="en-US" baseline="0" dirty="0"/>
              <a:t>a large portion of the San Juan River </a:t>
            </a:r>
          </a:p>
          <a:p>
            <a:endParaRPr lang="en-US" baseline="0" dirty="0"/>
          </a:p>
          <a:p>
            <a:r>
              <a:rPr lang="en-US" dirty="0"/>
              <a:t>Image Source: </a:t>
            </a:r>
            <a:r>
              <a:rPr lang="en-US" dirty="0" err="1"/>
              <a:t>Esri</a:t>
            </a:r>
            <a:r>
              <a:rPr lang="en-US" dirty="0"/>
              <a:t>,</a:t>
            </a:r>
            <a:r>
              <a:rPr lang="en-US" baseline="0" dirty="0"/>
              <a:t> Delorme, USGS, NPS, NOAA; ArcMap 10.3.1</a:t>
            </a:r>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26862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used imagery from three satellites in this project – Landsat 5, Landsat 8 and Sentinel 2. We pre-processed imagery </a:t>
            </a:r>
            <a:r>
              <a:rPr lang="en-US" baseline="0" dirty="0"/>
              <a:t>to account for the resolution differences between Sentinel-2 and Landsat 8.</a:t>
            </a:r>
            <a:endParaRPr lang="en-US" dirty="0"/>
          </a:p>
          <a:p>
            <a:endParaRPr lang="en-US" dirty="0"/>
          </a:p>
          <a:p>
            <a:r>
              <a:rPr lang="en-US" dirty="0"/>
              <a:t>Earth Background Image Source: https://www.nasa.gov/sites/default/files/bwhi1apicaaamlo.jpg_large.jpg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Satellite</a:t>
            </a:r>
            <a:r>
              <a:rPr lang="en-US" baseline="0" dirty="0"/>
              <a:t> I</a:t>
            </a:r>
            <a:r>
              <a:rPr lang="en-US" dirty="0"/>
              <a:t>mage Source: http://www.devpedia.developexchange.com/dp/index.php?title=List_of_Satellite_Pictures, NASA </a:t>
            </a:r>
            <a:r>
              <a:rPr lang="en-US" dirty="0" smtClean="0"/>
              <a:t>DEVELOP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11370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t>
            </a:r>
            <a:r>
              <a:rPr lang="en-US" baseline="0" dirty="0" smtClean="0"/>
              <a:t>I will briefly describe the workflow we used to map Russian olive in our study area. We used imagery from Landsat 5, 8 and Sentinel-2 and a delineated riparian zone to define our study area. This riparian zone was created by a previous DEVELOP project and we used that layer to restrict our study area because our partners were primarily interested on Russian olive impacts in riparian zones.</a:t>
            </a:r>
          </a:p>
          <a:p>
            <a:endParaRPr lang="en-US" baseline="0" dirty="0" smtClean="0"/>
          </a:p>
          <a:p>
            <a:r>
              <a:rPr lang="en-US" baseline="0" dirty="0" smtClean="0"/>
              <a:t>Our Russian olive presence/absence data are comprised of two types – field collected data and digitally sampled data. Our field data consisted of presence locations of Russian olive from citizen science and federal databases. We originally planned to just use field data in this project, but we noticed some discrepancies in these data that were concerning in terms of our remote sensing approach, so we </a:t>
            </a:r>
            <a:r>
              <a:rPr lang="en-US" baseline="0" dirty="0" err="1" smtClean="0"/>
              <a:t>ocularly</a:t>
            </a:r>
            <a:r>
              <a:rPr lang="en-US" baseline="0" dirty="0" smtClean="0"/>
              <a:t> sampled for presence and absence of Russian olive from 1m NAIP imagery to obtain digitally collected data. </a:t>
            </a:r>
          </a:p>
          <a:p>
            <a:endParaRPr lang="en-US" baseline="0" dirty="0" smtClean="0"/>
          </a:p>
          <a:p>
            <a:r>
              <a:rPr lang="en-US" dirty="0" smtClean="0"/>
              <a:t>Image </a:t>
            </a:r>
            <a:r>
              <a:rPr lang="en-US" dirty="0"/>
              <a:t>Source: Colorado River Basin Water Resources I, NASA </a:t>
            </a:r>
            <a:r>
              <a:rPr lang="en-US" dirty="0" smtClean="0"/>
              <a:t>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78265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used two </a:t>
            </a:r>
            <a:r>
              <a:rPr lang="en-US" baseline="0" dirty="0" err="1" smtClean="0"/>
              <a:t>softwares</a:t>
            </a:r>
            <a:r>
              <a:rPr lang="en-US" baseline="0" dirty="0" smtClean="0"/>
              <a:t> to model </a:t>
            </a:r>
            <a:r>
              <a:rPr lang="en-US" baseline="0" dirty="0"/>
              <a:t>Russian olive </a:t>
            </a:r>
            <a:r>
              <a:rPr lang="en-US" baseline="0" dirty="0" smtClean="0"/>
              <a:t>presence –the </a:t>
            </a:r>
            <a:r>
              <a:rPr lang="en-US" baseline="0" dirty="0"/>
              <a:t>USGS’s Software for Assisted Habitat Modeling, or </a:t>
            </a:r>
            <a:r>
              <a:rPr lang="en-US" baseline="0" dirty="0" smtClean="0"/>
              <a:t>SAHM, and program R.</a:t>
            </a:r>
          </a:p>
          <a:p>
            <a:endParaRPr lang="en-US" baseline="0" dirty="0"/>
          </a:p>
          <a:p>
            <a:r>
              <a:rPr lang="en-US" dirty="0"/>
              <a:t>Image Source: Colorado River Basin Water Resources I, NASA </a:t>
            </a:r>
            <a:r>
              <a:rPr lang="en-US" dirty="0" smtClean="0"/>
              <a:t>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43048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SAHM is great because it fits </a:t>
            </a:r>
            <a:r>
              <a:rPr lang="en-US" baseline="0" dirty="0"/>
              <a:t>multiple types of </a:t>
            </a:r>
            <a:r>
              <a:rPr lang="en-US" baseline="0" dirty="0" smtClean="0"/>
              <a:t>models </a:t>
            </a:r>
            <a:r>
              <a:rPr lang="en-US" baseline="0" dirty="0"/>
              <a:t>to create distribution </a:t>
            </a:r>
            <a:r>
              <a:rPr lang="en-US" baseline="0" dirty="0" smtClean="0"/>
              <a:t>maps, including random forest models, generalized linear models, multivariate adaptive regression splines and boosted regression trees, </a:t>
            </a:r>
            <a:r>
              <a:rPr lang="en-US" baseline="0" dirty="0"/>
              <a:t>and </a:t>
            </a:r>
            <a:r>
              <a:rPr lang="en-US" baseline="0" dirty="0" smtClean="0"/>
              <a:t>then provides </a:t>
            </a:r>
            <a:r>
              <a:rPr lang="en-US" baseline="0" dirty="0"/>
              <a:t>metrics indicating which model performed </a:t>
            </a:r>
            <a:r>
              <a:rPr lang="en-US" baseline="0" dirty="0" smtClean="0"/>
              <a:t>best. However, there’s a learning curve to become comfortable with the software. </a:t>
            </a:r>
          </a:p>
          <a:p>
            <a:endParaRPr lang="en-US" baseline="0" dirty="0" smtClean="0"/>
          </a:p>
          <a:p>
            <a:r>
              <a:rPr lang="en-US" baseline="0" dirty="0" smtClean="0"/>
              <a:t>In R, one has to fit each of those models separately, but if you have code to do so it can be faster than working through SAM.</a:t>
            </a:r>
            <a:endParaRPr lang="en-US" baseline="0" dirty="0"/>
          </a:p>
          <a:p>
            <a:endParaRPr lang="en-US" baseline="0" dirty="0"/>
          </a:p>
          <a:p>
            <a:r>
              <a:rPr lang="en-US" dirty="0"/>
              <a:t>Image Source: Colorado River Basin Water Resources I, NASA DEVELOP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660671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706" t="18299" r="5655" b="8603"/>
          <a:stretch/>
        </p:blipFill>
        <p:spPr>
          <a:xfrm>
            <a:off x="0" y="-23531"/>
            <a:ext cx="12083144" cy="688153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532"/>
            <a:ext cx="12233835" cy="688153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5584" y="5915237"/>
            <a:ext cx="704814" cy="704814"/>
          </a:xfrm>
          <a:prstGeom prst="rect">
            <a:avLst/>
          </a:prstGeom>
        </p:spPr>
      </p:pic>
      <p:sp>
        <p:nvSpPr>
          <p:cNvPr id="9" name="Subtitle 2"/>
          <p:cNvSpPr txBox="1">
            <a:spLocks/>
          </p:cNvSpPr>
          <p:nvPr/>
        </p:nvSpPr>
        <p:spPr>
          <a:xfrm>
            <a:off x="5251024" y="1660882"/>
            <a:ext cx="6832120"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chemeClr val="accent1"/>
                </a:solidFill>
              </a:rPr>
              <a:t>Utilizing NASA Earth Observations to Evaluate the Presence of Russian Olive </a:t>
            </a:r>
            <a:r>
              <a:rPr lang="en-US" sz="3000" b="1" dirty="0" smtClean="0">
                <a:solidFill>
                  <a:schemeClr val="accent1"/>
                </a:solidFill>
              </a:rPr>
              <a:t>in the Colorado </a:t>
            </a:r>
            <a:r>
              <a:rPr lang="en-US" sz="3000" b="1" dirty="0">
                <a:solidFill>
                  <a:schemeClr val="accent1"/>
                </a:solidFill>
              </a:rPr>
              <a:t>River Basin </a:t>
            </a:r>
          </a:p>
        </p:txBody>
      </p:sp>
      <p:sp>
        <p:nvSpPr>
          <p:cNvPr id="15" name="Text Placeholder 17"/>
          <p:cNvSpPr txBox="1">
            <a:spLocks/>
          </p:cNvSpPr>
          <p:nvPr/>
        </p:nvSpPr>
        <p:spPr>
          <a:xfrm>
            <a:off x="6772469"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Dan Carver</a:t>
            </a:r>
          </a:p>
        </p:txBody>
      </p:sp>
      <p:sp>
        <p:nvSpPr>
          <p:cNvPr id="23" name="Text Placeholder 17"/>
          <p:cNvSpPr txBox="1">
            <a:spLocks/>
          </p:cNvSpPr>
          <p:nvPr/>
        </p:nvSpPr>
        <p:spPr>
          <a:xfrm>
            <a:off x="7610018" y="378398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tx1">
                    <a:lumMod val="75000"/>
                    <a:lumOff val="25000"/>
                  </a:schemeClr>
                </a:solidFill>
                <a:latin typeface="Century Gothic" panose="020B0502020202020204" pitchFamily="34" charset="0"/>
              </a:rPr>
              <a:t>Kristin Davis</a:t>
            </a:r>
          </a:p>
        </p:txBody>
      </p:sp>
      <p:sp>
        <p:nvSpPr>
          <p:cNvPr id="24" name="Text Placeholder 17"/>
          <p:cNvSpPr txBox="1">
            <a:spLocks/>
          </p:cNvSpPr>
          <p:nvPr/>
        </p:nvSpPr>
        <p:spPr>
          <a:xfrm>
            <a:off x="899936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Kevin Gallagher</a:t>
            </a:r>
          </a:p>
        </p:txBody>
      </p:sp>
      <p:sp>
        <p:nvSpPr>
          <p:cNvPr id="25" name="Text Placeholder 17"/>
          <p:cNvSpPr txBox="1">
            <a:spLocks/>
          </p:cNvSpPr>
          <p:nvPr/>
        </p:nvSpPr>
        <p:spPr>
          <a:xfrm>
            <a:off x="899936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Caroline Martin</a:t>
            </a:r>
          </a:p>
        </p:txBody>
      </p:sp>
      <p:sp>
        <p:nvSpPr>
          <p:cNvPr id="18" name="Text Placeholder 17"/>
          <p:cNvSpPr txBox="1">
            <a:spLocks/>
          </p:cNvSpPr>
          <p:nvPr/>
        </p:nvSpPr>
        <p:spPr>
          <a:xfrm>
            <a:off x="6766197"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Katie Walker</a:t>
            </a:r>
          </a:p>
        </p:txBody>
      </p:sp>
      <p:sp>
        <p:nvSpPr>
          <p:cNvPr id="3" name="Rectangle 2"/>
          <p:cNvSpPr/>
          <p:nvPr/>
        </p:nvSpPr>
        <p:spPr>
          <a:xfrm>
            <a:off x="8913640" y="-158620"/>
            <a:ext cx="3429318" cy="1819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24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412942" cy="479425"/>
          </a:xfrm>
        </p:spPr>
        <p:txBody>
          <a:bodyPr>
            <a:normAutofit fontScale="90000"/>
          </a:bodyPr>
          <a:lstStyle/>
          <a:p>
            <a:r>
              <a:rPr lang="en-US" dirty="0"/>
              <a:t>Methodology – Mapping </a:t>
            </a:r>
            <a:r>
              <a:rPr lang="en-US" dirty="0" smtClean="0"/>
              <a:t>Russian Olive</a:t>
            </a:r>
            <a:endParaRPr lang="en-US"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grpSp>
        <p:nvGrpSpPr>
          <p:cNvPr id="50" name="Group 49"/>
          <p:cNvGrpSpPr/>
          <p:nvPr/>
        </p:nvGrpSpPr>
        <p:grpSpPr>
          <a:xfrm>
            <a:off x="-72498" y="5450026"/>
            <a:ext cx="7499804" cy="336582"/>
            <a:chOff x="1201133" y="4425036"/>
            <a:chExt cx="4795889" cy="218400"/>
          </a:xfrm>
        </p:grpSpPr>
        <p:sp>
          <p:nvSpPr>
            <p:cNvPr id="29"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30"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r>
                <a:rPr lang="en-US" sz="1500" b="0" i="0" u="none" strike="noStrike" cap="none" dirty="0">
                  <a:solidFill>
                    <a:srgbClr val="3A3A3A"/>
                  </a:solidFill>
                  <a:latin typeface="Century Gothic"/>
                  <a:ea typeface="Century Gothic"/>
                  <a:cs typeface="Century Gothic"/>
                  <a:sym typeface="Century Gothic"/>
                </a:rPr>
                <a:t>  </a:t>
              </a:r>
              <a:endParaRPr lang="en" sz="1500" b="0" i="0" u="none" strike="noStrike" cap="none" dirty="0">
                <a:solidFill>
                  <a:srgbClr val="3A3A3A"/>
                </a:solidFill>
                <a:latin typeface="Century Gothic"/>
                <a:ea typeface="Century Gothic"/>
                <a:cs typeface="Century Gothic"/>
                <a:sym typeface="Century Gothic"/>
              </a:endParaRPr>
            </a:p>
          </p:txBody>
        </p:sp>
        <p:sp>
          <p:nvSpPr>
            <p:cNvPr id="31"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32"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3"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sp>
        <p:nvSpPr>
          <p:cNvPr id="10" name="Shape 166"/>
          <p:cNvSpPr/>
          <p:nvPr/>
        </p:nvSpPr>
        <p:spPr>
          <a:xfrm rot="16900437">
            <a:off x="4587547" y="1397166"/>
            <a:ext cx="1445959" cy="2046165"/>
          </a:xfrm>
          <a:prstGeom prst="triangle">
            <a:avLst>
              <a:gd name="adj" fmla="val 50000"/>
            </a:avLst>
          </a:prstGeom>
          <a:solidFill>
            <a:schemeClr val="accent4">
              <a:alpha val="78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1" name="Shape 167"/>
          <p:cNvSpPr/>
          <p:nvPr/>
        </p:nvSpPr>
        <p:spPr>
          <a:xfrm rot="13536185">
            <a:off x="3011091" y="3569447"/>
            <a:ext cx="549444" cy="1200969"/>
          </a:xfrm>
          <a:prstGeom prst="triangle">
            <a:avLst>
              <a:gd name="adj" fmla="val 50000"/>
            </a:avLst>
          </a:prstGeom>
          <a:solidFill>
            <a:schemeClr val="accent4">
              <a:alpha val="76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3" name="Shape 169"/>
          <p:cNvSpPr/>
          <p:nvPr/>
        </p:nvSpPr>
        <p:spPr>
          <a:xfrm rot="13536251">
            <a:off x="1769530" y="1988099"/>
            <a:ext cx="1445903" cy="2046149"/>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4" name="Shape 170"/>
          <p:cNvSpPr/>
          <p:nvPr/>
        </p:nvSpPr>
        <p:spPr>
          <a:xfrm rot="1074785">
            <a:off x="1836665" y="1856519"/>
            <a:ext cx="1407492" cy="2101626"/>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5" name="Shape 171"/>
          <p:cNvSpPr/>
          <p:nvPr/>
        </p:nvSpPr>
        <p:spPr>
          <a:xfrm rot="17899428">
            <a:off x="468196" y="1547339"/>
            <a:ext cx="2128937" cy="1710206"/>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6" name="Shape 174"/>
          <p:cNvSpPr/>
          <p:nvPr/>
        </p:nvSpPr>
        <p:spPr>
          <a:xfrm>
            <a:off x="1950592" y="1001739"/>
            <a:ext cx="1617182" cy="1231999"/>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Digital</a:t>
            </a:r>
            <a:r>
              <a:rPr lang="en" sz="1600" b="1" i="0" u="none" strike="noStrike" cap="none" dirty="0">
                <a:solidFill>
                  <a:schemeClr val="bg1"/>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2016 - 17</a:t>
            </a:r>
          </a:p>
        </p:txBody>
      </p:sp>
      <p:sp>
        <p:nvSpPr>
          <p:cNvPr id="17" name="Shape 175"/>
          <p:cNvSpPr/>
          <p:nvPr/>
        </p:nvSpPr>
        <p:spPr>
          <a:xfrm>
            <a:off x="4619232" y="1264683"/>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sp>
        <p:nvSpPr>
          <p:cNvPr id="18" name="Shape 176"/>
          <p:cNvSpPr/>
          <p:nvPr/>
        </p:nvSpPr>
        <p:spPr>
          <a:xfrm>
            <a:off x="4624987" y="2351008"/>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GLM</a:t>
            </a:r>
          </a:p>
        </p:txBody>
      </p:sp>
      <p:sp>
        <p:nvSpPr>
          <p:cNvPr id="19" name="Shape 177"/>
          <p:cNvSpPr/>
          <p:nvPr/>
        </p:nvSpPr>
        <p:spPr>
          <a:xfrm>
            <a:off x="5723662" y="1814103"/>
            <a:ext cx="1252862"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MARS</a:t>
            </a:r>
          </a:p>
        </p:txBody>
      </p:sp>
      <p:sp>
        <p:nvSpPr>
          <p:cNvPr id="20" name="Shape 178"/>
          <p:cNvSpPr/>
          <p:nvPr/>
        </p:nvSpPr>
        <p:spPr>
          <a:xfrm>
            <a:off x="5683721" y="2921315"/>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BRT</a:t>
            </a:r>
          </a:p>
        </p:txBody>
      </p:sp>
      <p:sp>
        <p:nvSpPr>
          <p:cNvPr id="21" name="Shape 179"/>
          <p:cNvSpPr/>
          <p:nvPr/>
        </p:nvSpPr>
        <p:spPr>
          <a:xfrm>
            <a:off x="210165" y="1457710"/>
            <a:ext cx="1985729"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accent4">
                <a:lumMod val="75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NASA Earth </a:t>
            </a:r>
            <a:r>
              <a:rPr lang="en" sz="1500" b="1" i="0" u="none" strike="noStrike" cap="none" dirty="0" smtClean="0">
                <a:solidFill>
                  <a:schemeClr val="lt1"/>
                </a:solidFill>
                <a:latin typeface="Century Gothic"/>
                <a:ea typeface="Century Gothic"/>
                <a:cs typeface="Century Gothic"/>
                <a:sym typeface="Century Gothic"/>
              </a:rPr>
              <a:t>observations:</a:t>
            </a:r>
            <a:endParaRPr lang="en" sz="15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Landsat 5 &amp; 8, Sentinel-2</a:t>
            </a:r>
          </a:p>
        </p:txBody>
      </p:sp>
      <p:sp>
        <p:nvSpPr>
          <p:cNvPr id="22" name="Shape 180"/>
          <p:cNvSpPr/>
          <p:nvPr/>
        </p:nvSpPr>
        <p:spPr>
          <a:xfrm>
            <a:off x="619877" y="3175980"/>
            <a:ext cx="1416723"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Riparian Zone </a:t>
            </a:r>
          </a:p>
        </p:txBody>
      </p:sp>
      <p:sp>
        <p:nvSpPr>
          <p:cNvPr id="23" name="Shape 181"/>
          <p:cNvSpPr/>
          <p:nvPr/>
        </p:nvSpPr>
        <p:spPr>
          <a:xfrm>
            <a:off x="1921079" y="2392765"/>
            <a:ext cx="1591147"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a:t>
            </a:r>
            <a:r>
              <a:rPr lang="en-US" sz="1600" b="1" dirty="0">
                <a:solidFill>
                  <a:schemeClr val="bg1"/>
                </a:solidFill>
                <a:latin typeface="Century Gothic"/>
                <a:ea typeface="Century Gothic"/>
                <a:cs typeface="Century Gothic"/>
                <a:sym typeface="Century Gothic"/>
              </a:rPr>
              <a:t>Digital</a:t>
            </a:r>
            <a:r>
              <a:rPr lang="en" sz="1600" b="1" i="0" u="none" strike="noStrike" cap="none" dirty="0">
                <a:solidFill>
                  <a:schemeClr val="bg1"/>
                </a:solidFill>
                <a:latin typeface="Century Gothic"/>
                <a:ea typeface="Century Gothic"/>
                <a:cs typeface="Century Gothic"/>
                <a:sym typeface="Century Gothic"/>
              </a:rPr>
              <a:t> 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 200</a:t>
            </a:r>
            <a:r>
              <a:rPr lang="en" sz="1600" b="1" dirty="0">
                <a:solidFill>
                  <a:schemeClr val="bg1"/>
                </a:solidFill>
                <a:latin typeface="Century Gothic"/>
                <a:ea typeface="Century Gothic"/>
                <a:cs typeface="Century Gothic"/>
                <a:sym typeface="Century Gothic"/>
              </a:rPr>
              <a:t>5</a:t>
            </a:r>
            <a:r>
              <a:rPr lang="en" sz="1600" b="1" i="0" u="none" strike="noStrike" cap="none" dirty="0">
                <a:solidFill>
                  <a:schemeClr val="bg1"/>
                </a:solidFill>
                <a:latin typeface="Century Gothic"/>
                <a:ea typeface="Century Gothic"/>
                <a:cs typeface="Century Gothic"/>
                <a:sym typeface="Century Gothic"/>
              </a:rPr>
              <a:t> - 06</a:t>
            </a:r>
          </a:p>
        </p:txBody>
      </p:sp>
      <p:sp>
        <p:nvSpPr>
          <p:cNvPr id="24" name="Shape 182"/>
          <p:cNvSpPr/>
          <p:nvPr/>
        </p:nvSpPr>
        <p:spPr>
          <a:xfrm>
            <a:off x="3267353" y="173022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SAHM</a:t>
            </a:r>
          </a:p>
        </p:txBody>
      </p:sp>
      <p:sp>
        <p:nvSpPr>
          <p:cNvPr id="25" name="Shape 183"/>
          <p:cNvSpPr/>
          <p:nvPr/>
        </p:nvSpPr>
        <p:spPr>
          <a:xfrm>
            <a:off x="1984625" y="382793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a:t>
            </a:r>
          </a:p>
        </p:txBody>
      </p:sp>
      <p:sp>
        <p:nvSpPr>
          <p:cNvPr id="26" name="Shape 184"/>
          <p:cNvSpPr/>
          <p:nvPr/>
        </p:nvSpPr>
        <p:spPr>
          <a:xfrm>
            <a:off x="3313641" y="3351212"/>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grpSp>
        <p:nvGrpSpPr>
          <p:cNvPr id="49" name="Group 48"/>
          <p:cNvGrpSpPr/>
          <p:nvPr/>
        </p:nvGrpSpPr>
        <p:grpSpPr>
          <a:xfrm>
            <a:off x="1806406" y="5923575"/>
            <a:ext cx="5631181" cy="605706"/>
            <a:chOff x="2295436" y="4739543"/>
            <a:chExt cx="3606490" cy="403200"/>
          </a:xfrm>
        </p:grpSpPr>
        <p:cxnSp>
          <p:nvCxnSpPr>
            <p:cNvPr id="43" name="Shape 172"/>
            <p:cNvCxnSpPr>
              <a:stCxn id="44"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44"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46"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47"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48"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sp>
        <p:nvSpPr>
          <p:cNvPr id="54" name="Shape 187"/>
          <p:cNvSpPr txBox="1"/>
          <p:nvPr/>
        </p:nvSpPr>
        <p:spPr>
          <a:xfrm>
            <a:off x="8349249" y="3980632"/>
            <a:ext cx="3410693"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SAHM</a:t>
            </a:r>
            <a:r>
              <a:rPr lang="en" sz="2000" b="0" i="0" u="none" strike="noStrike" cap="none" dirty="0">
                <a:solidFill>
                  <a:srgbClr val="3A3A3A"/>
                </a:solidFill>
                <a:latin typeface="Century Gothic"/>
                <a:ea typeface="Century Gothic"/>
                <a:cs typeface="Century Gothic"/>
                <a:sym typeface="Century Gothic"/>
              </a:rPr>
              <a:t>: Software Assisted 	Habitat </a:t>
            </a:r>
            <a:r>
              <a:rPr lang="en" sz="2000" b="0" i="0" u="none" strike="noStrike" cap="none" dirty="0" smtClean="0">
                <a:solidFill>
                  <a:srgbClr val="3A3A3A"/>
                </a:solidFill>
                <a:latin typeface="Century Gothic"/>
                <a:ea typeface="Century Gothic"/>
                <a:cs typeface="Century Gothic"/>
                <a:sym typeface="Century Gothic"/>
              </a:rPr>
              <a:t>Modeling </a:t>
            </a:r>
            <a:endParaRPr lang="en" sz="2000" b="0" i="0" u="none" strike="noStrike" cap="none" dirty="0">
              <a:solidFill>
                <a:srgbClr val="3A3A3A"/>
              </a:solidFill>
              <a:latin typeface="Century Gothic"/>
              <a:ea typeface="Century Gothic"/>
              <a:cs typeface="Century Gothic"/>
              <a:sym typeface="Century Gothic"/>
            </a:endParaRPr>
          </a:p>
        </p:txBody>
      </p:sp>
      <p:sp>
        <p:nvSpPr>
          <p:cNvPr id="55" name="Shape 188"/>
          <p:cNvSpPr txBox="1"/>
          <p:nvPr/>
        </p:nvSpPr>
        <p:spPr>
          <a:xfrm>
            <a:off x="8053801" y="2690278"/>
            <a:ext cx="3668299" cy="32798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i="0" u="none" strike="noStrike" cap="none" dirty="0">
                <a:solidFill>
                  <a:srgbClr val="75ABDB"/>
                </a:solidFill>
                <a:latin typeface="Century Gothic"/>
                <a:ea typeface="Century Gothic"/>
                <a:cs typeface="Century Gothic"/>
                <a:sym typeface="Century Gothic"/>
              </a:rPr>
              <a:t>Digitally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ocular estimation using </a:t>
            </a:r>
          </a:p>
          <a:p>
            <a:pPr marL="0" marR="0" lvl="0" indent="0" algn="r" rtl="0">
              <a:lnSpc>
                <a:spcPct val="100000"/>
              </a:lnSpc>
              <a:spcBef>
                <a:spcPts val="0"/>
              </a:spcBef>
              <a:spcAft>
                <a:spcPts val="0"/>
              </a:spcAft>
              <a:buClr>
                <a:srgbClr val="75ABDB"/>
              </a:buClr>
              <a:buSzPct val="25000"/>
              <a:buFont typeface="Century Gothic"/>
              <a:buNone/>
            </a:pPr>
            <a:r>
              <a:rPr lang="en-US" sz="2000" b="0" i="0" u="none" strike="noStrike" cap="none" dirty="0">
                <a:solidFill>
                  <a:srgbClr val="3A3A3A"/>
                </a:solidFill>
                <a:latin typeface="Century Gothic"/>
                <a:ea typeface="Century Gothic"/>
                <a:cs typeface="Century Gothic"/>
                <a:sym typeface="Century Gothic"/>
              </a:rPr>
              <a:t>NAIP imagery</a:t>
            </a:r>
            <a:endParaRPr lang="en" sz="2000" b="0" i="0" u="none" strike="noStrike" cap="none" dirty="0">
              <a:solidFill>
                <a:srgbClr val="3A3A3A"/>
              </a:solidFill>
              <a:latin typeface="Century Gothic"/>
              <a:ea typeface="Century Gothic"/>
              <a:cs typeface="Century Gothic"/>
              <a:sym typeface="Century Gothic"/>
            </a:endParaRPr>
          </a:p>
        </p:txBody>
      </p:sp>
      <p:sp>
        <p:nvSpPr>
          <p:cNvPr id="56" name="Shape 189"/>
          <p:cNvSpPr txBox="1"/>
          <p:nvPr/>
        </p:nvSpPr>
        <p:spPr>
          <a:xfrm>
            <a:off x="8855238" y="1418615"/>
            <a:ext cx="2866862"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dirty="0">
                <a:solidFill>
                  <a:srgbClr val="75ABDB"/>
                </a:solidFill>
                <a:latin typeface="Century Gothic"/>
                <a:ea typeface="Century Gothic"/>
                <a:cs typeface="Century Gothic"/>
                <a:sym typeface="Century Gothic"/>
              </a:rPr>
              <a:t>Field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Information </a:t>
            </a:r>
            <a:r>
              <a:rPr lang="en-US" sz="2000" b="0" i="0" u="none" strike="noStrike" cap="none" dirty="0" smtClean="0">
                <a:solidFill>
                  <a:srgbClr val="3A3A3A"/>
                </a:solidFill>
                <a:latin typeface="Century Gothic"/>
                <a:ea typeface="Century Gothic"/>
                <a:cs typeface="Century Gothic"/>
                <a:sym typeface="Century Gothic"/>
              </a:rPr>
              <a:t>collected </a:t>
            </a:r>
            <a:r>
              <a:rPr lang="en-US" sz="2000" b="0" i="0" u="none" strike="noStrike" cap="none" dirty="0">
                <a:solidFill>
                  <a:srgbClr val="3A3A3A"/>
                </a:solidFill>
                <a:latin typeface="Century Gothic"/>
                <a:ea typeface="Century Gothic"/>
                <a:cs typeface="Century Gothic"/>
                <a:sym typeface="Century Gothic"/>
              </a:rPr>
              <a:t>by user on the ground</a:t>
            </a:r>
            <a:endParaRPr lang="en" sz="2000" b="0" i="0" u="none" strike="noStrike" cap="none" dirty="0">
              <a:solidFill>
                <a:srgbClr val="3A3A3A"/>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05116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412942" cy="479425"/>
          </a:xfrm>
        </p:spPr>
        <p:txBody>
          <a:bodyPr>
            <a:normAutofit fontScale="90000"/>
          </a:bodyPr>
          <a:lstStyle/>
          <a:p>
            <a:r>
              <a:rPr lang="en-US" dirty="0"/>
              <a:t>Methodology – Mapping </a:t>
            </a:r>
            <a:r>
              <a:rPr lang="en-US" dirty="0" smtClean="0"/>
              <a:t>Russian Olive</a:t>
            </a:r>
            <a:endParaRPr lang="en-US"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grpSp>
        <p:nvGrpSpPr>
          <p:cNvPr id="50" name="Group 49"/>
          <p:cNvGrpSpPr/>
          <p:nvPr/>
        </p:nvGrpSpPr>
        <p:grpSpPr>
          <a:xfrm>
            <a:off x="-72498" y="5450026"/>
            <a:ext cx="7499804" cy="336582"/>
            <a:chOff x="1201133" y="4425036"/>
            <a:chExt cx="4795889" cy="218400"/>
          </a:xfrm>
        </p:grpSpPr>
        <p:sp>
          <p:nvSpPr>
            <p:cNvPr id="29"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30"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r>
                <a:rPr lang="en-US" sz="1500" b="0" i="0" u="none" strike="noStrike" cap="none" dirty="0">
                  <a:solidFill>
                    <a:srgbClr val="3A3A3A"/>
                  </a:solidFill>
                  <a:latin typeface="Century Gothic"/>
                  <a:ea typeface="Century Gothic"/>
                  <a:cs typeface="Century Gothic"/>
                  <a:sym typeface="Century Gothic"/>
                </a:rPr>
                <a:t>  </a:t>
              </a:r>
              <a:endParaRPr lang="en" sz="1500" b="0" i="0" u="none" strike="noStrike" cap="none" dirty="0">
                <a:solidFill>
                  <a:srgbClr val="3A3A3A"/>
                </a:solidFill>
                <a:latin typeface="Century Gothic"/>
                <a:ea typeface="Century Gothic"/>
                <a:cs typeface="Century Gothic"/>
                <a:sym typeface="Century Gothic"/>
              </a:endParaRPr>
            </a:p>
          </p:txBody>
        </p:sp>
        <p:sp>
          <p:nvSpPr>
            <p:cNvPr id="31"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32"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3"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sp>
        <p:nvSpPr>
          <p:cNvPr id="9" name="Shape 165"/>
          <p:cNvSpPr/>
          <p:nvPr/>
        </p:nvSpPr>
        <p:spPr>
          <a:xfrm rot="17667551">
            <a:off x="3769668" y="3641609"/>
            <a:ext cx="809890" cy="889611"/>
          </a:xfrm>
          <a:prstGeom prst="triangle">
            <a:avLst>
              <a:gd name="adj" fmla="val 50000"/>
            </a:avLst>
          </a:prstGeom>
          <a:solidFill>
            <a:schemeClr val="accent6">
              <a:alpha val="82000"/>
            </a:scheme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0" name="Shape 166"/>
          <p:cNvSpPr/>
          <p:nvPr/>
        </p:nvSpPr>
        <p:spPr>
          <a:xfrm rot="16900437">
            <a:off x="4587547" y="1397166"/>
            <a:ext cx="1445959" cy="2046165"/>
          </a:xfrm>
          <a:prstGeom prst="triangle">
            <a:avLst>
              <a:gd name="adj" fmla="val 50000"/>
            </a:avLst>
          </a:prstGeom>
          <a:solidFill>
            <a:schemeClr val="accent4">
              <a:alpha val="78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1" name="Shape 167"/>
          <p:cNvSpPr/>
          <p:nvPr/>
        </p:nvSpPr>
        <p:spPr>
          <a:xfrm rot="13536185">
            <a:off x="3011091" y="3569447"/>
            <a:ext cx="549444" cy="1200969"/>
          </a:xfrm>
          <a:prstGeom prst="triangle">
            <a:avLst>
              <a:gd name="adj" fmla="val 50000"/>
            </a:avLst>
          </a:prstGeom>
          <a:solidFill>
            <a:schemeClr val="accent4">
              <a:alpha val="76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2" name="Shape 168"/>
          <p:cNvSpPr/>
          <p:nvPr/>
        </p:nvSpPr>
        <p:spPr>
          <a:xfrm rot="17667551">
            <a:off x="5508815" y="1417752"/>
            <a:ext cx="809890" cy="2283793"/>
          </a:xfrm>
          <a:prstGeom prst="triangle">
            <a:avLst>
              <a:gd name="adj" fmla="val 50000"/>
            </a:avLst>
          </a:prstGeom>
          <a:solidFill>
            <a:schemeClr val="accent6">
              <a:alpha val="72000"/>
            </a:scheme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3" name="Shape 169"/>
          <p:cNvSpPr/>
          <p:nvPr/>
        </p:nvSpPr>
        <p:spPr>
          <a:xfrm rot="13536251">
            <a:off x="1769530" y="1988099"/>
            <a:ext cx="1445903" cy="2046149"/>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4" name="Shape 170"/>
          <p:cNvSpPr/>
          <p:nvPr/>
        </p:nvSpPr>
        <p:spPr>
          <a:xfrm rot="1074785">
            <a:off x="1836665" y="1856519"/>
            <a:ext cx="1407492" cy="2101626"/>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5" name="Shape 171"/>
          <p:cNvSpPr/>
          <p:nvPr/>
        </p:nvSpPr>
        <p:spPr>
          <a:xfrm rot="17899428">
            <a:off x="468196" y="1547339"/>
            <a:ext cx="2128937" cy="1710206"/>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6" name="Shape 174"/>
          <p:cNvSpPr/>
          <p:nvPr/>
        </p:nvSpPr>
        <p:spPr>
          <a:xfrm>
            <a:off x="1950592" y="1001739"/>
            <a:ext cx="1617182" cy="1231999"/>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Digital</a:t>
            </a:r>
            <a:r>
              <a:rPr lang="en" sz="1600" b="1" i="0" u="none" strike="noStrike" cap="none" dirty="0">
                <a:solidFill>
                  <a:schemeClr val="bg1"/>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2016 - 17</a:t>
            </a:r>
          </a:p>
        </p:txBody>
      </p:sp>
      <p:sp>
        <p:nvSpPr>
          <p:cNvPr id="17" name="Shape 175"/>
          <p:cNvSpPr/>
          <p:nvPr/>
        </p:nvSpPr>
        <p:spPr>
          <a:xfrm>
            <a:off x="4619232" y="1264683"/>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sp>
        <p:nvSpPr>
          <p:cNvPr id="18" name="Shape 176"/>
          <p:cNvSpPr/>
          <p:nvPr/>
        </p:nvSpPr>
        <p:spPr>
          <a:xfrm>
            <a:off x="4624987" y="2351008"/>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GLM</a:t>
            </a:r>
          </a:p>
        </p:txBody>
      </p:sp>
      <p:sp>
        <p:nvSpPr>
          <p:cNvPr id="19" name="Shape 177"/>
          <p:cNvSpPr/>
          <p:nvPr/>
        </p:nvSpPr>
        <p:spPr>
          <a:xfrm>
            <a:off x="5723662" y="1814103"/>
            <a:ext cx="1252862"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MARS</a:t>
            </a:r>
          </a:p>
        </p:txBody>
      </p:sp>
      <p:sp>
        <p:nvSpPr>
          <p:cNvPr id="20" name="Shape 178"/>
          <p:cNvSpPr/>
          <p:nvPr/>
        </p:nvSpPr>
        <p:spPr>
          <a:xfrm>
            <a:off x="5683721" y="2921315"/>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BRT</a:t>
            </a:r>
          </a:p>
        </p:txBody>
      </p:sp>
      <p:sp>
        <p:nvSpPr>
          <p:cNvPr id="21" name="Shape 179"/>
          <p:cNvSpPr/>
          <p:nvPr/>
        </p:nvSpPr>
        <p:spPr>
          <a:xfrm>
            <a:off x="210165" y="1457710"/>
            <a:ext cx="1985729"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accent4">
                <a:lumMod val="75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NASA Earth </a:t>
            </a:r>
            <a:r>
              <a:rPr lang="en" sz="1500" b="1" i="0" u="none" strike="noStrike" cap="none" dirty="0" smtClean="0">
                <a:solidFill>
                  <a:schemeClr val="lt1"/>
                </a:solidFill>
                <a:latin typeface="Century Gothic"/>
                <a:ea typeface="Century Gothic"/>
                <a:cs typeface="Century Gothic"/>
                <a:sym typeface="Century Gothic"/>
              </a:rPr>
              <a:t>observations:</a:t>
            </a:r>
            <a:endParaRPr lang="en" sz="15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Landsat 5 &amp; 8, Sentinel-2</a:t>
            </a:r>
          </a:p>
        </p:txBody>
      </p:sp>
      <p:sp>
        <p:nvSpPr>
          <p:cNvPr id="22" name="Shape 180"/>
          <p:cNvSpPr/>
          <p:nvPr/>
        </p:nvSpPr>
        <p:spPr>
          <a:xfrm>
            <a:off x="619877" y="3175980"/>
            <a:ext cx="1416723"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Riparian Zone </a:t>
            </a:r>
          </a:p>
        </p:txBody>
      </p:sp>
      <p:sp>
        <p:nvSpPr>
          <p:cNvPr id="23" name="Shape 181"/>
          <p:cNvSpPr/>
          <p:nvPr/>
        </p:nvSpPr>
        <p:spPr>
          <a:xfrm>
            <a:off x="1921079" y="2392765"/>
            <a:ext cx="1591147"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a:t>
            </a:r>
            <a:r>
              <a:rPr lang="en-US" sz="1600" b="1" dirty="0">
                <a:solidFill>
                  <a:schemeClr val="bg1"/>
                </a:solidFill>
                <a:latin typeface="Century Gothic"/>
                <a:ea typeface="Century Gothic"/>
                <a:cs typeface="Century Gothic"/>
                <a:sym typeface="Century Gothic"/>
              </a:rPr>
              <a:t>Digital</a:t>
            </a:r>
            <a:r>
              <a:rPr lang="en" sz="1600" b="1" i="0" u="none" strike="noStrike" cap="none" dirty="0">
                <a:solidFill>
                  <a:schemeClr val="bg1"/>
                </a:solidFill>
                <a:latin typeface="Century Gothic"/>
                <a:ea typeface="Century Gothic"/>
                <a:cs typeface="Century Gothic"/>
                <a:sym typeface="Century Gothic"/>
              </a:rPr>
              <a:t> 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 200</a:t>
            </a:r>
            <a:r>
              <a:rPr lang="en" sz="1600" b="1" dirty="0">
                <a:solidFill>
                  <a:schemeClr val="bg1"/>
                </a:solidFill>
                <a:latin typeface="Century Gothic"/>
                <a:ea typeface="Century Gothic"/>
                <a:cs typeface="Century Gothic"/>
                <a:sym typeface="Century Gothic"/>
              </a:rPr>
              <a:t>5</a:t>
            </a:r>
            <a:r>
              <a:rPr lang="en" sz="1600" b="1" i="0" u="none" strike="noStrike" cap="none" dirty="0">
                <a:solidFill>
                  <a:schemeClr val="bg1"/>
                </a:solidFill>
                <a:latin typeface="Century Gothic"/>
                <a:ea typeface="Century Gothic"/>
                <a:cs typeface="Century Gothic"/>
                <a:sym typeface="Century Gothic"/>
              </a:rPr>
              <a:t> - 06</a:t>
            </a:r>
          </a:p>
        </p:txBody>
      </p:sp>
      <p:sp>
        <p:nvSpPr>
          <p:cNvPr id="24" name="Shape 182"/>
          <p:cNvSpPr/>
          <p:nvPr/>
        </p:nvSpPr>
        <p:spPr>
          <a:xfrm>
            <a:off x="3267353" y="173022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SAHM</a:t>
            </a:r>
          </a:p>
        </p:txBody>
      </p:sp>
      <p:sp>
        <p:nvSpPr>
          <p:cNvPr id="25" name="Shape 183"/>
          <p:cNvSpPr/>
          <p:nvPr/>
        </p:nvSpPr>
        <p:spPr>
          <a:xfrm>
            <a:off x="1984625" y="382793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a:t>
            </a:r>
          </a:p>
        </p:txBody>
      </p:sp>
      <p:sp>
        <p:nvSpPr>
          <p:cNvPr id="26" name="Shape 184"/>
          <p:cNvSpPr/>
          <p:nvPr/>
        </p:nvSpPr>
        <p:spPr>
          <a:xfrm>
            <a:off x="3313641" y="3351212"/>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sp>
        <p:nvSpPr>
          <p:cNvPr id="27" name="Shape 185"/>
          <p:cNvSpPr/>
          <p:nvPr/>
        </p:nvSpPr>
        <p:spPr>
          <a:xfrm>
            <a:off x="6722605" y="2364148"/>
            <a:ext cx="1663220" cy="1455084"/>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Presence/ Absence</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Binary </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Maps</a:t>
            </a:r>
          </a:p>
        </p:txBody>
      </p:sp>
      <p:grpSp>
        <p:nvGrpSpPr>
          <p:cNvPr id="49" name="Group 48"/>
          <p:cNvGrpSpPr/>
          <p:nvPr/>
        </p:nvGrpSpPr>
        <p:grpSpPr>
          <a:xfrm>
            <a:off x="1806406" y="5923575"/>
            <a:ext cx="5631181" cy="605706"/>
            <a:chOff x="2295436" y="4739543"/>
            <a:chExt cx="3606490" cy="403200"/>
          </a:xfrm>
        </p:grpSpPr>
        <p:cxnSp>
          <p:nvCxnSpPr>
            <p:cNvPr id="43" name="Shape 172"/>
            <p:cNvCxnSpPr>
              <a:stCxn id="44"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44"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46"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47"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48"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sp>
        <p:nvSpPr>
          <p:cNvPr id="53" name="Shape 185"/>
          <p:cNvSpPr/>
          <p:nvPr/>
        </p:nvSpPr>
        <p:spPr>
          <a:xfrm>
            <a:off x="4378570" y="3862495"/>
            <a:ext cx="1663220" cy="1455084"/>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Presence/ Absence</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Binary </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Maps</a:t>
            </a:r>
          </a:p>
        </p:txBody>
      </p:sp>
      <p:sp>
        <p:nvSpPr>
          <p:cNvPr id="54" name="Shape 187"/>
          <p:cNvSpPr txBox="1"/>
          <p:nvPr/>
        </p:nvSpPr>
        <p:spPr>
          <a:xfrm>
            <a:off x="8349249" y="3980632"/>
            <a:ext cx="3410693"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SAHM</a:t>
            </a:r>
            <a:r>
              <a:rPr lang="en" sz="2000" b="0" i="0" u="none" strike="noStrike" cap="none" dirty="0">
                <a:solidFill>
                  <a:srgbClr val="3A3A3A"/>
                </a:solidFill>
                <a:latin typeface="Century Gothic"/>
                <a:ea typeface="Century Gothic"/>
                <a:cs typeface="Century Gothic"/>
                <a:sym typeface="Century Gothic"/>
              </a:rPr>
              <a:t>: Software Assisted 	Habitat </a:t>
            </a:r>
            <a:r>
              <a:rPr lang="en" sz="2000" b="0" i="0" u="none" strike="noStrike" cap="none" dirty="0" smtClean="0">
                <a:solidFill>
                  <a:srgbClr val="3A3A3A"/>
                </a:solidFill>
                <a:latin typeface="Century Gothic"/>
                <a:ea typeface="Century Gothic"/>
                <a:cs typeface="Century Gothic"/>
                <a:sym typeface="Century Gothic"/>
              </a:rPr>
              <a:t>Modeling </a:t>
            </a:r>
            <a:endParaRPr lang="en" sz="2000" b="0" i="0" u="none" strike="noStrike" cap="none" dirty="0">
              <a:solidFill>
                <a:srgbClr val="3A3A3A"/>
              </a:solidFill>
              <a:latin typeface="Century Gothic"/>
              <a:ea typeface="Century Gothic"/>
              <a:cs typeface="Century Gothic"/>
              <a:sym typeface="Century Gothic"/>
            </a:endParaRPr>
          </a:p>
        </p:txBody>
      </p:sp>
      <p:sp>
        <p:nvSpPr>
          <p:cNvPr id="55" name="Shape 188"/>
          <p:cNvSpPr txBox="1"/>
          <p:nvPr/>
        </p:nvSpPr>
        <p:spPr>
          <a:xfrm>
            <a:off x="8053801" y="2690278"/>
            <a:ext cx="3668299" cy="32798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i="0" u="none" strike="noStrike" cap="none" dirty="0">
                <a:solidFill>
                  <a:srgbClr val="75ABDB"/>
                </a:solidFill>
                <a:latin typeface="Century Gothic"/>
                <a:ea typeface="Century Gothic"/>
                <a:cs typeface="Century Gothic"/>
                <a:sym typeface="Century Gothic"/>
              </a:rPr>
              <a:t>Digitally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ocular estimation using </a:t>
            </a:r>
          </a:p>
          <a:p>
            <a:pPr marL="0" marR="0" lvl="0" indent="0" algn="r" rtl="0">
              <a:lnSpc>
                <a:spcPct val="100000"/>
              </a:lnSpc>
              <a:spcBef>
                <a:spcPts val="0"/>
              </a:spcBef>
              <a:spcAft>
                <a:spcPts val="0"/>
              </a:spcAft>
              <a:buClr>
                <a:srgbClr val="75ABDB"/>
              </a:buClr>
              <a:buSzPct val="25000"/>
              <a:buFont typeface="Century Gothic"/>
              <a:buNone/>
            </a:pPr>
            <a:r>
              <a:rPr lang="en-US" sz="2000" b="0" i="0" u="none" strike="noStrike" cap="none" dirty="0">
                <a:solidFill>
                  <a:srgbClr val="3A3A3A"/>
                </a:solidFill>
                <a:latin typeface="Century Gothic"/>
                <a:ea typeface="Century Gothic"/>
                <a:cs typeface="Century Gothic"/>
                <a:sym typeface="Century Gothic"/>
              </a:rPr>
              <a:t>NAIP imagery</a:t>
            </a:r>
            <a:endParaRPr lang="en" sz="2000" b="0" i="0" u="none" strike="noStrike" cap="none" dirty="0">
              <a:solidFill>
                <a:srgbClr val="3A3A3A"/>
              </a:solidFill>
              <a:latin typeface="Century Gothic"/>
              <a:ea typeface="Century Gothic"/>
              <a:cs typeface="Century Gothic"/>
              <a:sym typeface="Century Gothic"/>
            </a:endParaRPr>
          </a:p>
        </p:txBody>
      </p:sp>
      <p:sp>
        <p:nvSpPr>
          <p:cNvPr id="56" name="Shape 189"/>
          <p:cNvSpPr txBox="1"/>
          <p:nvPr/>
        </p:nvSpPr>
        <p:spPr>
          <a:xfrm>
            <a:off x="8855238" y="1418615"/>
            <a:ext cx="2866862"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dirty="0">
                <a:solidFill>
                  <a:srgbClr val="75ABDB"/>
                </a:solidFill>
                <a:latin typeface="Century Gothic"/>
                <a:ea typeface="Century Gothic"/>
                <a:cs typeface="Century Gothic"/>
                <a:sym typeface="Century Gothic"/>
              </a:rPr>
              <a:t>Field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Information </a:t>
            </a:r>
            <a:r>
              <a:rPr lang="en-US" sz="2000" b="0" i="0" u="none" strike="noStrike" cap="none" dirty="0" smtClean="0">
                <a:solidFill>
                  <a:srgbClr val="3A3A3A"/>
                </a:solidFill>
                <a:latin typeface="Century Gothic"/>
                <a:ea typeface="Century Gothic"/>
                <a:cs typeface="Century Gothic"/>
                <a:sym typeface="Century Gothic"/>
              </a:rPr>
              <a:t>collected </a:t>
            </a:r>
            <a:r>
              <a:rPr lang="en-US" sz="2000" b="0" i="0" u="none" strike="noStrike" cap="none" dirty="0">
                <a:solidFill>
                  <a:srgbClr val="3A3A3A"/>
                </a:solidFill>
                <a:latin typeface="Century Gothic"/>
                <a:ea typeface="Century Gothic"/>
                <a:cs typeface="Century Gothic"/>
                <a:sym typeface="Century Gothic"/>
              </a:rPr>
              <a:t>by user on the ground</a:t>
            </a:r>
            <a:endParaRPr lang="en" sz="2000" b="0" i="0" u="none" strike="noStrike" cap="none" dirty="0">
              <a:solidFill>
                <a:srgbClr val="3A3A3A"/>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77992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2097417270"/>
              </p:ext>
            </p:extLst>
          </p:nvPr>
        </p:nvGraphicFramePr>
        <p:xfrm>
          <a:off x="165568" y="1353670"/>
          <a:ext cx="11860863" cy="4948706"/>
        </p:xfrm>
        <a:graphic>
          <a:graphicData uri="http://schemas.openxmlformats.org/drawingml/2006/table">
            <a:tbl>
              <a:tblPr/>
              <a:tblGrid>
                <a:gridCol w="2200512">
                  <a:extLst>
                    <a:ext uri="{9D8B030D-6E8A-4147-A177-3AD203B41FA5}">
                      <a16:colId xmlns:a16="http://schemas.microsoft.com/office/drawing/2014/main" val="2045900651"/>
                    </a:ext>
                  </a:extLst>
                </a:gridCol>
                <a:gridCol w="1682000">
                  <a:extLst>
                    <a:ext uri="{9D8B030D-6E8A-4147-A177-3AD203B41FA5}">
                      <a16:colId xmlns:a16="http://schemas.microsoft.com/office/drawing/2014/main" val="475617262"/>
                    </a:ext>
                  </a:extLst>
                </a:gridCol>
                <a:gridCol w="1682000">
                  <a:extLst>
                    <a:ext uri="{9D8B030D-6E8A-4147-A177-3AD203B41FA5}">
                      <a16:colId xmlns:a16="http://schemas.microsoft.com/office/drawing/2014/main" val="3675538308"/>
                    </a:ext>
                  </a:extLst>
                </a:gridCol>
                <a:gridCol w="1479778">
                  <a:extLst>
                    <a:ext uri="{9D8B030D-6E8A-4147-A177-3AD203B41FA5}">
                      <a16:colId xmlns:a16="http://schemas.microsoft.com/office/drawing/2014/main" val="20003"/>
                    </a:ext>
                  </a:extLst>
                </a:gridCol>
                <a:gridCol w="1520599">
                  <a:extLst>
                    <a:ext uri="{9D8B030D-6E8A-4147-A177-3AD203B41FA5}">
                      <a16:colId xmlns:a16="http://schemas.microsoft.com/office/drawing/2014/main" val="20004"/>
                    </a:ext>
                  </a:extLst>
                </a:gridCol>
                <a:gridCol w="1647987">
                  <a:extLst>
                    <a:ext uri="{9D8B030D-6E8A-4147-A177-3AD203B41FA5}">
                      <a16:colId xmlns:a16="http://schemas.microsoft.com/office/drawing/2014/main" val="20006"/>
                    </a:ext>
                  </a:extLst>
                </a:gridCol>
                <a:gridCol w="1647987">
                  <a:extLst>
                    <a:ext uri="{9D8B030D-6E8A-4147-A177-3AD203B41FA5}">
                      <a16:colId xmlns:a16="http://schemas.microsoft.com/office/drawing/2014/main" val="20007"/>
                    </a:ext>
                  </a:extLst>
                </a:gridCol>
              </a:tblGrid>
              <a:tr h="628063">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Presence</a:t>
                      </a:r>
                      <a:r>
                        <a:rPr lang="en-US" sz="2800" b="1" baseline="0" dirty="0">
                          <a:effectLst/>
                          <a:latin typeface="+mn-lt"/>
                        </a:rPr>
                        <a:t> Area and Statistics</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n-lt"/>
                        </a:rPr>
                        <a:t>Data</a:t>
                      </a:r>
                      <a:r>
                        <a:rPr lang="en-US" sz="2800" b="1" baseline="0" dirty="0">
                          <a:effectLst/>
                          <a:latin typeface="+mn-lt"/>
                        </a:rPr>
                        <a:t> Set</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Garamond" panose="02020404030301010803" pitchFamily="18" charset="0"/>
                        </a:rPr>
                        <a:t>Percentage of Valley</a:t>
                      </a:r>
                      <a:r>
                        <a:rPr lang="en-US" sz="2400" baseline="0" dirty="0">
                          <a:effectLst/>
                          <a:latin typeface="Garamond" panose="02020404030301010803" pitchFamily="18" charset="0"/>
                        </a:rPr>
                        <a:t> Bottom</a:t>
                      </a:r>
                      <a:r>
                        <a:rPr lang="en-US" sz="2400" dirty="0">
                          <a:effectLst/>
                          <a:latin typeface="Garamond" panose="02020404030301010803" pitchFamily="18" charset="0"/>
                        </a:rPr>
                        <a:t> </a:t>
                      </a:r>
                      <a:r>
                        <a:rPr lang="en-US" sz="2400" dirty="0" smtClean="0">
                          <a:effectLst/>
                          <a:latin typeface="Garamond" panose="02020404030301010803" pitchFamily="18" charset="0"/>
                        </a:rPr>
                        <a:t>Detected</a:t>
                      </a:r>
                      <a:r>
                        <a:rPr lang="en-US" sz="2400" baseline="0" dirty="0" smtClean="0">
                          <a:effectLst/>
                          <a:latin typeface="Garamond" panose="02020404030301010803" pitchFamily="18" charset="0"/>
                        </a:rPr>
                        <a:t> </a:t>
                      </a:r>
                      <a:r>
                        <a:rPr lang="en-US" sz="2400" baseline="0" dirty="0">
                          <a:effectLst/>
                          <a:latin typeface="Garamond" panose="02020404030301010803" pitchFamily="18" charset="0"/>
                        </a:rPr>
                        <a:t>as</a:t>
                      </a:r>
                      <a:r>
                        <a:rPr lang="en-US" sz="2400" dirty="0">
                          <a:effectLst/>
                          <a:latin typeface="Garamond" panose="02020404030301010803" pitchFamily="18" charset="0"/>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Out</a:t>
                      </a:r>
                      <a:r>
                        <a:rPr lang="en-US" sz="2400" baseline="0" dirty="0">
                          <a:effectLst/>
                          <a:latin typeface="Garamond" panose="02020404030301010803" pitchFamily="18" charset="0"/>
                        </a:rPr>
                        <a:t> of Bag Error (%)</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AUC (Area</a:t>
                      </a:r>
                      <a:r>
                        <a:rPr lang="en-US" sz="2400" baseline="0" dirty="0">
                          <a:effectLst/>
                          <a:latin typeface="Garamond" panose="02020404030301010803" pitchFamily="18" charset="0"/>
                        </a:rPr>
                        <a:t> Under ROC Curve)</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Digital</a:t>
                      </a:r>
                      <a:r>
                        <a:rPr lang="en-US" sz="2800" dirty="0">
                          <a:effectLst/>
                          <a:latin typeface="+mn-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Field</a:t>
                      </a:r>
                      <a:r>
                        <a:rPr lang="en-US" sz="2800" dirty="0">
                          <a:effectLst/>
                          <a:latin typeface="+mn-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n-lt"/>
                        </a:rPr>
                        <a:t>LS5</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rgbClr val="000000"/>
                          </a:solidFill>
                          <a:effectLst/>
                          <a:latin typeface="Garamond" panose="02020404030301010803" pitchFamily="18" charset="0"/>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rgbClr val="000000"/>
                          </a:solidFill>
                          <a:effectLst/>
                          <a:latin typeface="Garamond" panose="02020404030301010803" pitchFamily="18" charset="0"/>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rgbClr val="000000"/>
                          </a:solidFill>
                          <a:effectLst/>
                          <a:latin typeface="Garamond" panose="02020404030301010803" pitchFamily="18" charset="0"/>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rgbClr val="000000"/>
                          </a:solidFill>
                          <a:effectLst/>
                          <a:latin typeface="Garamond" panose="02020404030301010803" pitchFamily="18" charset="0"/>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rgbClr val="000000"/>
                          </a:solidFill>
                          <a:effectLst/>
                          <a:latin typeface="Garamond" panose="02020404030301010803" pitchFamily="18" charset="0"/>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n-lt"/>
                        </a:rPr>
                        <a:t>LS8 </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n-lt"/>
                        </a:rPr>
                        <a:t>LS8</a:t>
                      </a:r>
                      <a:r>
                        <a:rPr lang="en-US" sz="2800" baseline="0" dirty="0">
                          <a:effectLst/>
                          <a:latin typeface="+mn-lt"/>
                        </a:rPr>
                        <a:t> </a:t>
                      </a:r>
                      <a:r>
                        <a:rPr lang="en-US" sz="2800" dirty="0">
                          <a:effectLst/>
                          <a:latin typeface="+mn-lt"/>
                        </a:rPr>
                        <a:t>subset</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n-lt"/>
                        </a:rPr>
                        <a:t>Sentinel</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708745"/>
                  </a:ext>
                </a:extLst>
              </a:tr>
            </a:tbl>
          </a:graphicData>
        </a:graphic>
      </p:graphicFrame>
      <p:sp>
        <p:nvSpPr>
          <p:cNvPr id="4" name="Rectangle 3"/>
          <p:cNvSpPr/>
          <p:nvPr/>
        </p:nvSpPr>
        <p:spPr>
          <a:xfrm>
            <a:off x="0" y="3705225"/>
            <a:ext cx="121920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878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3997349533"/>
              </p:ext>
            </p:extLst>
          </p:nvPr>
        </p:nvGraphicFramePr>
        <p:xfrm>
          <a:off x="165568" y="1353670"/>
          <a:ext cx="11860863" cy="4948706"/>
        </p:xfrm>
        <a:graphic>
          <a:graphicData uri="http://schemas.openxmlformats.org/drawingml/2006/table">
            <a:tbl>
              <a:tblPr/>
              <a:tblGrid>
                <a:gridCol w="2200512">
                  <a:extLst>
                    <a:ext uri="{9D8B030D-6E8A-4147-A177-3AD203B41FA5}">
                      <a16:colId xmlns:a16="http://schemas.microsoft.com/office/drawing/2014/main" val="2045900651"/>
                    </a:ext>
                  </a:extLst>
                </a:gridCol>
                <a:gridCol w="1682000">
                  <a:extLst>
                    <a:ext uri="{9D8B030D-6E8A-4147-A177-3AD203B41FA5}">
                      <a16:colId xmlns:a16="http://schemas.microsoft.com/office/drawing/2014/main" val="475617262"/>
                    </a:ext>
                  </a:extLst>
                </a:gridCol>
                <a:gridCol w="1682000">
                  <a:extLst>
                    <a:ext uri="{9D8B030D-6E8A-4147-A177-3AD203B41FA5}">
                      <a16:colId xmlns:a16="http://schemas.microsoft.com/office/drawing/2014/main" val="3675538308"/>
                    </a:ext>
                  </a:extLst>
                </a:gridCol>
                <a:gridCol w="1479778">
                  <a:extLst>
                    <a:ext uri="{9D8B030D-6E8A-4147-A177-3AD203B41FA5}">
                      <a16:colId xmlns:a16="http://schemas.microsoft.com/office/drawing/2014/main" val="20003"/>
                    </a:ext>
                  </a:extLst>
                </a:gridCol>
                <a:gridCol w="1520599">
                  <a:extLst>
                    <a:ext uri="{9D8B030D-6E8A-4147-A177-3AD203B41FA5}">
                      <a16:colId xmlns:a16="http://schemas.microsoft.com/office/drawing/2014/main" val="20004"/>
                    </a:ext>
                  </a:extLst>
                </a:gridCol>
                <a:gridCol w="1647987">
                  <a:extLst>
                    <a:ext uri="{9D8B030D-6E8A-4147-A177-3AD203B41FA5}">
                      <a16:colId xmlns:a16="http://schemas.microsoft.com/office/drawing/2014/main" val="20006"/>
                    </a:ext>
                  </a:extLst>
                </a:gridCol>
                <a:gridCol w="1647987">
                  <a:extLst>
                    <a:ext uri="{9D8B030D-6E8A-4147-A177-3AD203B41FA5}">
                      <a16:colId xmlns:a16="http://schemas.microsoft.com/office/drawing/2014/main" val="20007"/>
                    </a:ext>
                  </a:extLst>
                </a:gridCol>
              </a:tblGrid>
              <a:tr h="628063">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Presence</a:t>
                      </a:r>
                      <a:r>
                        <a:rPr lang="en-US" sz="2800" b="1" baseline="0" dirty="0">
                          <a:effectLst/>
                          <a:latin typeface="+mn-lt"/>
                        </a:rPr>
                        <a:t> Area and Statistics</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n-lt"/>
                        </a:rPr>
                        <a:t>Data</a:t>
                      </a:r>
                      <a:r>
                        <a:rPr lang="en-US" sz="2800" b="1" baseline="0" dirty="0">
                          <a:effectLst/>
                          <a:latin typeface="+mn-lt"/>
                        </a:rPr>
                        <a:t> Set</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Garamond" panose="02020404030301010803" pitchFamily="18" charset="0"/>
                        </a:rPr>
                        <a:t>Percentage of Valley</a:t>
                      </a:r>
                      <a:r>
                        <a:rPr lang="en-US" sz="2400" baseline="0" dirty="0">
                          <a:effectLst/>
                          <a:latin typeface="Garamond" panose="02020404030301010803" pitchFamily="18" charset="0"/>
                        </a:rPr>
                        <a:t> Bottom</a:t>
                      </a:r>
                      <a:r>
                        <a:rPr lang="en-US" sz="2400" dirty="0">
                          <a:effectLst/>
                          <a:latin typeface="Garamond" panose="02020404030301010803" pitchFamily="18" charset="0"/>
                        </a:rPr>
                        <a:t> </a:t>
                      </a:r>
                      <a:r>
                        <a:rPr lang="en-US" sz="2400" dirty="0" smtClean="0">
                          <a:effectLst/>
                          <a:latin typeface="Garamond" panose="02020404030301010803" pitchFamily="18" charset="0"/>
                        </a:rPr>
                        <a:t>Detected</a:t>
                      </a:r>
                      <a:r>
                        <a:rPr lang="en-US" sz="2400" baseline="0" dirty="0" smtClean="0">
                          <a:effectLst/>
                          <a:latin typeface="Garamond" panose="02020404030301010803" pitchFamily="18" charset="0"/>
                        </a:rPr>
                        <a:t> </a:t>
                      </a:r>
                      <a:r>
                        <a:rPr lang="en-US" sz="2400" baseline="0" dirty="0">
                          <a:effectLst/>
                          <a:latin typeface="Garamond" panose="02020404030301010803" pitchFamily="18" charset="0"/>
                        </a:rPr>
                        <a:t>as</a:t>
                      </a:r>
                      <a:r>
                        <a:rPr lang="en-US" sz="2400" dirty="0">
                          <a:effectLst/>
                          <a:latin typeface="Garamond" panose="02020404030301010803" pitchFamily="18" charset="0"/>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Out</a:t>
                      </a:r>
                      <a:r>
                        <a:rPr lang="en-US" sz="2400" baseline="0" dirty="0">
                          <a:effectLst/>
                          <a:latin typeface="Garamond" panose="02020404030301010803" pitchFamily="18" charset="0"/>
                        </a:rPr>
                        <a:t> of Bag Error (%)</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AUC (Area</a:t>
                      </a:r>
                      <a:r>
                        <a:rPr lang="en-US" sz="2400" baseline="0" dirty="0">
                          <a:effectLst/>
                          <a:latin typeface="Garamond" panose="02020404030301010803" pitchFamily="18" charset="0"/>
                        </a:rPr>
                        <a:t> Under ROC Curve)</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Digital</a:t>
                      </a:r>
                      <a:r>
                        <a:rPr lang="en-US" sz="2800" dirty="0">
                          <a:effectLst/>
                          <a:latin typeface="+mn-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Field</a:t>
                      </a:r>
                      <a:r>
                        <a:rPr lang="en-US" sz="2800" dirty="0">
                          <a:effectLst/>
                          <a:latin typeface="+mn-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2006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2016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Landsat</a:t>
                      </a:r>
                      <a:r>
                        <a:rPr lang="en-US" sz="2800" baseline="0" dirty="0" smtClean="0">
                          <a:solidFill>
                            <a:schemeClr val="tx1">
                              <a:lumMod val="75000"/>
                              <a:lumOff val="25000"/>
                            </a:schemeClr>
                          </a:solidFill>
                          <a:effectLst/>
                          <a:latin typeface="+mn-lt"/>
                        </a:rPr>
                        <a:t> </a:t>
                      </a:r>
                      <a:r>
                        <a:rPr lang="en-US" sz="2800" dirty="0" smtClean="0">
                          <a:solidFill>
                            <a:schemeClr val="tx1">
                              <a:lumMod val="75000"/>
                              <a:lumOff val="25000"/>
                            </a:schemeClr>
                          </a:solidFill>
                          <a:effectLst/>
                          <a:latin typeface="+mn-lt"/>
                        </a:rPr>
                        <a:t>8</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Sentinel 2</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708745"/>
                  </a:ext>
                </a:extLst>
              </a:tr>
            </a:tbl>
          </a:graphicData>
        </a:graphic>
      </p:graphicFrame>
      <p:grpSp>
        <p:nvGrpSpPr>
          <p:cNvPr id="7" name="Group 6"/>
          <p:cNvGrpSpPr/>
          <p:nvPr/>
        </p:nvGrpSpPr>
        <p:grpSpPr>
          <a:xfrm>
            <a:off x="4128247" y="3751729"/>
            <a:ext cx="4576482" cy="551330"/>
            <a:chOff x="4128247" y="3751729"/>
            <a:chExt cx="4576482" cy="551330"/>
          </a:xfrm>
        </p:grpSpPr>
        <p:sp>
          <p:nvSpPr>
            <p:cNvPr id="4" name="Rectangle 3"/>
            <p:cNvSpPr/>
            <p:nvPr/>
          </p:nvSpPr>
          <p:spPr>
            <a:xfrm>
              <a:off x="4128247" y="3751729"/>
              <a:ext cx="1452282" cy="55133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2447" y="3751729"/>
              <a:ext cx="1452282" cy="55133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75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3693263507"/>
              </p:ext>
            </p:extLst>
          </p:nvPr>
        </p:nvGraphicFramePr>
        <p:xfrm>
          <a:off x="165568" y="1353670"/>
          <a:ext cx="11860863" cy="4948706"/>
        </p:xfrm>
        <a:graphic>
          <a:graphicData uri="http://schemas.openxmlformats.org/drawingml/2006/table">
            <a:tbl>
              <a:tblPr/>
              <a:tblGrid>
                <a:gridCol w="2200512">
                  <a:extLst>
                    <a:ext uri="{9D8B030D-6E8A-4147-A177-3AD203B41FA5}">
                      <a16:colId xmlns:a16="http://schemas.microsoft.com/office/drawing/2014/main" val="2045900651"/>
                    </a:ext>
                  </a:extLst>
                </a:gridCol>
                <a:gridCol w="1682000">
                  <a:extLst>
                    <a:ext uri="{9D8B030D-6E8A-4147-A177-3AD203B41FA5}">
                      <a16:colId xmlns:a16="http://schemas.microsoft.com/office/drawing/2014/main" val="475617262"/>
                    </a:ext>
                  </a:extLst>
                </a:gridCol>
                <a:gridCol w="1682000">
                  <a:extLst>
                    <a:ext uri="{9D8B030D-6E8A-4147-A177-3AD203B41FA5}">
                      <a16:colId xmlns:a16="http://schemas.microsoft.com/office/drawing/2014/main" val="3675538308"/>
                    </a:ext>
                  </a:extLst>
                </a:gridCol>
                <a:gridCol w="1479778">
                  <a:extLst>
                    <a:ext uri="{9D8B030D-6E8A-4147-A177-3AD203B41FA5}">
                      <a16:colId xmlns:a16="http://schemas.microsoft.com/office/drawing/2014/main" val="20003"/>
                    </a:ext>
                  </a:extLst>
                </a:gridCol>
                <a:gridCol w="1520599">
                  <a:extLst>
                    <a:ext uri="{9D8B030D-6E8A-4147-A177-3AD203B41FA5}">
                      <a16:colId xmlns:a16="http://schemas.microsoft.com/office/drawing/2014/main" val="20004"/>
                    </a:ext>
                  </a:extLst>
                </a:gridCol>
                <a:gridCol w="1647987">
                  <a:extLst>
                    <a:ext uri="{9D8B030D-6E8A-4147-A177-3AD203B41FA5}">
                      <a16:colId xmlns:a16="http://schemas.microsoft.com/office/drawing/2014/main" val="20006"/>
                    </a:ext>
                  </a:extLst>
                </a:gridCol>
                <a:gridCol w="1647987">
                  <a:extLst>
                    <a:ext uri="{9D8B030D-6E8A-4147-A177-3AD203B41FA5}">
                      <a16:colId xmlns:a16="http://schemas.microsoft.com/office/drawing/2014/main" val="20007"/>
                    </a:ext>
                  </a:extLst>
                </a:gridCol>
              </a:tblGrid>
              <a:tr h="628063">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Presence</a:t>
                      </a:r>
                      <a:r>
                        <a:rPr lang="en-US" sz="2800" b="1" baseline="0" dirty="0">
                          <a:effectLst/>
                          <a:latin typeface="+mn-lt"/>
                        </a:rPr>
                        <a:t> Area and Statistics</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n-lt"/>
                        </a:rPr>
                        <a:t>Data</a:t>
                      </a:r>
                      <a:r>
                        <a:rPr lang="en-US" sz="2800" b="1" baseline="0" dirty="0">
                          <a:effectLst/>
                          <a:latin typeface="+mn-lt"/>
                        </a:rPr>
                        <a:t> Set</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Garamond" panose="02020404030301010803" pitchFamily="18" charset="0"/>
                        </a:rPr>
                        <a:t>Percentage of Valley</a:t>
                      </a:r>
                      <a:r>
                        <a:rPr lang="en-US" sz="2400" baseline="0" dirty="0">
                          <a:effectLst/>
                          <a:latin typeface="Garamond" panose="02020404030301010803" pitchFamily="18" charset="0"/>
                        </a:rPr>
                        <a:t> Bottom</a:t>
                      </a:r>
                      <a:r>
                        <a:rPr lang="en-US" sz="2400" dirty="0">
                          <a:effectLst/>
                          <a:latin typeface="Garamond" panose="02020404030301010803" pitchFamily="18" charset="0"/>
                        </a:rPr>
                        <a:t> </a:t>
                      </a:r>
                      <a:r>
                        <a:rPr lang="en-US" sz="2400" dirty="0" smtClean="0">
                          <a:effectLst/>
                          <a:latin typeface="Garamond" panose="02020404030301010803" pitchFamily="18" charset="0"/>
                        </a:rPr>
                        <a:t>Detected</a:t>
                      </a:r>
                      <a:r>
                        <a:rPr lang="en-US" sz="2400" baseline="0" dirty="0" smtClean="0">
                          <a:effectLst/>
                          <a:latin typeface="Garamond" panose="02020404030301010803" pitchFamily="18" charset="0"/>
                        </a:rPr>
                        <a:t> </a:t>
                      </a:r>
                      <a:r>
                        <a:rPr lang="en-US" sz="2400" baseline="0" dirty="0">
                          <a:effectLst/>
                          <a:latin typeface="Garamond" panose="02020404030301010803" pitchFamily="18" charset="0"/>
                        </a:rPr>
                        <a:t>as</a:t>
                      </a:r>
                      <a:r>
                        <a:rPr lang="en-US" sz="2400" dirty="0">
                          <a:effectLst/>
                          <a:latin typeface="Garamond" panose="02020404030301010803" pitchFamily="18" charset="0"/>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Out</a:t>
                      </a:r>
                      <a:r>
                        <a:rPr lang="en-US" sz="2400" baseline="0" dirty="0">
                          <a:effectLst/>
                          <a:latin typeface="Garamond" panose="02020404030301010803" pitchFamily="18" charset="0"/>
                        </a:rPr>
                        <a:t> of Bag Error (%)</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AUC (Area</a:t>
                      </a:r>
                      <a:r>
                        <a:rPr lang="en-US" sz="2400" baseline="0" dirty="0">
                          <a:effectLst/>
                          <a:latin typeface="Garamond" panose="02020404030301010803" pitchFamily="18" charset="0"/>
                        </a:rPr>
                        <a:t> Under ROC Curve)</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Digital</a:t>
                      </a:r>
                      <a:r>
                        <a:rPr lang="en-US" sz="2800" dirty="0">
                          <a:effectLst/>
                          <a:latin typeface="+mn-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Field</a:t>
                      </a:r>
                      <a:r>
                        <a:rPr lang="en-US" sz="2800" dirty="0">
                          <a:effectLst/>
                          <a:latin typeface="+mn-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2006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2016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Landsat</a:t>
                      </a:r>
                      <a:r>
                        <a:rPr lang="en-US" sz="2800" baseline="0" dirty="0" smtClean="0">
                          <a:solidFill>
                            <a:schemeClr val="tx1">
                              <a:lumMod val="75000"/>
                              <a:lumOff val="25000"/>
                            </a:schemeClr>
                          </a:solidFill>
                          <a:effectLst/>
                          <a:latin typeface="+mn-lt"/>
                        </a:rPr>
                        <a:t> </a:t>
                      </a:r>
                      <a:r>
                        <a:rPr lang="en-US" sz="2800" dirty="0" smtClean="0">
                          <a:solidFill>
                            <a:schemeClr val="tx1">
                              <a:lumMod val="75000"/>
                              <a:lumOff val="25000"/>
                            </a:schemeClr>
                          </a:solidFill>
                          <a:effectLst/>
                          <a:latin typeface="+mn-lt"/>
                        </a:rPr>
                        <a:t>8</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Sentinel 2</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708745"/>
                  </a:ext>
                </a:extLst>
              </a:tr>
            </a:tbl>
          </a:graphicData>
        </a:graphic>
      </p:graphicFrame>
      <p:grpSp>
        <p:nvGrpSpPr>
          <p:cNvPr id="10" name="Group 9"/>
          <p:cNvGrpSpPr/>
          <p:nvPr/>
        </p:nvGrpSpPr>
        <p:grpSpPr>
          <a:xfrm>
            <a:off x="4128247" y="4484780"/>
            <a:ext cx="4576482" cy="551330"/>
            <a:chOff x="4128247" y="3751729"/>
            <a:chExt cx="4576482" cy="551330"/>
          </a:xfrm>
        </p:grpSpPr>
        <p:sp>
          <p:nvSpPr>
            <p:cNvPr id="11" name="Rectangle 10"/>
            <p:cNvSpPr/>
            <p:nvPr/>
          </p:nvSpPr>
          <p:spPr>
            <a:xfrm>
              <a:off x="4128247" y="3751729"/>
              <a:ext cx="1452282" cy="55133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52447" y="3751729"/>
              <a:ext cx="1452282" cy="55133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5467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2024728319"/>
              </p:ext>
            </p:extLst>
          </p:nvPr>
        </p:nvGraphicFramePr>
        <p:xfrm>
          <a:off x="165568" y="1353670"/>
          <a:ext cx="11860863" cy="4948706"/>
        </p:xfrm>
        <a:graphic>
          <a:graphicData uri="http://schemas.openxmlformats.org/drawingml/2006/table">
            <a:tbl>
              <a:tblPr/>
              <a:tblGrid>
                <a:gridCol w="2200512">
                  <a:extLst>
                    <a:ext uri="{9D8B030D-6E8A-4147-A177-3AD203B41FA5}">
                      <a16:colId xmlns:a16="http://schemas.microsoft.com/office/drawing/2014/main" val="2045900651"/>
                    </a:ext>
                  </a:extLst>
                </a:gridCol>
                <a:gridCol w="1682000">
                  <a:extLst>
                    <a:ext uri="{9D8B030D-6E8A-4147-A177-3AD203B41FA5}">
                      <a16:colId xmlns:a16="http://schemas.microsoft.com/office/drawing/2014/main" val="475617262"/>
                    </a:ext>
                  </a:extLst>
                </a:gridCol>
                <a:gridCol w="1682000">
                  <a:extLst>
                    <a:ext uri="{9D8B030D-6E8A-4147-A177-3AD203B41FA5}">
                      <a16:colId xmlns:a16="http://schemas.microsoft.com/office/drawing/2014/main" val="3675538308"/>
                    </a:ext>
                  </a:extLst>
                </a:gridCol>
                <a:gridCol w="1479778">
                  <a:extLst>
                    <a:ext uri="{9D8B030D-6E8A-4147-A177-3AD203B41FA5}">
                      <a16:colId xmlns:a16="http://schemas.microsoft.com/office/drawing/2014/main" val="20003"/>
                    </a:ext>
                  </a:extLst>
                </a:gridCol>
                <a:gridCol w="1520599">
                  <a:extLst>
                    <a:ext uri="{9D8B030D-6E8A-4147-A177-3AD203B41FA5}">
                      <a16:colId xmlns:a16="http://schemas.microsoft.com/office/drawing/2014/main" val="20004"/>
                    </a:ext>
                  </a:extLst>
                </a:gridCol>
                <a:gridCol w="1647987">
                  <a:extLst>
                    <a:ext uri="{9D8B030D-6E8A-4147-A177-3AD203B41FA5}">
                      <a16:colId xmlns:a16="http://schemas.microsoft.com/office/drawing/2014/main" val="20006"/>
                    </a:ext>
                  </a:extLst>
                </a:gridCol>
                <a:gridCol w="1647987">
                  <a:extLst>
                    <a:ext uri="{9D8B030D-6E8A-4147-A177-3AD203B41FA5}">
                      <a16:colId xmlns:a16="http://schemas.microsoft.com/office/drawing/2014/main" val="20007"/>
                    </a:ext>
                  </a:extLst>
                </a:gridCol>
              </a:tblGrid>
              <a:tr h="628063">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Presence</a:t>
                      </a:r>
                      <a:r>
                        <a:rPr lang="en-US" sz="2800" b="1" baseline="0" dirty="0">
                          <a:effectLst/>
                          <a:latin typeface="+mn-lt"/>
                        </a:rPr>
                        <a:t> Area and Statistics</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n-lt"/>
                        </a:rPr>
                        <a:t>Data</a:t>
                      </a:r>
                      <a:r>
                        <a:rPr lang="en-US" sz="2800" b="1" baseline="0" dirty="0">
                          <a:effectLst/>
                          <a:latin typeface="+mn-lt"/>
                        </a:rPr>
                        <a:t> Set</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Garamond" panose="02020404030301010803" pitchFamily="18" charset="0"/>
                        </a:rPr>
                        <a:t>Percentage of Valley</a:t>
                      </a:r>
                      <a:r>
                        <a:rPr lang="en-US" sz="2400" baseline="0" dirty="0">
                          <a:effectLst/>
                          <a:latin typeface="Garamond" panose="02020404030301010803" pitchFamily="18" charset="0"/>
                        </a:rPr>
                        <a:t> Bottom</a:t>
                      </a:r>
                      <a:r>
                        <a:rPr lang="en-US" sz="2400" dirty="0">
                          <a:effectLst/>
                          <a:latin typeface="Garamond" panose="02020404030301010803" pitchFamily="18" charset="0"/>
                        </a:rPr>
                        <a:t> </a:t>
                      </a:r>
                      <a:r>
                        <a:rPr lang="en-US" sz="2400" dirty="0" smtClean="0">
                          <a:effectLst/>
                          <a:latin typeface="Garamond" panose="02020404030301010803" pitchFamily="18" charset="0"/>
                        </a:rPr>
                        <a:t>Detected</a:t>
                      </a:r>
                      <a:r>
                        <a:rPr lang="en-US" sz="2400" baseline="0" dirty="0" smtClean="0">
                          <a:effectLst/>
                          <a:latin typeface="Garamond" panose="02020404030301010803" pitchFamily="18" charset="0"/>
                        </a:rPr>
                        <a:t> </a:t>
                      </a:r>
                      <a:r>
                        <a:rPr lang="en-US" sz="2400" baseline="0" dirty="0">
                          <a:effectLst/>
                          <a:latin typeface="Garamond" panose="02020404030301010803" pitchFamily="18" charset="0"/>
                        </a:rPr>
                        <a:t>as</a:t>
                      </a:r>
                      <a:r>
                        <a:rPr lang="en-US" sz="2400" dirty="0">
                          <a:effectLst/>
                          <a:latin typeface="Garamond" panose="02020404030301010803" pitchFamily="18" charset="0"/>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Out</a:t>
                      </a:r>
                      <a:r>
                        <a:rPr lang="en-US" sz="2400" baseline="0" dirty="0">
                          <a:effectLst/>
                          <a:latin typeface="Garamond" panose="02020404030301010803" pitchFamily="18" charset="0"/>
                        </a:rPr>
                        <a:t> of Bag Error (%)</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AUC (Area</a:t>
                      </a:r>
                      <a:r>
                        <a:rPr lang="en-US" sz="2400" baseline="0" dirty="0">
                          <a:effectLst/>
                          <a:latin typeface="Garamond" panose="02020404030301010803" pitchFamily="18" charset="0"/>
                        </a:rPr>
                        <a:t> Under ROC Curve)</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Digital</a:t>
                      </a:r>
                      <a:r>
                        <a:rPr lang="en-US" sz="2800" dirty="0">
                          <a:effectLst/>
                          <a:latin typeface="+mn-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Field</a:t>
                      </a:r>
                      <a:r>
                        <a:rPr lang="en-US" sz="2800" dirty="0">
                          <a:effectLst/>
                          <a:latin typeface="+mn-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2006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2016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Landsat 8</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Sentinel 2</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708745"/>
                  </a:ext>
                </a:extLst>
              </a:tr>
            </a:tbl>
          </a:graphicData>
        </a:graphic>
      </p:graphicFrame>
      <p:grpSp>
        <p:nvGrpSpPr>
          <p:cNvPr id="3" name="Group 2"/>
          <p:cNvGrpSpPr/>
          <p:nvPr/>
        </p:nvGrpSpPr>
        <p:grpSpPr>
          <a:xfrm>
            <a:off x="5772150" y="3724275"/>
            <a:ext cx="4527315" cy="1304925"/>
            <a:chOff x="5772150" y="3724275"/>
            <a:chExt cx="4527315" cy="1304925"/>
          </a:xfrm>
        </p:grpSpPr>
        <p:sp>
          <p:nvSpPr>
            <p:cNvPr id="2" name="Rectangle 1"/>
            <p:cNvSpPr/>
            <p:nvPr/>
          </p:nvSpPr>
          <p:spPr>
            <a:xfrm>
              <a:off x="5772150" y="3724275"/>
              <a:ext cx="1419225" cy="13049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0240" y="3724275"/>
              <a:ext cx="1419225" cy="13049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993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3289392188"/>
              </p:ext>
            </p:extLst>
          </p:nvPr>
        </p:nvGraphicFramePr>
        <p:xfrm>
          <a:off x="165568" y="1353670"/>
          <a:ext cx="11860863" cy="4948706"/>
        </p:xfrm>
        <a:graphic>
          <a:graphicData uri="http://schemas.openxmlformats.org/drawingml/2006/table">
            <a:tbl>
              <a:tblPr/>
              <a:tblGrid>
                <a:gridCol w="2200512">
                  <a:extLst>
                    <a:ext uri="{9D8B030D-6E8A-4147-A177-3AD203B41FA5}">
                      <a16:colId xmlns:a16="http://schemas.microsoft.com/office/drawing/2014/main" val="2045900651"/>
                    </a:ext>
                  </a:extLst>
                </a:gridCol>
                <a:gridCol w="1682000">
                  <a:extLst>
                    <a:ext uri="{9D8B030D-6E8A-4147-A177-3AD203B41FA5}">
                      <a16:colId xmlns:a16="http://schemas.microsoft.com/office/drawing/2014/main" val="475617262"/>
                    </a:ext>
                  </a:extLst>
                </a:gridCol>
                <a:gridCol w="1682000">
                  <a:extLst>
                    <a:ext uri="{9D8B030D-6E8A-4147-A177-3AD203B41FA5}">
                      <a16:colId xmlns:a16="http://schemas.microsoft.com/office/drawing/2014/main" val="3675538308"/>
                    </a:ext>
                  </a:extLst>
                </a:gridCol>
                <a:gridCol w="1479778">
                  <a:extLst>
                    <a:ext uri="{9D8B030D-6E8A-4147-A177-3AD203B41FA5}">
                      <a16:colId xmlns:a16="http://schemas.microsoft.com/office/drawing/2014/main" val="20003"/>
                    </a:ext>
                  </a:extLst>
                </a:gridCol>
                <a:gridCol w="1520599">
                  <a:extLst>
                    <a:ext uri="{9D8B030D-6E8A-4147-A177-3AD203B41FA5}">
                      <a16:colId xmlns:a16="http://schemas.microsoft.com/office/drawing/2014/main" val="20004"/>
                    </a:ext>
                  </a:extLst>
                </a:gridCol>
                <a:gridCol w="1647987">
                  <a:extLst>
                    <a:ext uri="{9D8B030D-6E8A-4147-A177-3AD203B41FA5}">
                      <a16:colId xmlns:a16="http://schemas.microsoft.com/office/drawing/2014/main" val="20006"/>
                    </a:ext>
                  </a:extLst>
                </a:gridCol>
                <a:gridCol w="1647987">
                  <a:extLst>
                    <a:ext uri="{9D8B030D-6E8A-4147-A177-3AD203B41FA5}">
                      <a16:colId xmlns:a16="http://schemas.microsoft.com/office/drawing/2014/main" val="20007"/>
                    </a:ext>
                  </a:extLst>
                </a:gridCol>
              </a:tblGrid>
              <a:tr h="628063">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Presence</a:t>
                      </a:r>
                      <a:r>
                        <a:rPr lang="en-US" sz="2800" b="1" baseline="0" dirty="0">
                          <a:effectLst/>
                          <a:latin typeface="+mn-lt"/>
                        </a:rPr>
                        <a:t> Area and Statistics</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n-lt"/>
                        </a:rPr>
                        <a:t>Data</a:t>
                      </a:r>
                      <a:r>
                        <a:rPr lang="en-US" sz="2800" b="1" baseline="0" dirty="0">
                          <a:effectLst/>
                          <a:latin typeface="+mn-lt"/>
                        </a:rPr>
                        <a:t> Set</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Garamond" panose="02020404030301010803" pitchFamily="18" charset="0"/>
                        </a:rPr>
                        <a:t>Percentage of Valley</a:t>
                      </a:r>
                      <a:r>
                        <a:rPr lang="en-US" sz="2400" baseline="0" dirty="0">
                          <a:effectLst/>
                          <a:latin typeface="Garamond" panose="02020404030301010803" pitchFamily="18" charset="0"/>
                        </a:rPr>
                        <a:t> Bottom</a:t>
                      </a:r>
                      <a:r>
                        <a:rPr lang="en-US" sz="2400" dirty="0">
                          <a:effectLst/>
                          <a:latin typeface="Garamond" panose="02020404030301010803" pitchFamily="18" charset="0"/>
                        </a:rPr>
                        <a:t> </a:t>
                      </a:r>
                      <a:r>
                        <a:rPr lang="en-US" sz="2400" dirty="0" smtClean="0">
                          <a:effectLst/>
                          <a:latin typeface="Garamond" panose="02020404030301010803" pitchFamily="18" charset="0"/>
                        </a:rPr>
                        <a:t>Detected</a:t>
                      </a:r>
                      <a:r>
                        <a:rPr lang="en-US" sz="2400" baseline="0" dirty="0" smtClean="0">
                          <a:effectLst/>
                          <a:latin typeface="Garamond" panose="02020404030301010803" pitchFamily="18" charset="0"/>
                        </a:rPr>
                        <a:t> </a:t>
                      </a:r>
                      <a:r>
                        <a:rPr lang="en-US" sz="2400" baseline="0" dirty="0">
                          <a:effectLst/>
                          <a:latin typeface="Garamond" panose="02020404030301010803" pitchFamily="18" charset="0"/>
                        </a:rPr>
                        <a:t>as</a:t>
                      </a:r>
                      <a:r>
                        <a:rPr lang="en-US" sz="2400" dirty="0">
                          <a:effectLst/>
                          <a:latin typeface="Garamond" panose="02020404030301010803" pitchFamily="18" charset="0"/>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Out</a:t>
                      </a:r>
                      <a:r>
                        <a:rPr lang="en-US" sz="2400" baseline="0" dirty="0">
                          <a:effectLst/>
                          <a:latin typeface="Garamond" panose="02020404030301010803" pitchFamily="18" charset="0"/>
                        </a:rPr>
                        <a:t> of Bag Error (%)</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AUC (Area</a:t>
                      </a:r>
                      <a:r>
                        <a:rPr lang="en-US" sz="2400" baseline="0" dirty="0">
                          <a:effectLst/>
                          <a:latin typeface="Garamond" panose="02020404030301010803" pitchFamily="18" charset="0"/>
                        </a:rPr>
                        <a:t> Under ROC Curve)</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Digital</a:t>
                      </a:r>
                      <a:r>
                        <a:rPr lang="en-US" sz="2800" dirty="0">
                          <a:effectLst/>
                          <a:latin typeface="+mn-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Field</a:t>
                      </a:r>
                      <a:r>
                        <a:rPr lang="en-US" sz="2800" dirty="0">
                          <a:effectLst/>
                          <a:latin typeface="+mn-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2006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2016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Landsat 8</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Sentinel 2</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708745"/>
                  </a:ext>
                </a:extLst>
              </a:tr>
            </a:tbl>
          </a:graphicData>
        </a:graphic>
      </p:graphicFrame>
      <p:sp>
        <p:nvSpPr>
          <p:cNvPr id="2" name="Rectangle 1"/>
          <p:cNvSpPr/>
          <p:nvPr/>
        </p:nvSpPr>
        <p:spPr>
          <a:xfrm>
            <a:off x="2464174" y="3751169"/>
            <a:ext cx="1419225" cy="13049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165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2112580186"/>
              </p:ext>
            </p:extLst>
          </p:nvPr>
        </p:nvGraphicFramePr>
        <p:xfrm>
          <a:off x="165568" y="1353670"/>
          <a:ext cx="11860863" cy="4948706"/>
        </p:xfrm>
        <a:graphic>
          <a:graphicData uri="http://schemas.openxmlformats.org/drawingml/2006/table">
            <a:tbl>
              <a:tblPr/>
              <a:tblGrid>
                <a:gridCol w="2200512">
                  <a:extLst>
                    <a:ext uri="{9D8B030D-6E8A-4147-A177-3AD203B41FA5}">
                      <a16:colId xmlns:a16="http://schemas.microsoft.com/office/drawing/2014/main" val="2045900651"/>
                    </a:ext>
                  </a:extLst>
                </a:gridCol>
                <a:gridCol w="1682000">
                  <a:extLst>
                    <a:ext uri="{9D8B030D-6E8A-4147-A177-3AD203B41FA5}">
                      <a16:colId xmlns:a16="http://schemas.microsoft.com/office/drawing/2014/main" val="475617262"/>
                    </a:ext>
                  </a:extLst>
                </a:gridCol>
                <a:gridCol w="1682000">
                  <a:extLst>
                    <a:ext uri="{9D8B030D-6E8A-4147-A177-3AD203B41FA5}">
                      <a16:colId xmlns:a16="http://schemas.microsoft.com/office/drawing/2014/main" val="3675538308"/>
                    </a:ext>
                  </a:extLst>
                </a:gridCol>
                <a:gridCol w="1479778">
                  <a:extLst>
                    <a:ext uri="{9D8B030D-6E8A-4147-A177-3AD203B41FA5}">
                      <a16:colId xmlns:a16="http://schemas.microsoft.com/office/drawing/2014/main" val="20003"/>
                    </a:ext>
                  </a:extLst>
                </a:gridCol>
                <a:gridCol w="1520599">
                  <a:extLst>
                    <a:ext uri="{9D8B030D-6E8A-4147-A177-3AD203B41FA5}">
                      <a16:colId xmlns:a16="http://schemas.microsoft.com/office/drawing/2014/main" val="20004"/>
                    </a:ext>
                  </a:extLst>
                </a:gridCol>
                <a:gridCol w="1647987">
                  <a:extLst>
                    <a:ext uri="{9D8B030D-6E8A-4147-A177-3AD203B41FA5}">
                      <a16:colId xmlns:a16="http://schemas.microsoft.com/office/drawing/2014/main" val="20006"/>
                    </a:ext>
                  </a:extLst>
                </a:gridCol>
                <a:gridCol w="1647987">
                  <a:extLst>
                    <a:ext uri="{9D8B030D-6E8A-4147-A177-3AD203B41FA5}">
                      <a16:colId xmlns:a16="http://schemas.microsoft.com/office/drawing/2014/main" val="20007"/>
                    </a:ext>
                  </a:extLst>
                </a:gridCol>
              </a:tblGrid>
              <a:tr h="628063">
                <a:tc gridSpan="7">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Presence</a:t>
                      </a:r>
                      <a:r>
                        <a:rPr lang="en-US" sz="2800" b="1" baseline="0" dirty="0">
                          <a:effectLst/>
                          <a:latin typeface="+mn-lt"/>
                        </a:rPr>
                        <a:t> Area and Statistics</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n-lt"/>
                        </a:rPr>
                        <a:t>Data</a:t>
                      </a:r>
                      <a:r>
                        <a:rPr lang="en-US" sz="2800" b="1" baseline="0" dirty="0">
                          <a:effectLst/>
                          <a:latin typeface="+mn-lt"/>
                        </a:rPr>
                        <a:t> Set</a:t>
                      </a:r>
                      <a:endParaRPr lang="en-US" sz="2800" b="1" dirty="0">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Garamond" panose="02020404030301010803" pitchFamily="18" charset="0"/>
                        </a:rPr>
                        <a:t>Percentage of Valley</a:t>
                      </a:r>
                      <a:r>
                        <a:rPr lang="en-US" sz="2400" baseline="0" dirty="0">
                          <a:effectLst/>
                          <a:latin typeface="Garamond" panose="02020404030301010803" pitchFamily="18" charset="0"/>
                        </a:rPr>
                        <a:t> Bottom</a:t>
                      </a:r>
                      <a:r>
                        <a:rPr lang="en-US" sz="2400" dirty="0">
                          <a:effectLst/>
                          <a:latin typeface="Garamond" panose="02020404030301010803" pitchFamily="18" charset="0"/>
                        </a:rPr>
                        <a:t> </a:t>
                      </a:r>
                      <a:r>
                        <a:rPr lang="en-US" sz="2400" dirty="0" smtClean="0">
                          <a:effectLst/>
                          <a:latin typeface="Garamond" panose="02020404030301010803" pitchFamily="18" charset="0"/>
                        </a:rPr>
                        <a:t>Detected</a:t>
                      </a:r>
                      <a:r>
                        <a:rPr lang="en-US" sz="2400" baseline="0" dirty="0" smtClean="0">
                          <a:effectLst/>
                          <a:latin typeface="Garamond" panose="02020404030301010803" pitchFamily="18" charset="0"/>
                        </a:rPr>
                        <a:t> </a:t>
                      </a:r>
                      <a:r>
                        <a:rPr lang="en-US" sz="2400" baseline="0" dirty="0">
                          <a:effectLst/>
                          <a:latin typeface="Garamond" panose="02020404030301010803" pitchFamily="18" charset="0"/>
                        </a:rPr>
                        <a:t>as</a:t>
                      </a:r>
                      <a:r>
                        <a:rPr lang="en-US" sz="2400" dirty="0">
                          <a:effectLst/>
                          <a:latin typeface="Garamond" panose="02020404030301010803" pitchFamily="18" charset="0"/>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Out</a:t>
                      </a:r>
                      <a:r>
                        <a:rPr lang="en-US" sz="2400" baseline="0" dirty="0">
                          <a:effectLst/>
                          <a:latin typeface="Garamond" panose="02020404030301010803" pitchFamily="18" charset="0"/>
                        </a:rPr>
                        <a:t> of Bag Error (%)</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2">
                  <a:txBody>
                    <a:bodyPr/>
                    <a:lstStyle/>
                    <a:p>
                      <a:pPr algn="ctr" rtl="0" fontAlgn="b"/>
                      <a:r>
                        <a:rPr lang="en-US" sz="2400" dirty="0">
                          <a:effectLst/>
                          <a:latin typeface="Garamond" panose="02020404030301010803" pitchFamily="18" charset="0"/>
                        </a:rPr>
                        <a:t>AUC (Area</a:t>
                      </a:r>
                      <a:r>
                        <a:rPr lang="en-US" sz="2400" baseline="0" dirty="0">
                          <a:effectLst/>
                          <a:latin typeface="Garamond" panose="02020404030301010803" pitchFamily="18" charset="0"/>
                        </a:rPr>
                        <a:t> Under ROC Curve)</a:t>
                      </a:r>
                      <a:endParaRPr lang="en-US" sz="2400" dirty="0">
                        <a:effectLst/>
                        <a:latin typeface="Garamond" panose="02020404030301010803" pitchFamily="18" charset="0"/>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Digital</a:t>
                      </a:r>
                      <a:r>
                        <a:rPr lang="en-US" sz="2800" dirty="0">
                          <a:effectLst/>
                          <a:latin typeface="+mn-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n-lt"/>
                        </a:rPr>
                        <a:t>Field</a:t>
                      </a:r>
                      <a:r>
                        <a:rPr lang="en-US" sz="2800" dirty="0">
                          <a:effectLst/>
                          <a:latin typeface="+mn-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n-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2006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2016</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Landsat</a:t>
                      </a:r>
                      <a:r>
                        <a:rPr lang="en-US" sz="2800" baseline="0" dirty="0" smtClean="0">
                          <a:solidFill>
                            <a:schemeClr val="tx1">
                              <a:lumMod val="75000"/>
                              <a:lumOff val="25000"/>
                            </a:schemeClr>
                          </a:solidFill>
                          <a:effectLst/>
                          <a:latin typeface="+mn-lt"/>
                        </a:rPr>
                        <a:t> </a:t>
                      </a:r>
                      <a:r>
                        <a:rPr lang="en-US" sz="2800" dirty="0" smtClean="0">
                          <a:solidFill>
                            <a:schemeClr val="tx1">
                              <a:lumMod val="75000"/>
                              <a:lumOff val="25000"/>
                            </a:schemeClr>
                          </a:solidFill>
                          <a:effectLst/>
                          <a:latin typeface="+mn-lt"/>
                        </a:rPr>
                        <a:t>8</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r" rtl="0" fontAlgn="b"/>
                      <a:r>
                        <a:rPr lang="en-US" sz="2800" dirty="0" smtClean="0">
                          <a:solidFill>
                            <a:schemeClr val="tx1">
                              <a:lumMod val="75000"/>
                              <a:lumOff val="25000"/>
                            </a:schemeClr>
                          </a:solidFill>
                          <a:effectLst/>
                          <a:latin typeface="+mn-lt"/>
                        </a:rPr>
                        <a:t>Sentinel 2</a:t>
                      </a:r>
                      <a:endParaRPr lang="en-US" sz="2800" dirty="0">
                        <a:solidFill>
                          <a:schemeClr val="tx1">
                            <a:lumMod val="75000"/>
                            <a:lumOff val="25000"/>
                          </a:schemeClr>
                        </a:solidFill>
                        <a:effectLst/>
                        <a:latin typeface="+mn-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chemeClr val="tx1">
                              <a:lumMod val="75000"/>
                              <a:lumOff val="25000"/>
                            </a:schemeClr>
                          </a:solidFill>
                          <a:effectLst/>
                          <a:latin typeface="Garamond" panose="02020404030301010803" pitchFamily="18" charset="0"/>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708745"/>
                  </a:ext>
                </a:extLst>
              </a:tr>
            </a:tbl>
          </a:graphicData>
        </a:graphic>
      </p:graphicFrame>
      <p:sp>
        <p:nvSpPr>
          <p:cNvPr id="2" name="Rectangle 1"/>
          <p:cNvSpPr/>
          <p:nvPr/>
        </p:nvSpPr>
        <p:spPr>
          <a:xfrm>
            <a:off x="5772150" y="5124450"/>
            <a:ext cx="1419225" cy="11811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0240" y="5125974"/>
            <a:ext cx="1419225" cy="117957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22444" y="5124450"/>
            <a:ext cx="1419225" cy="11811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57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87D251-D9BE-486A-B284-20B2666EE953}"/>
              </a:ext>
            </a:extLst>
          </p:cNvPr>
          <p:cNvSpPr>
            <a:spLocks noGrp="1"/>
          </p:cNvSpPr>
          <p:nvPr>
            <p:ph type="title"/>
          </p:nvPr>
        </p:nvSpPr>
        <p:spPr/>
        <p:txBody>
          <a:bodyPr/>
          <a:lstStyle/>
          <a:p>
            <a:r>
              <a:rPr lang="en-US" sz="4300" dirty="0"/>
              <a:t>Results – 2006 to 2016 </a:t>
            </a:r>
          </a:p>
        </p:txBody>
      </p:sp>
      <p:pic>
        <p:nvPicPr>
          <p:cNvPr id="9" name="Picture 8">
            <a:extLst>
              <a:ext uri="{FF2B5EF4-FFF2-40B4-BE49-F238E27FC236}">
                <a16:creationId xmlns:a16="http://schemas.microsoft.com/office/drawing/2014/main" id="{89197CD4-B9DC-4464-A20A-DECFB2D19B76}"/>
              </a:ext>
            </a:extLst>
          </p:cNvPr>
          <p:cNvPicPr>
            <a:picLocks noChangeAspect="1"/>
          </p:cNvPicPr>
          <p:nvPr/>
        </p:nvPicPr>
        <p:blipFill>
          <a:blip r:embed="rId3"/>
          <a:stretch>
            <a:fillRect/>
          </a:stretch>
        </p:blipFill>
        <p:spPr>
          <a:xfrm>
            <a:off x="114926" y="1604660"/>
            <a:ext cx="5940236" cy="4617720"/>
          </a:xfrm>
          <a:prstGeom prst="rect">
            <a:avLst/>
          </a:prstGeom>
        </p:spPr>
      </p:pic>
      <p:sp>
        <p:nvSpPr>
          <p:cNvPr id="10" name="TextBox 9">
            <a:extLst>
              <a:ext uri="{FF2B5EF4-FFF2-40B4-BE49-F238E27FC236}">
                <a16:creationId xmlns:a16="http://schemas.microsoft.com/office/drawing/2014/main" id="{48EBD83B-2E1C-4E04-85E0-8CA1D697A196}"/>
              </a:ext>
            </a:extLst>
          </p:cNvPr>
          <p:cNvSpPr txBox="1"/>
          <p:nvPr/>
        </p:nvSpPr>
        <p:spPr>
          <a:xfrm>
            <a:off x="2563822" y="1019885"/>
            <a:ext cx="1213265" cy="630942"/>
          </a:xfrm>
          <a:prstGeom prst="rect">
            <a:avLst/>
          </a:prstGeom>
          <a:noFill/>
        </p:spPr>
        <p:txBody>
          <a:bodyPr wrap="square" rtlCol="0">
            <a:spAutoFit/>
          </a:bodyPr>
          <a:lstStyle/>
          <a:p>
            <a:r>
              <a:rPr lang="en-US" sz="3500" kern="0" dirty="0" smtClean="0">
                <a:solidFill>
                  <a:schemeClr val="tx1">
                    <a:lumMod val="75000"/>
                    <a:lumOff val="25000"/>
                  </a:schemeClr>
                </a:solidFill>
                <a:cs typeface="Arial"/>
                <a:sym typeface="Arial"/>
              </a:rPr>
              <a:t>2006</a:t>
            </a:r>
            <a:endParaRPr lang="en-US" sz="3500" kern="0" dirty="0">
              <a:solidFill>
                <a:schemeClr val="tx1">
                  <a:lumMod val="75000"/>
                  <a:lumOff val="25000"/>
                </a:schemeClr>
              </a:solidFill>
              <a:cs typeface="Arial"/>
              <a:sym typeface="Arial"/>
            </a:endParaRPr>
          </a:p>
        </p:txBody>
      </p:sp>
      <p:pic>
        <p:nvPicPr>
          <p:cNvPr id="11" name="Picture 10">
            <a:extLst>
              <a:ext uri="{FF2B5EF4-FFF2-40B4-BE49-F238E27FC236}">
                <a16:creationId xmlns:a16="http://schemas.microsoft.com/office/drawing/2014/main" id="{F4D81AD8-D5D6-46DE-8E56-B5D3BCF9E8D4}"/>
              </a:ext>
            </a:extLst>
          </p:cNvPr>
          <p:cNvPicPr>
            <a:picLocks noChangeAspect="1"/>
          </p:cNvPicPr>
          <p:nvPr/>
        </p:nvPicPr>
        <p:blipFill rotWithShape="1">
          <a:blip r:embed="rId4"/>
          <a:srcRect b="2458"/>
          <a:stretch/>
        </p:blipFill>
        <p:spPr>
          <a:xfrm>
            <a:off x="6164446" y="1604660"/>
            <a:ext cx="5930202" cy="4621732"/>
          </a:xfrm>
          <a:prstGeom prst="rect">
            <a:avLst/>
          </a:prstGeom>
        </p:spPr>
      </p:pic>
      <p:sp>
        <p:nvSpPr>
          <p:cNvPr id="12" name="TextBox 11">
            <a:extLst>
              <a:ext uri="{FF2B5EF4-FFF2-40B4-BE49-F238E27FC236}">
                <a16:creationId xmlns:a16="http://schemas.microsoft.com/office/drawing/2014/main" id="{1F2CDD72-84C2-42E7-A464-643B4CA14D17}"/>
              </a:ext>
            </a:extLst>
          </p:cNvPr>
          <p:cNvSpPr txBox="1"/>
          <p:nvPr/>
        </p:nvSpPr>
        <p:spPr>
          <a:xfrm>
            <a:off x="8524764" y="1044688"/>
            <a:ext cx="1209566" cy="630942"/>
          </a:xfrm>
          <a:prstGeom prst="rect">
            <a:avLst/>
          </a:prstGeom>
          <a:noFill/>
        </p:spPr>
        <p:txBody>
          <a:bodyPr wrap="square" rtlCol="0">
            <a:spAutoFit/>
          </a:bodyPr>
          <a:lstStyle/>
          <a:p>
            <a:r>
              <a:rPr lang="en-US" sz="3500" kern="0" dirty="0" smtClean="0">
                <a:solidFill>
                  <a:schemeClr val="tx1">
                    <a:lumMod val="75000"/>
                    <a:lumOff val="25000"/>
                  </a:schemeClr>
                </a:solidFill>
                <a:cs typeface="Arial"/>
                <a:sym typeface="Arial"/>
              </a:rPr>
              <a:t>2016</a:t>
            </a:r>
            <a:endParaRPr lang="en-US" sz="3500" kern="0" dirty="0">
              <a:solidFill>
                <a:schemeClr val="tx1">
                  <a:lumMod val="75000"/>
                  <a:lumOff val="25000"/>
                </a:schemeClr>
              </a:solidFill>
              <a:cs typeface="Arial"/>
              <a:sym typeface="Arial"/>
            </a:endParaRPr>
          </a:p>
        </p:txBody>
      </p:sp>
      <p:sp>
        <p:nvSpPr>
          <p:cNvPr id="4" name="TextBox 3"/>
          <p:cNvSpPr txBox="1"/>
          <p:nvPr/>
        </p:nvSpPr>
        <p:spPr>
          <a:xfrm>
            <a:off x="820313" y="6226392"/>
            <a:ext cx="4700284"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chemeClr val="tx1">
                    <a:lumMod val="75000"/>
                    <a:lumOff val="25000"/>
                  </a:schemeClr>
                </a:solidFill>
              </a:rPr>
              <a:t>3.30%</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
        <p:nvSpPr>
          <p:cNvPr id="14" name="TextBox 13"/>
          <p:cNvSpPr txBox="1"/>
          <p:nvPr/>
        </p:nvSpPr>
        <p:spPr>
          <a:xfrm>
            <a:off x="6589727" y="6226392"/>
            <a:ext cx="4830543"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chemeClr val="tx1">
                    <a:lumMod val="75000"/>
                    <a:lumOff val="25000"/>
                  </a:schemeClr>
                </a:solidFill>
              </a:rPr>
              <a:t>1.06%</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943997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87D251-D9BE-486A-B284-20B2666EE953}"/>
              </a:ext>
            </a:extLst>
          </p:cNvPr>
          <p:cNvSpPr>
            <a:spLocks noGrp="1"/>
          </p:cNvSpPr>
          <p:nvPr>
            <p:ph type="title"/>
          </p:nvPr>
        </p:nvSpPr>
        <p:spPr/>
        <p:txBody>
          <a:bodyPr/>
          <a:lstStyle/>
          <a:p>
            <a:r>
              <a:rPr lang="en-US" sz="4300" dirty="0"/>
              <a:t>Results – 2006 to 2016 </a:t>
            </a:r>
          </a:p>
        </p:txBody>
      </p:sp>
      <p:pic>
        <p:nvPicPr>
          <p:cNvPr id="9" name="Picture 8">
            <a:extLst>
              <a:ext uri="{FF2B5EF4-FFF2-40B4-BE49-F238E27FC236}">
                <a16:creationId xmlns:a16="http://schemas.microsoft.com/office/drawing/2014/main" id="{89197CD4-B9DC-4464-A20A-DECFB2D19B76}"/>
              </a:ext>
            </a:extLst>
          </p:cNvPr>
          <p:cNvPicPr>
            <a:picLocks noChangeAspect="1"/>
          </p:cNvPicPr>
          <p:nvPr/>
        </p:nvPicPr>
        <p:blipFill>
          <a:blip r:embed="rId3"/>
          <a:stretch>
            <a:fillRect/>
          </a:stretch>
        </p:blipFill>
        <p:spPr>
          <a:xfrm>
            <a:off x="114926" y="1604660"/>
            <a:ext cx="5940236" cy="4617720"/>
          </a:xfrm>
          <a:prstGeom prst="rect">
            <a:avLst/>
          </a:prstGeom>
        </p:spPr>
      </p:pic>
      <p:sp>
        <p:nvSpPr>
          <p:cNvPr id="10" name="TextBox 9">
            <a:extLst>
              <a:ext uri="{FF2B5EF4-FFF2-40B4-BE49-F238E27FC236}">
                <a16:creationId xmlns:a16="http://schemas.microsoft.com/office/drawing/2014/main" id="{48EBD83B-2E1C-4E04-85E0-8CA1D697A196}"/>
              </a:ext>
            </a:extLst>
          </p:cNvPr>
          <p:cNvSpPr txBox="1"/>
          <p:nvPr/>
        </p:nvSpPr>
        <p:spPr>
          <a:xfrm>
            <a:off x="2563822" y="1019885"/>
            <a:ext cx="1213265" cy="630942"/>
          </a:xfrm>
          <a:prstGeom prst="rect">
            <a:avLst/>
          </a:prstGeom>
          <a:noFill/>
        </p:spPr>
        <p:txBody>
          <a:bodyPr wrap="square" rtlCol="0">
            <a:spAutoFit/>
          </a:bodyPr>
          <a:lstStyle/>
          <a:p>
            <a:r>
              <a:rPr lang="en-US" sz="3500" kern="0" dirty="0" smtClean="0">
                <a:solidFill>
                  <a:schemeClr val="tx1">
                    <a:lumMod val="75000"/>
                    <a:lumOff val="25000"/>
                  </a:schemeClr>
                </a:solidFill>
                <a:cs typeface="Arial"/>
                <a:sym typeface="Arial"/>
              </a:rPr>
              <a:t>2006</a:t>
            </a:r>
            <a:endParaRPr lang="en-US" sz="3500" kern="0" dirty="0">
              <a:solidFill>
                <a:schemeClr val="tx1">
                  <a:lumMod val="75000"/>
                  <a:lumOff val="25000"/>
                </a:schemeClr>
              </a:solidFill>
              <a:cs typeface="Arial"/>
              <a:sym typeface="Arial"/>
            </a:endParaRPr>
          </a:p>
        </p:txBody>
      </p:sp>
      <p:pic>
        <p:nvPicPr>
          <p:cNvPr id="11" name="Picture 10">
            <a:extLst>
              <a:ext uri="{FF2B5EF4-FFF2-40B4-BE49-F238E27FC236}">
                <a16:creationId xmlns:a16="http://schemas.microsoft.com/office/drawing/2014/main" id="{F4D81AD8-D5D6-46DE-8E56-B5D3BCF9E8D4}"/>
              </a:ext>
            </a:extLst>
          </p:cNvPr>
          <p:cNvPicPr>
            <a:picLocks noChangeAspect="1"/>
          </p:cNvPicPr>
          <p:nvPr/>
        </p:nvPicPr>
        <p:blipFill rotWithShape="1">
          <a:blip r:embed="rId4"/>
          <a:srcRect b="2458"/>
          <a:stretch/>
        </p:blipFill>
        <p:spPr>
          <a:xfrm>
            <a:off x="6164446" y="1604660"/>
            <a:ext cx="5930202" cy="4621732"/>
          </a:xfrm>
          <a:prstGeom prst="rect">
            <a:avLst/>
          </a:prstGeom>
        </p:spPr>
      </p:pic>
      <p:sp>
        <p:nvSpPr>
          <p:cNvPr id="12" name="TextBox 11">
            <a:extLst>
              <a:ext uri="{FF2B5EF4-FFF2-40B4-BE49-F238E27FC236}">
                <a16:creationId xmlns:a16="http://schemas.microsoft.com/office/drawing/2014/main" id="{1F2CDD72-84C2-42E7-A464-643B4CA14D17}"/>
              </a:ext>
            </a:extLst>
          </p:cNvPr>
          <p:cNvSpPr txBox="1"/>
          <p:nvPr/>
        </p:nvSpPr>
        <p:spPr>
          <a:xfrm>
            <a:off x="8524764" y="1044688"/>
            <a:ext cx="1209566" cy="630942"/>
          </a:xfrm>
          <a:prstGeom prst="rect">
            <a:avLst/>
          </a:prstGeom>
          <a:noFill/>
        </p:spPr>
        <p:txBody>
          <a:bodyPr wrap="square" rtlCol="0">
            <a:spAutoFit/>
          </a:bodyPr>
          <a:lstStyle/>
          <a:p>
            <a:r>
              <a:rPr lang="en-US" sz="3500" kern="0" dirty="0" smtClean="0">
                <a:solidFill>
                  <a:schemeClr val="tx1">
                    <a:lumMod val="75000"/>
                    <a:lumOff val="25000"/>
                  </a:schemeClr>
                </a:solidFill>
                <a:cs typeface="Arial"/>
                <a:sym typeface="Arial"/>
              </a:rPr>
              <a:t>2016</a:t>
            </a:r>
            <a:endParaRPr lang="en-US" sz="3500" kern="0" dirty="0">
              <a:solidFill>
                <a:schemeClr val="tx1">
                  <a:lumMod val="75000"/>
                  <a:lumOff val="25000"/>
                </a:schemeClr>
              </a:solidFill>
              <a:cs typeface="Arial"/>
              <a:sym typeface="Arial"/>
            </a:endParaRPr>
          </a:p>
        </p:txBody>
      </p:sp>
      <p:sp>
        <p:nvSpPr>
          <p:cNvPr id="4" name="TextBox 3"/>
          <p:cNvSpPr txBox="1"/>
          <p:nvPr/>
        </p:nvSpPr>
        <p:spPr>
          <a:xfrm>
            <a:off x="820313" y="6226392"/>
            <a:ext cx="4700284"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chemeClr val="tx1">
                    <a:lumMod val="75000"/>
                    <a:lumOff val="25000"/>
                  </a:schemeClr>
                </a:solidFill>
              </a:rPr>
              <a:t>3.30%</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
        <p:nvSpPr>
          <p:cNvPr id="14" name="TextBox 13"/>
          <p:cNvSpPr txBox="1"/>
          <p:nvPr/>
        </p:nvSpPr>
        <p:spPr>
          <a:xfrm>
            <a:off x="6589727" y="6226392"/>
            <a:ext cx="4830543"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rgbClr val="C00000"/>
                </a:solidFill>
              </a:rPr>
              <a:t>1.06</a:t>
            </a:r>
            <a:r>
              <a:rPr lang="en-US" sz="2200" b="1" dirty="0" smtClean="0">
                <a:solidFill>
                  <a:schemeClr val="tx1">
                    <a:lumMod val="75000"/>
                    <a:lumOff val="25000"/>
                  </a:schemeClr>
                </a:solidFill>
              </a:rPr>
              <a:t>%</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926199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a:t>Community Concerns</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
        <p:nvSpPr>
          <p:cNvPr id="2" name="Rectangle 1"/>
          <p:cNvSpPr/>
          <p:nvPr/>
        </p:nvSpPr>
        <p:spPr>
          <a:xfrm>
            <a:off x="378077" y="4521868"/>
            <a:ext cx="11477244" cy="2092881"/>
          </a:xfrm>
          <a:prstGeom prst="rect">
            <a:avLst/>
          </a:prstGeom>
        </p:spPr>
        <p:txBody>
          <a:bodyPr wrap="square">
            <a:spAutoFit/>
          </a:bodyPr>
          <a:lstStyle/>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Upper Colorado River Basin (UCRB) supplies water to over 40 million people</a:t>
            </a:r>
          </a:p>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Function and structure of riparian zones are threatened by invasive species</a:t>
            </a:r>
          </a:p>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Russian olive presence </a:t>
            </a:r>
            <a:r>
              <a:rPr lang="en-US" sz="2200" dirty="0" smtClean="0">
                <a:solidFill>
                  <a:schemeClr val="tx1">
                    <a:lumMod val="75000"/>
                    <a:lumOff val="25000"/>
                  </a:schemeClr>
                </a:solidFill>
              </a:rPr>
              <a:t>in </a:t>
            </a:r>
            <a:r>
              <a:rPr lang="en-US" sz="2200" dirty="0">
                <a:solidFill>
                  <a:schemeClr val="tx1">
                    <a:lumMod val="75000"/>
                    <a:lumOff val="25000"/>
                  </a:schemeClr>
                </a:solidFill>
              </a:rPr>
              <a:t>the UCRB </a:t>
            </a:r>
            <a:r>
              <a:rPr lang="en-US" sz="2200" dirty="0" smtClean="0">
                <a:solidFill>
                  <a:schemeClr val="tx1">
                    <a:lumMod val="75000"/>
                    <a:lumOff val="25000"/>
                  </a:schemeClr>
                </a:solidFill>
              </a:rPr>
              <a:t>needs further study</a:t>
            </a:r>
            <a:endParaRPr lang="en-US" sz="26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endParaRPr lang="en-US" sz="2600" dirty="0">
              <a:solidFill>
                <a:schemeClr val="tx1">
                  <a:lumMod val="75000"/>
                  <a:lumOff val="25000"/>
                </a:schemeClr>
              </a:solidFill>
            </a:endParaRPr>
          </a:p>
        </p:txBody>
      </p:sp>
      <p:pic>
        <p:nvPicPr>
          <p:cNvPr id="4" name="Picture 3">
            <a:extLst>
              <a:ext uri="{FF2B5EF4-FFF2-40B4-BE49-F238E27FC236}">
                <a16:creationId xmlns:a16="http://schemas.microsoft.com/office/drawing/2014/main" id="{E4289321-E96B-42C3-BA04-30A3ACCF8E14}"/>
              </a:ext>
            </a:extLst>
          </p:cNvPr>
          <p:cNvPicPr>
            <a:picLocks noChangeAspect="1"/>
          </p:cNvPicPr>
          <p:nvPr/>
        </p:nvPicPr>
        <p:blipFill>
          <a:blip r:embed="rId3"/>
          <a:stretch>
            <a:fillRect/>
          </a:stretch>
        </p:blipFill>
        <p:spPr>
          <a:xfrm>
            <a:off x="2079119" y="313575"/>
            <a:ext cx="8033762" cy="3362028"/>
          </a:xfrm>
          <a:prstGeom prst="rect">
            <a:avLst/>
          </a:prstGeom>
        </p:spPr>
      </p:pic>
      <p:sp>
        <p:nvSpPr>
          <p:cNvPr id="9" name="Text Placeholder 4"/>
          <p:cNvSpPr txBox="1">
            <a:spLocks/>
          </p:cNvSpPr>
          <p:nvPr/>
        </p:nvSpPr>
        <p:spPr>
          <a:xfrm>
            <a:off x="7789230" y="3327002"/>
            <a:ext cx="2323651"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smtClean="0">
                <a:solidFill>
                  <a:schemeClr val="bg1"/>
                </a:solidFill>
              </a:rPr>
              <a:t>Steve Bassett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DF8840-3F50-449C-842D-1EF7B69C383B}"/>
              </a:ext>
            </a:extLst>
          </p:cNvPr>
          <p:cNvSpPr>
            <a:spLocks noGrp="1"/>
          </p:cNvSpPr>
          <p:nvPr>
            <p:ph type="title"/>
          </p:nvPr>
        </p:nvSpPr>
        <p:spPr/>
        <p:txBody>
          <a:bodyPr/>
          <a:lstStyle/>
          <a:p>
            <a:r>
              <a:rPr lang="en-US" sz="4300" dirty="0" smtClean="0"/>
              <a:t>Results – Landsat 8 to Sentinel-2 (2016)</a:t>
            </a:r>
            <a:endParaRPr lang="en-US" sz="4300" dirty="0"/>
          </a:p>
        </p:txBody>
      </p:sp>
      <p:pic>
        <p:nvPicPr>
          <p:cNvPr id="9" name="Picture 8">
            <a:extLst>
              <a:ext uri="{FF2B5EF4-FFF2-40B4-BE49-F238E27FC236}">
                <a16:creationId xmlns:a16="http://schemas.microsoft.com/office/drawing/2014/main" id="{22337D12-3701-4E01-94B5-8C3B4C28C751}"/>
              </a:ext>
            </a:extLst>
          </p:cNvPr>
          <p:cNvPicPr>
            <a:picLocks noChangeAspect="1"/>
          </p:cNvPicPr>
          <p:nvPr/>
        </p:nvPicPr>
        <p:blipFill rotWithShape="1">
          <a:blip r:embed="rId3"/>
          <a:srcRect b="1316"/>
          <a:stretch/>
        </p:blipFill>
        <p:spPr>
          <a:xfrm>
            <a:off x="108440" y="1635565"/>
            <a:ext cx="5936016" cy="4617720"/>
          </a:xfrm>
          <a:prstGeom prst="rect">
            <a:avLst/>
          </a:prstGeom>
        </p:spPr>
      </p:pic>
      <p:sp>
        <p:nvSpPr>
          <p:cNvPr id="10" name="TextBox 9">
            <a:extLst>
              <a:ext uri="{FF2B5EF4-FFF2-40B4-BE49-F238E27FC236}">
                <a16:creationId xmlns:a16="http://schemas.microsoft.com/office/drawing/2014/main" id="{8E80CF43-FD23-426C-B58D-16BEA5763B91}"/>
              </a:ext>
            </a:extLst>
          </p:cNvPr>
          <p:cNvSpPr txBox="1"/>
          <p:nvPr/>
        </p:nvSpPr>
        <p:spPr>
          <a:xfrm>
            <a:off x="1116158" y="1050790"/>
            <a:ext cx="3953435" cy="584775"/>
          </a:xfrm>
          <a:prstGeom prst="rect">
            <a:avLst/>
          </a:prstGeom>
          <a:noFill/>
        </p:spPr>
        <p:txBody>
          <a:bodyPr wrap="square" rtlCol="0">
            <a:spAutoFit/>
          </a:bodyPr>
          <a:lstStyle/>
          <a:p>
            <a:pPr algn="ctr"/>
            <a:r>
              <a:rPr lang="en-US" sz="3200" kern="0" dirty="0" smtClean="0">
                <a:solidFill>
                  <a:schemeClr val="tx1">
                    <a:lumMod val="75000"/>
                    <a:lumOff val="25000"/>
                  </a:schemeClr>
                </a:solidFill>
                <a:cs typeface="Arial"/>
                <a:sym typeface="Arial"/>
              </a:rPr>
              <a:t>Landsat 8 (Subset)</a:t>
            </a:r>
            <a:endParaRPr lang="en-US" sz="3200" kern="0" dirty="0">
              <a:solidFill>
                <a:schemeClr val="tx1">
                  <a:lumMod val="75000"/>
                  <a:lumOff val="25000"/>
                </a:schemeClr>
              </a:solidFill>
              <a:cs typeface="Arial"/>
              <a:sym typeface="Arial"/>
            </a:endParaRPr>
          </a:p>
        </p:txBody>
      </p:sp>
      <p:pic>
        <p:nvPicPr>
          <p:cNvPr id="11" name="Picture 10">
            <a:extLst>
              <a:ext uri="{FF2B5EF4-FFF2-40B4-BE49-F238E27FC236}">
                <a16:creationId xmlns:a16="http://schemas.microsoft.com/office/drawing/2014/main" id="{33ECE17D-578F-4222-8209-C3077C16E66A}"/>
              </a:ext>
            </a:extLst>
          </p:cNvPr>
          <p:cNvPicPr>
            <a:picLocks noChangeAspect="1"/>
          </p:cNvPicPr>
          <p:nvPr/>
        </p:nvPicPr>
        <p:blipFill>
          <a:blip r:embed="rId4"/>
          <a:stretch>
            <a:fillRect/>
          </a:stretch>
        </p:blipFill>
        <p:spPr>
          <a:xfrm>
            <a:off x="6161855" y="1635565"/>
            <a:ext cx="5936016" cy="4617720"/>
          </a:xfrm>
          <a:prstGeom prst="rect">
            <a:avLst/>
          </a:prstGeom>
        </p:spPr>
      </p:pic>
      <p:sp>
        <p:nvSpPr>
          <p:cNvPr id="12" name="TextBox 11">
            <a:extLst>
              <a:ext uri="{FF2B5EF4-FFF2-40B4-BE49-F238E27FC236}">
                <a16:creationId xmlns:a16="http://schemas.microsoft.com/office/drawing/2014/main" id="{4374580D-C2EB-493A-87FA-AB59A83459AD}"/>
              </a:ext>
            </a:extLst>
          </p:cNvPr>
          <p:cNvSpPr txBox="1"/>
          <p:nvPr/>
        </p:nvSpPr>
        <p:spPr>
          <a:xfrm>
            <a:off x="8048165" y="1050790"/>
            <a:ext cx="2351654" cy="584775"/>
          </a:xfrm>
          <a:prstGeom prst="rect">
            <a:avLst/>
          </a:prstGeom>
          <a:noFill/>
        </p:spPr>
        <p:txBody>
          <a:bodyPr wrap="square" rtlCol="0">
            <a:spAutoFit/>
          </a:bodyPr>
          <a:lstStyle/>
          <a:p>
            <a:pPr algn="ctr"/>
            <a:r>
              <a:rPr lang="en-US" sz="3200" kern="0" dirty="0" smtClean="0">
                <a:solidFill>
                  <a:schemeClr val="tx1">
                    <a:lumMod val="75000"/>
                    <a:lumOff val="25000"/>
                  </a:schemeClr>
                </a:solidFill>
                <a:cs typeface="Arial"/>
                <a:sym typeface="Arial"/>
              </a:rPr>
              <a:t>Sentinel-2</a:t>
            </a:r>
            <a:endParaRPr lang="en-US" sz="3200" kern="0" dirty="0">
              <a:solidFill>
                <a:schemeClr val="tx1">
                  <a:lumMod val="75000"/>
                  <a:lumOff val="25000"/>
                </a:schemeClr>
              </a:solidFill>
              <a:cs typeface="Arial"/>
              <a:sym typeface="Arial"/>
            </a:endParaRPr>
          </a:p>
        </p:txBody>
      </p:sp>
      <p:sp>
        <p:nvSpPr>
          <p:cNvPr id="7" name="TextBox 6"/>
          <p:cNvSpPr txBox="1"/>
          <p:nvPr/>
        </p:nvSpPr>
        <p:spPr>
          <a:xfrm>
            <a:off x="820313" y="6253286"/>
            <a:ext cx="4700284"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chemeClr val="tx1">
                    <a:lumMod val="75000"/>
                    <a:lumOff val="25000"/>
                  </a:schemeClr>
                </a:solidFill>
              </a:rPr>
              <a:t>1.42%</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
        <p:nvSpPr>
          <p:cNvPr id="13" name="TextBox 12"/>
          <p:cNvSpPr txBox="1"/>
          <p:nvPr/>
        </p:nvSpPr>
        <p:spPr>
          <a:xfrm>
            <a:off x="6634043" y="6253285"/>
            <a:ext cx="4700284"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chemeClr val="tx1">
                    <a:lumMod val="75000"/>
                    <a:lumOff val="25000"/>
                  </a:schemeClr>
                </a:solidFill>
              </a:rPr>
              <a:t>1.26%</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838344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DF8840-3F50-449C-842D-1EF7B69C383B}"/>
              </a:ext>
            </a:extLst>
          </p:cNvPr>
          <p:cNvSpPr>
            <a:spLocks noGrp="1"/>
          </p:cNvSpPr>
          <p:nvPr>
            <p:ph type="title"/>
          </p:nvPr>
        </p:nvSpPr>
        <p:spPr/>
        <p:txBody>
          <a:bodyPr/>
          <a:lstStyle/>
          <a:p>
            <a:r>
              <a:rPr lang="en-US" sz="4300" dirty="0" smtClean="0"/>
              <a:t>Results – Landsat 8 to Sentinel-2 (2016)</a:t>
            </a:r>
            <a:endParaRPr lang="en-US" sz="4300" dirty="0"/>
          </a:p>
        </p:txBody>
      </p:sp>
      <p:pic>
        <p:nvPicPr>
          <p:cNvPr id="9" name="Picture 8">
            <a:extLst>
              <a:ext uri="{FF2B5EF4-FFF2-40B4-BE49-F238E27FC236}">
                <a16:creationId xmlns:a16="http://schemas.microsoft.com/office/drawing/2014/main" id="{22337D12-3701-4E01-94B5-8C3B4C28C751}"/>
              </a:ext>
            </a:extLst>
          </p:cNvPr>
          <p:cNvPicPr>
            <a:picLocks noChangeAspect="1"/>
          </p:cNvPicPr>
          <p:nvPr/>
        </p:nvPicPr>
        <p:blipFill rotWithShape="1">
          <a:blip r:embed="rId3"/>
          <a:srcRect b="1316"/>
          <a:stretch/>
        </p:blipFill>
        <p:spPr>
          <a:xfrm>
            <a:off x="108440" y="1635565"/>
            <a:ext cx="5936016" cy="4617720"/>
          </a:xfrm>
          <a:prstGeom prst="rect">
            <a:avLst/>
          </a:prstGeom>
        </p:spPr>
      </p:pic>
      <p:sp>
        <p:nvSpPr>
          <p:cNvPr id="10" name="TextBox 9">
            <a:extLst>
              <a:ext uri="{FF2B5EF4-FFF2-40B4-BE49-F238E27FC236}">
                <a16:creationId xmlns:a16="http://schemas.microsoft.com/office/drawing/2014/main" id="{8E80CF43-FD23-426C-B58D-16BEA5763B91}"/>
              </a:ext>
            </a:extLst>
          </p:cNvPr>
          <p:cNvSpPr txBox="1"/>
          <p:nvPr/>
        </p:nvSpPr>
        <p:spPr>
          <a:xfrm>
            <a:off x="1116158" y="1050790"/>
            <a:ext cx="3953435" cy="584775"/>
          </a:xfrm>
          <a:prstGeom prst="rect">
            <a:avLst/>
          </a:prstGeom>
          <a:noFill/>
        </p:spPr>
        <p:txBody>
          <a:bodyPr wrap="square" rtlCol="0">
            <a:spAutoFit/>
          </a:bodyPr>
          <a:lstStyle/>
          <a:p>
            <a:pPr algn="ctr"/>
            <a:r>
              <a:rPr lang="en-US" sz="3200" kern="0" dirty="0" smtClean="0">
                <a:solidFill>
                  <a:schemeClr val="tx1">
                    <a:lumMod val="75000"/>
                    <a:lumOff val="25000"/>
                  </a:schemeClr>
                </a:solidFill>
                <a:cs typeface="Arial"/>
                <a:sym typeface="Arial"/>
              </a:rPr>
              <a:t>Landsat 8 (Subset)</a:t>
            </a:r>
            <a:endParaRPr lang="en-US" sz="3200" kern="0" dirty="0">
              <a:solidFill>
                <a:schemeClr val="tx1">
                  <a:lumMod val="75000"/>
                  <a:lumOff val="25000"/>
                </a:schemeClr>
              </a:solidFill>
              <a:cs typeface="Arial"/>
              <a:sym typeface="Arial"/>
            </a:endParaRPr>
          </a:p>
        </p:txBody>
      </p:sp>
      <p:pic>
        <p:nvPicPr>
          <p:cNvPr id="11" name="Picture 10">
            <a:extLst>
              <a:ext uri="{FF2B5EF4-FFF2-40B4-BE49-F238E27FC236}">
                <a16:creationId xmlns:a16="http://schemas.microsoft.com/office/drawing/2014/main" id="{33ECE17D-578F-4222-8209-C3077C16E66A}"/>
              </a:ext>
            </a:extLst>
          </p:cNvPr>
          <p:cNvPicPr>
            <a:picLocks noChangeAspect="1"/>
          </p:cNvPicPr>
          <p:nvPr/>
        </p:nvPicPr>
        <p:blipFill>
          <a:blip r:embed="rId4"/>
          <a:stretch>
            <a:fillRect/>
          </a:stretch>
        </p:blipFill>
        <p:spPr>
          <a:xfrm>
            <a:off x="6161855" y="1635565"/>
            <a:ext cx="5936016" cy="4617720"/>
          </a:xfrm>
          <a:prstGeom prst="rect">
            <a:avLst/>
          </a:prstGeom>
        </p:spPr>
      </p:pic>
      <p:sp>
        <p:nvSpPr>
          <p:cNvPr id="12" name="TextBox 11">
            <a:extLst>
              <a:ext uri="{FF2B5EF4-FFF2-40B4-BE49-F238E27FC236}">
                <a16:creationId xmlns:a16="http://schemas.microsoft.com/office/drawing/2014/main" id="{4374580D-C2EB-493A-87FA-AB59A83459AD}"/>
              </a:ext>
            </a:extLst>
          </p:cNvPr>
          <p:cNvSpPr txBox="1"/>
          <p:nvPr/>
        </p:nvSpPr>
        <p:spPr>
          <a:xfrm>
            <a:off x="8048165" y="1050790"/>
            <a:ext cx="2351654" cy="584775"/>
          </a:xfrm>
          <a:prstGeom prst="rect">
            <a:avLst/>
          </a:prstGeom>
          <a:noFill/>
        </p:spPr>
        <p:txBody>
          <a:bodyPr wrap="square" rtlCol="0">
            <a:spAutoFit/>
          </a:bodyPr>
          <a:lstStyle/>
          <a:p>
            <a:pPr algn="ctr"/>
            <a:r>
              <a:rPr lang="en-US" sz="3200" kern="0" dirty="0" smtClean="0">
                <a:solidFill>
                  <a:schemeClr val="tx1">
                    <a:lumMod val="75000"/>
                    <a:lumOff val="25000"/>
                  </a:schemeClr>
                </a:solidFill>
                <a:cs typeface="Arial"/>
                <a:sym typeface="Arial"/>
              </a:rPr>
              <a:t>Sentinel-2</a:t>
            </a:r>
            <a:endParaRPr lang="en-US" sz="3200" kern="0" dirty="0">
              <a:solidFill>
                <a:schemeClr val="tx1">
                  <a:lumMod val="75000"/>
                  <a:lumOff val="25000"/>
                </a:schemeClr>
              </a:solidFill>
              <a:cs typeface="Arial"/>
              <a:sym typeface="Arial"/>
            </a:endParaRPr>
          </a:p>
        </p:txBody>
      </p:sp>
      <p:sp>
        <p:nvSpPr>
          <p:cNvPr id="7" name="TextBox 6"/>
          <p:cNvSpPr txBox="1"/>
          <p:nvPr/>
        </p:nvSpPr>
        <p:spPr>
          <a:xfrm>
            <a:off x="820313" y="6253286"/>
            <a:ext cx="4700284"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chemeClr val="tx1">
                    <a:lumMod val="75000"/>
                    <a:lumOff val="25000"/>
                  </a:schemeClr>
                </a:solidFill>
              </a:rPr>
              <a:t>1.42%</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
        <p:nvSpPr>
          <p:cNvPr id="13" name="TextBox 12"/>
          <p:cNvSpPr txBox="1"/>
          <p:nvPr/>
        </p:nvSpPr>
        <p:spPr>
          <a:xfrm>
            <a:off x="6634043" y="6253285"/>
            <a:ext cx="4700284" cy="430887"/>
          </a:xfrm>
          <a:prstGeom prst="rect">
            <a:avLst/>
          </a:prstGeom>
          <a:noFill/>
        </p:spPr>
        <p:txBody>
          <a:bodyPr wrap="square" rtlCol="0">
            <a:spAutoFit/>
          </a:bodyPr>
          <a:lstStyle/>
          <a:p>
            <a:r>
              <a:rPr lang="en-US" sz="2200" dirty="0" smtClean="0">
                <a:solidFill>
                  <a:schemeClr val="tx1">
                    <a:lumMod val="75000"/>
                    <a:lumOff val="25000"/>
                  </a:schemeClr>
                </a:solidFill>
              </a:rPr>
              <a:t>Presence: </a:t>
            </a:r>
            <a:r>
              <a:rPr lang="en-US" sz="2200" b="1" dirty="0" smtClean="0">
                <a:solidFill>
                  <a:srgbClr val="C00000"/>
                </a:solidFill>
              </a:rPr>
              <a:t>1.26</a:t>
            </a:r>
            <a:r>
              <a:rPr lang="en-US" sz="2200" b="1" dirty="0" smtClean="0">
                <a:solidFill>
                  <a:schemeClr val="tx1">
                    <a:lumMod val="75000"/>
                    <a:lumOff val="25000"/>
                  </a:schemeClr>
                </a:solidFill>
              </a:rPr>
              <a:t>%</a:t>
            </a:r>
            <a:r>
              <a:rPr lang="en-US" sz="2200" dirty="0" smtClean="0">
                <a:solidFill>
                  <a:schemeClr val="tx1">
                    <a:lumMod val="75000"/>
                    <a:lumOff val="25000"/>
                  </a:schemeClr>
                </a:solidFill>
              </a:rPr>
              <a:t> of Valley Bottom</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3879697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64377"/>
            <a:ext cx="10233148" cy="479425"/>
          </a:xfrm>
        </p:spPr>
        <p:txBody>
          <a:bodyPr>
            <a:noAutofit/>
          </a:bodyPr>
          <a:lstStyle/>
          <a:p>
            <a:r>
              <a:rPr lang="en-US" sz="3500" dirty="0"/>
              <a:t>Results – Mapping Russian </a:t>
            </a:r>
            <a:r>
              <a:rPr lang="en-US" sz="3500" dirty="0" smtClean="0"/>
              <a:t>Olive using SAHM</a:t>
            </a:r>
            <a:endParaRPr lang="en-US" sz="35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24" y="1408840"/>
            <a:ext cx="8023010" cy="5348673"/>
          </a:xfrm>
          <a:prstGeom prst="rect">
            <a:avLst/>
          </a:prstGeom>
        </p:spPr>
      </p:pic>
      <p:pic>
        <p:nvPicPr>
          <p:cNvPr id="6" name="Picture 5"/>
          <p:cNvPicPr>
            <a:picLocks noChangeAspect="1"/>
          </p:cNvPicPr>
          <p:nvPr/>
        </p:nvPicPr>
        <p:blipFill>
          <a:blip r:embed="rId4"/>
          <a:stretch>
            <a:fillRect/>
          </a:stretch>
        </p:blipFill>
        <p:spPr>
          <a:xfrm>
            <a:off x="8063318" y="4911302"/>
            <a:ext cx="134926" cy="848526"/>
          </a:xfrm>
          <a:prstGeom prst="rect">
            <a:avLst/>
          </a:prstGeom>
        </p:spPr>
      </p:pic>
      <p:grpSp>
        <p:nvGrpSpPr>
          <p:cNvPr id="3" name="Group 2"/>
          <p:cNvGrpSpPr/>
          <p:nvPr/>
        </p:nvGrpSpPr>
        <p:grpSpPr>
          <a:xfrm>
            <a:off x="5893696" y="1572622"/>
            <a:ext cx="2304548" cy="1802487"/>
            <a:chOff x="5893696" y="1572622"/>
            <a:chExt cx="2242466" cy="1802487"/>
          </a:xfrm>
        </p:grpSpPr>
        <p:sp>
          <p:nvSpPr>
            <p:cNvPr id="18" name="Rectangle 17"/>
            <p:cNvSpPr/>
            <p:nvPr/>
          </p:nvSpPr>
          <p:spPr>
            <a:xfrm>
              <a:off x="5893696" y="1572622"/>
              <a:ext cx="2169622" cy="1801167"/>
            </a:xfrm>
            <a:prstGeom prst="rect">
              <a:avLst/>
            </a:prstGeom>
            <a:solidFill>
              <a:schemeClr val="bg1">
                <a:alpha val="6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7"/>
            <p:cNvSpPr>
              <a:spLocks noChangeArrowheads="1"/>
            </p:cNvSpPr>
            <p:nvPr/>
          </p:nvSpPr>
          <p:spPr bwMode="auto">
            <a:xfrm>
              <a:off x="5948154" y="1678813"/>
              <a:ext cx="21880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mj-lt"/>
                </a:rPr>
                <a:t>Number</a:t>
              </a:r>
              <a:r>
                <a:rPr kumimoji="0" lang="en-US" altLang="en-US" sz="1800" b="1" i="0" u="none" strike="noStrike" cap="none" normalizeH="0" dirty="0">
                  <a:ln>
                    <a:noFill/>
                  </a:ln>
                  <a:solidFill>
                    <a:srgbClr val="000000"/>
                  </a:solidFill>
                  <a:effectLst/>
                  <a:latin typeface="+mj-lt"/>
                </a:rPr>
                <a:t> of models </a:t>
              </a:r>
              <a:r>
                <a:rPr lang="en-US" altLang="en-US" b="1" dirty="0" smtClean="0">
                  <a:solidFill>
                    <a:srgbClr val="000000"/>
                  </a:solidFill>
                  <a:latin typeface="+mj-lt"/>
                </a:rPr>
                <a:t>detecting presence</a:t>
              </a:r>
              <a:endParaRPr kumimoji="0" lang="en-US" altLang="en-US" sz="1800" b="0" i="0" u="none" strike="noStrike" cap="none" normalizeH="0" baseline="0" dirty="0">
                <a:ln>
                  <a:noFill/>
                </a:ln>
                <a:solidFill>
                  <a:schemeClr val="tx1"/>
                </a:solidFill>
                <a:effectLst/>
                <a:latin typeface="+mj-lt"/>
              </a:endParaRPr>
            </a:p>
          </p:txBody>
        </p:sp>
        <p:sp>
          <p:nvSpPr>
            <p:cNvPr id="21" name="Rectangle 8"/>
            <p:cNvSpPr>
              <a:spLocks noChangeArrowheads="1"/>
            </p:cNvSpPr>
            <p:nvPr/>
          </p:nvSpPr>
          <p:spPr bwMode="auto">
            <a:xfrm>
              <a:off x="6053160" y="2350435"/>
              <a:ext cx="533400" cy="268288"/>
            </a:xfrm>
            <a:prstGeom prst="rect">
              <a:avLst/>
            </a:prstGeom>
            <a:solidFill>
              <a:srgbClr val="007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9"/>
            <p:cNvSpPr>
              <a:spLocks noChangeArrowheads="1"/>
            </p:cNvSpPr>
            <p:nvPr/>
          </p:nvSpPr>
          <p:spPr bwMode="auto">
            <a:xfrm>
              <a:off x="6053160" y="2350435"/>
              <a:ext cx="533400" cy="2682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10"/>
            <p:cNvSpPr>
              <a:spLocks noChangeArrowheads="1"/>
            </p:cNvSpPr>
            <p:nvPr/>
          </p:nvSpPr>
          <p:spPr bwMode="auto">
            <a:xfrm>
              <a:off x="6681810" y="2331572"/>
              <a:ext cx="140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0</a:t>
              </a:r>
              <a:endParaRPr kumimoji="0" lang="en-US" altLang="en-US" sz="2800" b="1" i="0" u="none" strike="noStrike" cap="none" normalizeH="0" baseline="0" dirty="0">
                <a:ln>
                  <a:noFill/>
                </a:ln>
                <a:solidFill>
                  <a:schemeClr val="tx1"/>
                </a:solidFill>
                <a:effectLst/>
                <a:latin typeface="+mj-lt"/>
              </a:endParaRPr>
            </a:p>
          </p:txBody>
        </p:sp>
        <p:sp>
          <p:nvSpPr>
            <p:cNvPr id="24" name="Rectangle 11"/>
            <p:cNvSpPr>
              <a:spLocks noChangeArrowheads="1"/>
            </p:cNvSpPr>
            <p:nvPr/>
          </p:nvSpPr>
          <p:spPr bwMode="auto">
            <a:xfrm>
              <a:off x="6053160" y="2713973"/>
              <a:ext cx="533400" cy="266700"/>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2"/>
            <p:cNvSpPr>
              <a:spLocks noChangeArrowheads="1"/>
            </p:cNvSpPr>
            <p:nvPr/>
          </p:nvSpPr>
          <p:spPr bwMode="auto">
            <a:xfrm>
              <a:off x="6053160" y="2713973"/>
              <a:ext cx="533400" cy="26670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3"/>
            <p:cNvSpPr>
              <a:spLocks noChangeArrowheads="1"/>
            </p:cNvSpPr>
            <p:nvPr/>
          </p:nvSpPr>
          <p:spPr bwMode="auto">
            <a:xfrm>
              <a:off x="6681810" y="2693522"/>
              <a:ext cx="190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1</a:t>
              </a:r>
              <a:endParaRPr kumimoji="0" lang="en-US" altLang="en-US" sz="2800" b="1" i="0" u="none" strike="noStrike" cap="none" normalizeH="0" baseline="0" dirty="0">
                <a:ln>
                  <a:noFill/>
                </a:ln>
                <a:solidFill>
                  <a:schemeClr val="tx1"/>
                </a:solidFill>
                <a:effectLst/>
                <a:latin typeface="+mj-lt"/>
              </a:endParaRPr>
            </a:p>
          </p:txBody>
        </p:sp>
        <p:sp>
          <p:nvSpPr>
            <p:cNvPr id="27" name="Rectangle 14"/>
            <p:cNvSpPr>
              <a:spLocks noChangeArrowheads="1"/>
            </p:cNvSpPr>
            <p:nvPr/>
          </p:nvSpPr>
          <p:spPr bwMode="auto">
            <a:xfrm>
              <a:off x="6053160" y="3075923"/>
              <a:ext cx="533400" cy="266700"/>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5"/>
            <p:cNvSpPr>
              <a:spLocks noChangeArrowheads="1"/>
            </p:cNvSpPr>
            <p:nvPr/>
          </p:nvSpPr>
          <p:spPr bwMode="auto">
            <a:xfrm>
              <a:off x="6053160" y="3075923"/>
              <a:ext cx="533400" cy="26670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16"/>
            <p:cNvSpPr>
              <a:spLocks noChangeArrowheads="1"/>
            </p:cNvSpPr>
            <p:nvPr/>
          </p:nvSpPr>
          <p:spPr bwMode="auto">
            <a:xfrm>
              <a:off x="6681810" y="3067332"/>
              <a:ext cx="1768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2</a:t>
              </a:r>
              <a:endParaRPr kumimoji="0" lang="en-US" altLang="en-US" sz="2800" b="1" i="0" u="none" strike="noStrike" cap="none" normalizeH="0" baseline="0" dirty="0">
                <a:ln>
                  <a:noFill/>
                </a:ln>
                <a:solidFill>
                  <a:schemeClr val="tx1"/>
                </a:solidFill>
                <a:effectLst/>
                <a:latin typeface="+mj-lt"/>
              </a:endParaRPr>
            </a:p>
          </p:txBody>
        </p:sp>
        <p:sp>
          <p:nvSpPr>
            <p:cNvPr id="30" name="Rectangle 17"/>
            <p:cNvSpPr>
              <a:spLocks noChangeArrowheads="1"/>
            </p:cNvSpPr>
            <p:nvPr/>
          </p:nvSpPr>
          <p:spPr bwMode="auto">
            <a:xfrm>
              <a:off x="7140485" y="2363929"/>
              <a:ext cx="533400" cy="266700"/>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8"/>
            <p:cNvSpPr>
              <a:spLocks noChangeArrowheads="1"/>
            </p:cNvSpPr>
            <p:nvPr/>
          </p:nvSpPr>
          <p:spPr bwMode="auto">
            <a:xfrm>
              <a:off x="7140485" y="2363929"/>
              <a:ext cx="533400" cy="26670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19"/>
            <p:cNvSpPr>
              <a:spLocks noChangeArrowheads="1"/>
            </p:cNvSpPr>
            <p:nvPr/>
          </p:nvSpPr>
          <p:spPr bwMode="auto">
            <a:xfrm>
              <a:off x="7769134" y="2341891"/>
              <a:ext cx="176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3</a:t>
              </a:r>
              <a:endParaRPr kumimoji="0" lang="en-US" altLang="en-US" sz="2800" b="1" i="0" u="none" strike="noStrike" cap="none" normalizeH="0" baseline="0" dirty="0">
                <a:ln>
                  <a:noFill/>
                </a:ln>
                <a:solidFill>
                  <a:schemeClr val="tx1"/>
                </a:solidFill>
                <a:effectLst/>
                <a:latin typeface="+mj-lt"/>
              </a:endParaRPr>
            </a:p>
          </p:txBody>
        </p:sp>
        <p:sp>
          <p:nvSpPr>
            <p:cNvPr id="33" name="Rectangle 20"/>
            <p:cNvSpPr>
              <a:spLocks noChangeArrowheads="1"/>
            </p:cNvSpPr>
            <p:nvPr/>
          </p:nvSpPr>
          <p:spPr bwMode="auto">
            <a:xfrm>
              <a:off x="7140485" y="2725879"/>
              <a:ext cx="533400" cy="265113"/>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1"/>
            <p:cNvSpPr>
              <a:spLocks noChangeArrowheads="1"/>
            </p:cNvSpPr>
            <p:nvPr/>
          </p:nvSpPr>
          <p:spPr bwMode="auto">
            <a:xfrm>
              <a:off x="7140485" y="2725879"/>
              <a:ext cx="533400" cy="26511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
            <p:cNvSpPr>
              <a:spLocks noChangeArrowheads="1"/>
            </p:cNvSpPr>
            <p:nvPr/>
          </p:nvSpPr>
          <p:spPr bwMode="auto">
            <a:xfrm>
              <a:off x="7769135" y="2703841"/>
              <a:ext cx="83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000000"/>
                  </a:solidFill>
                  <a:latin typeface="+mj-lt"/>
                </a:rPr>
                <a:t>4</a:t>
              </a:r>
              <a:endParaRPr kumimoji="0" lang="en-US" altLang="en-US" sz="2800" b="1" i="0" u="none" strike="noStrike" cap="none" normalizeH="0" baseline="0" dirty="0">
                <a:ln>
                  <a:noFill/>
                </a:ln>
                <a:solidFill>
                  <a:schemeClr val="tx1"/>
                </a:solidFill>
                <a:effectLst/>
                <a:latin typeface="+mj-lt"/>
              </a:endParaRPr>
            </a:p>
          </p:txBody>
        </p:sp>
      </p:grpSp>
      <p:sp>
        <p:nvSpPr>
          <p:cNvPr id="36" name="TextBox 35">
            <a:extLst>
              <a:ext uri="{FF2B5EF4-FFF2-40B4-BE49-F238E27FC236}">
                <a16:creationId xmlns:a16="http://schemas.microsoft.com/office/drawing/2014/main" id="{A8E0DCD9-409B-4B10-B23E-562DCF64E73E}"/>
              </a:ext>
            </a:extLst>
          </p:cNvPr>
          <p:cNvSpPr txBox="1"/>
          <p:nvPr/>
        </p:nvSpPr>
        <p:spPr>
          <a:xfrm>
            <a:off x="2915731" y="966818"/>
            <a:ext cx="3139685" cy="461665"/>
          </a:xfrm>
          <a:prstGeom prst="rect">
            <a:avLst/>
          </a:prstGeom>
          <a:noFill/>
        </p:spPr>
        <p:txBody>
          <a:bodyPr wrap="square" rtlCol="0">
            <a:spAutoFit/>
          </a:bodyPr>
          <a:lstStyle/>
          <a:p>
            <a:pPr algn="ctr"/>
            <a:r>
              <a:rPr lang="en-US" sz="2400" kern="0" dirty="0" smtClean="0">
                <a:solidFill>
                  <a:schemeClr val="tx1">
                    <a:lumMod val="75000"/>
                    <a:lumOff val="25000"/>
                  </a:schemeClr>
                </a:solidFill>
                <a:cs typeface="Arial"/>
                <a:sym typeface="Arial"/>
              </a:rPr>
              <a:t>Landsat 8 (2016)</a:t>
            </a:r>
            <a:endParaRPr lang="en-US" sz="2400" kern="0" dirty="0">
              <a:solidFill>
                <a:schemeClr val="tx1">
                  <a:lumMod val="75000"/>
                  <a:lumOff val="25000"/>
                </a:schemeClr>
              </a:solidFill>
              <a:cs typeface="Arial"/>
              <a:sym typeface="Arial"/>
            </a:endParaRPr>
          </a:p>
        </p:txBody>
      </p:sp>
      <p:grpSp>
        <p:nvGrpSpPr>
          <p:cNvPr id="4" name="Group 3"/>
          <p:cNvGrpSpPr/>
          <p:nvPr/>
        </p:nvGrpSpPr>
        <p:grpSpPr>
          <a:xfrm>
            <a:off x="8483578" y="1308142"/>
            <a:ext cx="3711994" cy="3075948"/>
            <a:chOff x="8483578" y="1308142"/>
            <a:chExt cx="3711994" cy="3075948"/>
          </a:xfrm>
        </p:grpSpPr>
        <p:sp>
          <p:nvSpPr>
            <p:cNvPr id="37" name="Shape 188">
              <a:extLst>
                <a:ext uri="{FF2B5EF4-FFF2-40B4-BE49-F238E27FC236}">
                  <a16:creationId xmlns:a16="http://schemas.microsoft.com/office/drawing/2014/main" id="{EA7B88AC-E708-4441-819A-9CEEC16DBCC3}"/>
                </a:ext>
              </a:extLst>
            </p:cNvPr>
            <p:cNvSpPr txBox="1"/>
            <p:nvPr/>
          </p:nvSpPr>
          <p:spPr>
            <a:xfrm>
              <a:off x="8550595" y="2809759"/>
              <a:ext cx="2874227" cy="395931"/>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0" i="0" u="none" strike="noStrike" cap="none" dirty="0" smtClean="0">
                  <a:solidFill>
                    <a:srgbClr val="3A3A3A"/>
                  </a:solidFill>
                  <a:latin typeface="Century Gothic"/>
                  <a:ea typeface="Century Gothic"/>
                  <a:cs typeface="Century Gothic"/>
                  <a:sym typeface="Century Gothic"/>
                </a:rPr>
                <a:t>Random </a:t>
              </a:r>
              <a:r>
                <a:rPr lang="en" sz="2000" b="0" i="0" u="none" strike="noStrike" cap="none" dirty="0">
                  <a:solidFill>
                    <a:srgbClr val="3A3A3A"/>
                  </a:solidFill>
                  <a:latin typeface="Century Gothic"/>
                  <a:ea typeface="Century Gothic"/>
                  <a:cs typeface="Century Gothic"/>
                  <a:sym typeface="Century Gothic"/>
                </a:rPr>
                <a:t>Forest</a:t>
              </a:r>
            </a:p>
          </p:txBody>
        </p:sp>
        <p:sp>
          <p:nvSpPr>
            <p:cNvPr id="38" name="Shape 189">
              <a:extLst>
                <a:ext uri="{FF2B5EF4-FFF2-40B4-BE49-F238E27FC236}">
                  <a16:creationId xmlns:a16="http://schemas.microsoft.com/office/drawing/2014/main" id="{94BE35BC-2D14-4D4A-BF11-98CF3441AAF0}"/>
                </a:ext>
              </a:extLst>
            </p:cNvPr>
            <p:cNvSpPr txBox="1"/>
            <p:nvPr/>
          </p:nvSpPr>
          <p:spPr>
            <a:xfrm>
              <a:off x="8533101" y="2397098"/>
              <a:ext cx="3537578" cy="484501"/>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0" i="0" u="none" strike="noStrike" cap="none" dirty="0" smtClean="0">
                  <a:solidFill>
                    <a:srgbClr val="3A3A3A"/>
                  </a:solidFill>
                  <a:latin typeface="Century Gothic"/>
                  <a:ea typeface="Century Gothic"/>
                  <a:cs typeface="Century Gothic"/>
                  <a:sym typeface="Century Gothic"/>
                </a:rPr>
                <a:t>Generalized </a:t>
              </a:r>
              <a:r>
                <a:rPr lang="en" sz="2000" b="0" i="0" u="none" strike="noStrike" cap="none" dirty="0">
                  <a:solidFill>
                    <a:srgbClr val="3A3A3A"/>
                  </a:solidFill>
                  <a:latin typeface="Century Gothic"/>
                  <a:ea typeface="Century Gothic"/>
                  <a:cs typeface="Century Gothic"/>
                  <a:sym typeface="Century Gothic"/>
                </a:rPr>
                <a:t>Linear </a:t>
              </a:r>
              <a:r>
                <a:rPr lang="en" sz="2000" b="0" i="0" u="none" strike="noStrike" cap="none" dirty="0" smtClean="0">
                  <a:solidFill>
                    <a:srgbClr val="3A3A3A"/>
                  </a:solidFill>
                  <a:latin typeface="Century Gothic"/>
                  <a:ea typeface="Century Gothic"/>
                  <a:cs typeface="Century Gothic"/>
                  <a:sym typeface="Century Gothic"/>
                </a:rPr>
                <a:t>Models </a:t>
              </a:r>
              <a:endParaRPr lang="en" sz="2000" b="0" i="0" u="none" strike="noStrike" cap="none" dirty="0">
                <a:solidFill>
                  <a:srgbClr val="3A3A3A"/>
                </a:solidFill>
                <a:latin typeface="Century Gothic"/>
                <a:ea typeface="Century Gothic"/>
                <a:cs typeface="Century Gothic"/>
                <a:sym typeface="Century Gothic"/>
              </a:endParaRPr>
            </a:p>
          </p:txBody>
        </p:sp>
        <p:sp>
          <p:nvSpPr>
            <p:cNvPr id="39" name="Shape 190">
              <a:extLst>
                <a:ext uri="{FF2B5EF4-FFF2-40B4-BE49-F238E27FC236}">
                  <a16:creationId xmlns:a16="http://schemas.microsoft.com/office/drawing/2014/main" id="{19FFA9D5-8443-44AF-855E-856D86831631}"/>
                </a:ext>
              </a:extLst>
            </p:cNvPr>
            <p:cNvSpPr txBox="1"/>
            <p:nvPr/>
          </p:nvSpPr>
          <p:spPr>
            <a:xfrm>
              <a:off x="8550595" y="3618351"/>
              <a:ext cx="3644977" cy="765739"/>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0" i="0" u="none" strike="noStrike" cap="none" dirty="0" smtClean="0">
                  <a:solidFill>
                    <a:srgbClr val="3A3A3A"/>
                  </a:solidFill>
                  <a:latin typeface="Century Gothic"/>
                  <a:ea typeface="Century Gothic"/>
                  <a:cs typeface="Century Gothic"/>
                  <a:sym typeface="Century Gothic"/>
                </a:rPr>
                <a:t>Multivariate Adaptive </a:t>
              </a:r>
              <a:r>
                <a:rPr lang="en" sz="2000" b="0" i="0" u="none" strike="noStrike" cap="none" dirty="0">
                  <a:solidFill>
                    <a:srgbClr val="3A3A3A"/>
                  </a:solidFill>
                  <a:latin typeface="Century Gothic"/>
                  <a:ea typeface="Century Gothic"/>
                  <a:cs typeface="Century Gothic"/>
                  <a:sym typeface="Century Gothic"/>
                </a:rPr>
                <a:t>Regression Splines</a:t>
              </a:r>
            </a:p>
          </p:txBody>
        </p:sp>
        <p:sp>
          <p:nvSpPr>
            <p:cNvPr id="40" name="Shape 191">
              <a:extLst>
                <a:ext uri="{FF2B5EF4-FFF2-40B4-BE49-F238E27FC236}">
                  <a16:creationId xmlns:a16="http://schemas.microsoft.com/office/drawing/2014/main" id="{15AA0883-D541-4162-B68F-8D3E23F2DA17}"/>
                </a:ext>
              </a:extLst>
            </p:cNvPr>
            <p:cNvSpPr txBox="1"/>
            <p:nvPr/>
          </p:nvSpPr>
          <p:spPr>
            <a:xfrm>
              <a:off x="8550595" y="3232253"/>
              <a:ext cx="3278037" cy="484501"/>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0" i="0" u="none" strike="noStrike" cap="none" dirty="0" smtClean="0">
                  <a:solidFill>
                    <a:srgbClr val="3A3A3A"/>
                  </a:solidFill>
                  <a:latin typeface="Century Gothic"/>
                  <a:ea typeface="Century Gothic"/>
                  <a:cs typeface="Century Gothic"/>
                  <a:sym typeface="Century Gothic"/>
                </a:rPr>
                <a:t>Boosted Regression </a:t>
              </a:r>
              <a:r>
                <a:rPr lang="en" sz="2000" b="0" i="0" u="none" strike="noStrike" cap="none" dirty="0">
                  <a:solidFill>
                    <a:srgbClr val="3A3A3A"/>
                  </a:solidFill>
                  <a:latin typeface="Century Gothic"/>
                  <a:ea typeface="Century Gothic"/>
                  <a:cs typeface="Century Gothic"/>
                  <a:sym typeface="Century Gothic"/>
                </a:rPr>
                <a:t>Trees</a:t>
              </a:r>
            </a:p>
          </p:txBody>
        </p:sp>
        <p:sp>
          <p:nvSpPr>
            <p:cNvPr id="41" name="TextBox 40">
              <a:extLst>
                <a:ext uri="{FF2B5EF4-FFF2-40B4-BE49-F238E27FC236}">
                  <a16:creationId xmlns:a16="http://schemas.microsoft.com/office/drawing/2014/main" id="{4DC88072-4606-40C8-B0BC-D422E4904608}"/>
                </a:ext>
              </a:extLst>
            </p:cNvPr>
            <p:cNvSpPr txBox="1"/>
            <p:nvPr/>
          </p:nvSpPr>
          <p:spPr>
            <a:xfrm>
              <a:off x="8483578" y="1308142"/>
              <a:ext cx="3124046" cy="954107"/>
            </a:xfrm>
            <a:prstGeom prst="rect">
              <a:avLst/>
            </a:prstGeom>
            <a:noFill/>
          </p:spPr>
          <p:txBody>
            <a:bodyPr wrap="square" rtlCol="0">
              <a:spAutoFit/>
            </a:bodyPr>
            <a:lstStyle/>
            <a:p>
              <a:r>
                <a:rPr lang="en-US" sz="2800" kern="0" dirty="0">
                  <a:solidFill>
                    <a:srgbClr val="3289B4"/>
                  </a:solidFill>
                  <a:cs typeface="Arial"/>
                  <a:sym typeface="Arial"/>
                </a:rPr>
                <a:t>Four Models </a:t>
              </a:r>
              <a:r>
                <a:rPr lang="en-US" sz="2800" kern="0" dirty="0" smtClean="0">
                  <a:solidFill>
                    <a:srgbClr val="3289B4"/>
                  </a:solidFill>
                  <a:cs typeface="Arial"/>
                  <a:sym typeface="Arial"/>
                </a:rPr>
                <a:t>Compared:</a:t>
              </a:r>
              <a:endParaRPr lang="en-US" sz="2800" kern="0" dirty="0">
                <a:solidFill>
                  <a:srgbClr val="3289B4"/>
                </a:solidFill>
                <a:cs typeface="Arial"/>
                <a:sym typeface="Arial"/>
              </a:endParaRPr>
            </a:p>
          </p:txBody>
        </p:sp>
      </p:grpSp>
    </p:spTree>
    <p:extLst>
      <p:ext uri="{BB962C8B-B14F-4D97-AF65-F5344CB8AC3E}">
        <p14:creationId xmlns:p14="http://schemas.microsoft.com/office/powerpoint/2010/main" val="1582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7701" y="122329"/>
            <a:ext cx="10233148" cy="899647"/>
          </a:xfrm>
        </p:spPr>
        <p:txBody>
          <a:bodyPr>
            <a:normAutofit/>
          </a:bodyPr>
          <a:lstStyle/>
          <a:p>
            <a:r>
              <a:rPr lang="en-US" dirty="0" smtClean="0"/>
              <a:t>Errors and Uncertainties</a:t>
            </a:r>
            <a:endParaRPr lang="en-US" dirty="0"/>
          </a:p>
        </p:txBody>
      </p:sp>
      <p:sp>
        <p:nvSpPr>
          <p:cNvPr id="3" name="Rectangle 2"/>
          <p:cNvSpPr/>
          <p:nvPr/>
        </p:nvSpPr>
        <p:spPr>
          <a:xfrm>
            <a:off x="317508" y="2285705"/>
            <a:ext cx="4932964" cy="2913618"/>
          </a:xfrm>
          <a:prstGeom prst="rect">
            <a:avLst/>
          </a:prstGeom>
        </p:spPr>
        <p:txBody>
          <a:bodyPr wrap="square">
            <a:spAutoFit/>
          </a:bodyPr>
          <a:lstStyle/>
          <a:p>
            <a:pPr marL="342900" indent="-342900">
              <a:spcBef>
                <a:spcPts val="200"/>
              </a:spcBef>
              <a:buClr>
                <a:srgbClr val="3289B4"/>
              </a:buClr>
              <a:buFont typeface="Webdings" panose="05030102010509060703" pitchFamily="18" charset="2"/>
              <a:buChar char="4"/>
            </a:pPr>
            <a:r>
              <a:rPr lang="en-US" sz="3500" dirty="0" smtClean="0">
                <a:solidFill>
                  <a:schemeClr val="tx1">
                    <a:lumMod val="75000"/>
                    <a:lumOff val="25000"/>
                  </a:schemeClr>
                </a:solidFill>
              </a:rPr>
              <a:t>Importance of field data </a:t>
            </a:r>
            <a:r>
              <a:rPr lang="en-US" sz="3500" dirty="0">
                <a:solidFill>
                  <a:schemeClr val="tx1">
                    <a:lumMod val="75000"/>
                    <a:lumOff val="25000"/>
                  </a:schemeClr>
                </a:solidFill>
              </a:rPr>
              <a:t>collected for remote sensing </a:t>
            </a:r>
            <a:r>
              <a:rPr lang="en-US" sz="3500" dirty="0" smtClean="0">
                <a:solidFill>
                  <a:schemeClr val="tx1">
                    <a:lumMod val="75000"/>
                    <a:lumOff val="25000"/>
                  </a:schemeClr>
                </a:solidFill>
              </a:rPr>
              <a:t>purposes</a:t>
            </a:r>
            <a:endParaRPr lang="en-US" sz="35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endParaRPr lang="en-US" sz="2000" dirty="0">
              <a:solidFill>
                <a:schemeClr val="tx1">
                  <a:lumMod val="75000"/>
                  <a:lumOff val="25000"/>
                </a:schemeClr>
              </a:solidFill>
            </a:endParaRPr>
          </a:p>
          <a:p>
            <a:pPr>
              <a:spcBef>
                <a:spcPts val="200"/>
              </a:spcBef>
              <a:buClr>
                <a:srgbClr val="3289B4"/>
              </a:buClr>
            </a:pPr>
            <a:endParaRPr lang="en-US" sz="2000" dirty="0">
              <a:solidFill>
                <a:schemeClr val="tx1">
                  <a:lumMod val="75000"/>
                  <a:lumOff val="2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9648" y="1389698"/>
            <a:ext cx="6611401" cy="4958550"/>
          </a:xfrm>
          <a:prstGeom prst="rect">
            <a:avLst/>
          </a:prstGeom>
        </p:spPr>
      </p:pic>
      <p:sp>
        <p:nvSpPr>
          <p:cNvPr id="6" name="Text Placeholder 4"/>
          <p:cNvSpPr txBox="1">
            <a:spLocks/>
          </p:cNvSpPr>
          <p:nvPr/>
        </p:nvSpPr>
        <p:spPr>
          <a:xfrm>
            <a:off x="8786003" y="6073928"/>
            <a:ext cx="341422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Famartin</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Wikimedia Commons</a:t>
            </a:r>
          </a:p>
        </p:txBody>
      </p:sp>
    </p:spTree>
    <p:extLst>
      <p:ext uri="{BB962C8B-B14F-4D97-AF65-F5344CB8AC3E}">
        <p14:creationId xmlns:p14="http://schemas.microsoft.com/office/powerpoint/2010/main" val="3018066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Conclusions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17243"/>
            <a:ext cx="12192000" cy="7871968"/>
          </a:xfrm>
          <a:prstGeom prst="rect">
            <a:avLst/>
          </a:prstGeom>
        </p:spPr>
      </p:pic>
      <p:sp>
        <p:nvSpPr>
          <p:cNvPr id="3" name="Rectangle 2"/>
          <p:cNvSpPr/>
          <p:nvPr/>
        </p:nvSpPr>
        <p:spPr>
          <a:xfrm>
            <a:off x="0" y="935873"/>
            <a:ext cx="12191999" cy="1980029"/>
          </a:xfrm>
          <a:prstGeom prst="rect">
            <a:avLst/>
          </a:prstGeom>
          <a:solidFill>
            <a:schemeClr val="bg1"/>
          </a:solidFill>
        </p:spPr>
        <p:txBody>
          <a:bodyPr wrap="square">
            <a:spAutoFit/>
          </a:bodyPr>
          <a:lstStyle/>
          <a:p>
            <a:pPr marL="342900" indent="-342900">
              <a:spcBef>
                <a:spcPts val="200"/>
              </a:spcBef>
              <a:buClr>
                <a:srgbClr val="3289B4"/>
              </a:buClr>
              <a:buFont typeface="Webdings" panose="05030102010509060703" pitchFamily="18" charset="2"/>
              <a:buChar char="4"/>
            </a:pPr>
            <a:r>
              <a:rPr lang="en-US" sz="2500" dirty="0">
                <a:solidFill>
                  <a:schemeClr val="tx1">
                    <a:lumMod val="75000"/>
                    <a:lumOff val="25000"/>
                  </a:schemeClr>
                </a:solidFill>
              </a:rPr>
              <a:t>Russian olive is </a:t>
            </a:r>
            <a:r>
              <a:rPr lang="en-US" sz="2500" dirty="0" smtClean="0">
                <a:solidFill>
                  <a:schemeClr val="tx1">
                    <a:lumMod val="75000"/>
                    <a:lumOff val="25000"/>
                  </a:schemeClr>
                </a:solidFill>
              </a:rPr>
              <a:t>relatively easy to detect in aerial imagery</a:t>
            </a:r>
            <a:endParaRPr lang="en-US" sz="2500" dirty="0">
              <a:solidFill>
                <a:schemeClr val="tx1">
                  <a:lumMod val="75000"/>
                  <a:lumOff val="25000"/>
                </a:schemeClr>
              </a:solidFill>
            </a:endParaRPr>
          </a:p>
          <a:p>
            <a:pPr>
              <a:spcBef>
                <a:spcPts val="200"/>
              </a:spcBef>
              <a:buClr>
                <a:srgbClr val="3289B4"/>
              </a:buClr>
            </a:pPr>
            <a:endParaRPr lang="en-US" sz="8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500" dirty="0" smtClean="0">
                <a:solidFill>
                  <a:schemeClr val="tx1">
                    <a:lumMod val="75000"/>
                    <a:lumOff val="25000"/>
                  </a:schemeClr>
                </a:solidFill>
              </a:rPr>
              <a:t>Digital data performed better than field </a:t>
            </a:r>
            <a:r>
              <a:rPr lang="en-US" sz="2500" dirty="0">
                <a:solidFill>
                  <a:schemeClr val="tx1">
                    <a:lumMod val="75000"/>
                    <a:lumOff val="25000"/>
                  </a:schemeClr>
                </a:solidFill>
              </a:rPr>
              <a:t>data, but field data </a:t>
            </a:r>
            <a:r>
              <a:rPr lang="en-US" sz="2500" dirty="0" smtClean="0">
                <a:solidFill>
                  <a:schemeClr val="tx1">
                    <a:lumMod val="75000"/>
                    <a:lumOff val="25000"/>
                  </a:schemeClr>
                </a:solidFill>
              </a:rPr>
              <a:t>is important for validation</a:t>
            </a:r>
          </a:p>
          <a:p>
            <a:pPr>
              <a:spcBef>
                <a:spcPts val="200"/>
              </a:spcBef>
              <a:buClr>
                <a:srgbClr val="3289B4"/>
              </a:buClr>
            </a:pPr>
            <a:endParaRPr lang="en-US" sz="8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500" dirty="0" smtClean="0">
                <a:solidFill>
                  <a:schemeClr val="tx1">
                    <a:lumMod val="75000"/>
                    <a:lumOff val="25000"/>
                  </a:schemeClr>
                </a:solidFill>
              </a:rPr>
              <a:t>Maps can help inform monitoring, management and restoration</a:t>
            </a:r>
            <a:endParaRPr lang="en-US" sz="2500" dirty="0">
              <a:solidFill>
                <a:schemeClr val="tx1">
                  <a:lumMod val="75000"/>
                  <a:lumOff val="25000"/>
                </a:schemeClr>
              </a:solidFill>
            </a:endParaRPr>
          </a:p>
        </p:txBody>
      </p:sp>
      <p:sp>
        <p:nvSpPr>
          <p:cNvPr id="7" name="Text Placeholder 4"/>
          <p:cNvSpPr txBox="1">
            <a:spLocks/>
          </p:cNvSpPr>
          <p:nvPr/>
        </p:nvSpPr>
        <p:spPr>
          <a:xfrm>
            <a:off x="7504383" y="6592244"/>
            <a:ext cx="5029788"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Petty Office</a:t>
            </a:r>
            <a:r>
              <a:rPr lang="en-US" dirty="0">
                <a:solidFill>
                  <a:schemeClr val="bg1"/>
                </a:solidFill>
              </a:rPr>
              <a:t>r Gabrielle Joyner</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Wikimedia Commons</a:t>
            </a:r>
          </a:p>
        </p:txBody>
      </p:sp>
    </p:spTree>
    <p:extLst>
      <p:ext uri="{BB962C8B-B14F-4D97-AF65-F5344CB8AC3E}">
        <p14:creationId xmlns:p14="http://schemas.microsoft.com/office/powerpoint/2010/main" val="282393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7701" y="122329"/>
            <a:ext cx="10233148" cy="899647"/>
          </a:xfrm>
        </p:spPr>
        <p:txBody>
          <a:bodyPr>
            <a:normAutofit/>
          </a:bodyPr>
          <a:lstStyle/>
          <a:p>
            <a:r>
              <a:rPr lang="en-US" dirty="0" smtClean="0"/>
              <a:t>Future work</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6" y="1021976"/>
            <a:ext cx="8202107" cy="313316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126" y="3537492"/>
            <a:ext cx="8645874" cy="3199483"/>
          </a:xfrm>
          <a:prstGeom prst="rect">
            <a:avLst/>
          </a:prstGeom>
        </p:spPr>
      </p:pic>
      <p:sp>
        <p:nvSpPr>
          <p:cNvPr id="6" name="Text Placeholder 4"/>
          <p:cNvSpPr txBox="1">
            <a:spLocks/>
          </p:cNvSpPr>
          <p:nvPr/>
        </p:nvSpPr>
        <p:spPr>
          <a:xfrm>
            <a:off x="10058400" y="6615952"/>
            <a:ext cx="2289742" cy="242047"/>
          </a:xfrm>
          <a:prstGeom prst="rect">
            <a:avLst/>
          </a:prstGeom>
        </p:spPr>
        <p:txBody>
          <a:bodyPr>
            <a:normAutofit lnSpcReduction="1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a:t>
            </a: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Credits: Kristin Davis</a:t>
            </a:r>
            <a:endPar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0379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2" name="Rectangle 1"/>
          <p:cNvSpPr/>
          <p:nvPr/>
        </p:nvSpPr>
        <p:spPr>
          <a:xfrm>
            <a:off x="1304346" y="1226414"/>
            <a:ext cx="9583308" cy="1246495"/>
          </a:xfrm>
          <a:prstGeom prst="rect">
            <a:avLst/>
          </a:prstGeom>
        </p:spPr>
        <p:txBody>
          <a:bodyPr wrap="square">
            <a:spAutoFit/>
          </a:bodyPr>
          <a:lstStyle/>
          <a:p>
            <a:r>
              <a:rPr lang="en-US" sz="2500" b="1" dirty="0">
                <a:solidFill>
                  <a:schemeClr val="bg2">
                    <a:lumMod val="25000"/>
                  </a:schemeClr>
                </a:solidFill>
                <a:latin typeface="Century Gothic" panose="020B0502020202020204" pitchFamily="34" charset="0"/>
              </a:rPr>
              <a:t>Science Advisors and Mentors at Colorado State University:</a:t>
            </a:r>
            <a:endParaRPr lang="en-US" sz="2500" b="1" dirty="0">
              <a:solidFill>
                <a:schemeClr val="bg2">
                  <a:lumMod val="25000"/>
                </a:schemeClr>
              </a:solidFill>
            </a:endParaRPr>
          </a:p>
          <a:p>
            <a:r>
              <a:rPr lang="en-US" sz="2500" dirty="0">
                <a:solidFill>
                  <a:schemeClr val="bg2">
                    <a:lumMod val="25000"/>
                  </a:schemeClr>
                </a:solidFill>
                <a:latin typeface="Century Gothic" panose="020B0502020202020204" pitchFamily="34" charset="0"/>
              </a:rPr>
              <a:t>Dr. Paul Evangelista (Advisor)         Anthony Vorster (Mentor)</a:t>
            </a:r>
            <a:endParaRPr lang="en-US" sz="700" dirty="0">
              <a:solidFill>
                <a:schemeClr val="bg2">
                  <a:lumMod val="25000"/>
                </a:schemeClr>
              </a:solidFill>
              <a:latin typeface="Century Gothic" panose="020B0502020202020204" pitchFamily="34" charset="0"/>
            </a:endParaRPr>
          </a:p>
          <a:p>
            <a:r>
              <a:rPr lang="en-US" sz="2500" dirty="0">
                <a:solidFill>
                  <a:schemeClr val="bg2">
                    <a:lumMod val="25000"/>
                  </a:schemeClr>
                </a:solidFill>
                <a:latin typeface="Century Gothic" panose="020B0502020202020204" pitchFamily="34" charset="0"/>
              </a:rPr>
              <a:t>Dr. Amanda West (Advisor)</a:t>
            </a:r>
            <a:r>
              <a:rPr lang="en-US" dirty="0">
                <a:solidFill>
                  <a:schemeClr val="bg2">
                    <a:lumMod val="25000"/>
                  </a:schemeClr>
                </a:solidFill>
              </a:rPr>
              <a:t>                 </a:t>
            </a:r>
            <a:r>
              <a:rPr lang="en-US" sz="2500" dirty="0">
                <a:solidFill>
                  <a:schemeClr val="bg2">
                    <a:lumMod val="25000"/>
                  </a:schemeClr>
                </a:solidFill>
              </a:rPr>
              <a:t>Brian Woodward (Mentor)</a:t>
            </a:r>
            <a:endParaRPr lang="en-US" sz="2500" dirty="0">
              <a:solidFill>
                <a:schemeClr val="bg2">
                  <a:lumMod val="25000"/>
                </a:schemeClr>
              </a:solidFill>
              <a:latin typeface="Century Gothic" panose="020B0502020202020204" pitchFamily="34" charset="0"/>
            </a:endParaRPr>
          </a:p>
        </p:txBody>
      </p:sp>
      <p:sp>
        <p:nvSpPr>
          <p:cNvPr id="3" name="Rectangle 2"/>
          <p:cNvSpPr/>
          <p:nvPr/>
        </p:nvSpPr>
        <p:spPr>
          <a:xfrm>
            <a:off x="6412063" y="2722932"/>
            <a:ext cx="4143642" cy="4108817"/>
          </a:xfrm>
          <a:prstGeom prst="rect">
            <a:avLst/>
          </a:prstGeom>
        </p:spPr>
        <p:txBody>
          <a:bodyPr wrap="square">
            <a:spAutoFit/>
          </a:bodyPr>
          <a:lstStyle/>
          <a:p>
            <a:pPr algn="ctr"/>
            <a:r>
              <a:rPr lang="en-US" sz="2500" b="1" dirty="0">
                <a:solidFill>
                  <a:srgbClr val="3A3A3A"/>
                </a:solidFill>
                <a:latin typeface="Century Gothic" panose="020B0502020202020204" pitchFamily="34" charset="0"/>
              </a:rPr>
              <a:t>Previous Contributors:</a:t>
            </a:r>
            <a:endParaRPr lang="en-US" sz="2500" dirty="0"/>
          </a:p>
          <a:p>
            <a:pPr algn="ctr"/>
            <a:r>
              <a:rPr lang="en-US" sz="2500" dirty="0">
                <a:solidFill>
                  <a:schemeClr val="bg2">
                    <a:lumMod val="25000"/>
                  </a:schemeClr>
                </a:solidFill>
              </a:rPr>
              <a:t>Megan </a:t>
            </a:r>
            <a:r>
              <a:rPr lang="en-US" sz="2500" dirty="0" err="1">
                <a:solidFill>
                  <a:schemeClr val="bg2">
                    <a:lumMod val="25000"/>
                  </a:schemeClr>
                </a:solidFill>
              </a:rPr>
              <a:t>Vahsen</a:t>
            </a:r>
            <a:endParaRPr lang="en-US" sz="2500" dirty="0">
              <a:solidFill>
                <a:schemeClr val="bg2">
                  <a:lumMod val="25000"/>
                </a:schemeClr>
              </a:solidFill>
            </a:endParaRPr>
          </a:p>
          <a:p>
            <a:pPr algn="ctr"/>
            <a:r>
              <a:rPr lang="en-US" sz="2500" dirty="0">
                <a:solidFill>
                  <a:schemeClr val="bg2">
                    <a:lumMod val="25000"/>
                  </a:schemeClr>
                </a:solidFill>
              </a:rPr>
              <a:t>Emily Campbell</a:t>
            </a:r>
          </a:p>
          <a:p>
            <a:pPr algn="ctr"/>
            <a:r>
              <a:rPr lang="en-US" sz="2500" dirty="0">
                <a:solidFill>
                  <a:schemeClr val="bg2">
                    <a:lumMod val="25000"/>
                  </a:schemeClr>
                </a:solidFill>
              </a:rPr>
              <a:t>Julia Sullivan</a:t>
            </a:r>
          </a:p>
          <a:p>
            <a:pPr algn="ctr"/>
            <a:r>
              <a:rPr lang="en-US" sz="2500" dirty="0" err="1">
                <a:solidFill>
                  <a:schemeClr val="bg2">
                    <a:lumMod val="25000"/>
                  </a:schemeClr>
                </a:solidFill>
              </a:rPr>
              <a:t>Chanin</a:t>
            </a:r>
            <a:r>
              <a:rPr lang="en-US" sz="2500" dirty="0">
                <a:solidFill>
                  <a:schemeClr val="bg2">
                    <a:lumMod val="25000"/>
                  </a:schemeClr>
                </a:solidFill>
              </a:rPr>
              <a:t> </a:t>
            </a:r>
            <a:r>
              <a:rPr lang="en-US" sz="2500" dirty="0" err="1">
                <a:solidFill>
                  <a:schemeClr val="bg2">
                    <a:lumMod val="25000"/>
                  </a:schemeClr>
                </a:solidFill>
              </a:rPr>
              <a:t>Tilakamonkul</a:t>
            </a:r>
            <a:endParaRPr lang="en-US" sz="2500" dirty="0">
              <a:solidFill>
                <a:schemeClr val="bg2">
                  <a:lumMod val="25000"/>
                </a:schemeClr>
              </a:solidFill>
            </a:endParaRPr>
          </a:p>
          <a:p>
            <a:pPr algn="ctr"/>
            <a:r>
              <a:rPr lang="en-US" sz="2500" dirty="0">
                <a:solidFill>
                  <a:schemeClr val="bg2">
                    <a:lumMod val="25000"/>
                  </a:schemeClr>
                </a:solidFill>
              </a:rPr>
              <a:t>Brian Woodward</a:t>
            </a:r>
          </a:p>
          <a:p>
            <a:pPr algn="ctr"/>
            <a:r>
              <a:rPr lang="en-US" sz="2500" dirty="0" err="1">
                <a:solidFill>
                  <a:schemeClr val="bg2">
                    <a:lumMod val="25000"/>
                  </a:schemeClr>
                </a:solidFill>
              </a:rPr>
              <a:t>Leana</a:t>
            </a:r>
            <a:r>
              <a:rPr lang="en-US" sz="2500" dirty="0">
                <a:solidFill>
                  <a:schemeClr val="bg2">
                    <a:lumMod val="25000"/>
                  </a:schemeClr>
                </a:solidFill>
              </a:rPr>
              <a:t> Schwartz</a:t>
            </a:r>
          </a:p>
          <a:p>
            <a:pPr algn="ctr"/>
            <a:r>
              <a:rPr lang="en-US" sz="2500" dirty="0">
                <a:solidFill>
                  <a:schemeClr val="bg2">
                    <a:lumMod val="25000"/>
                  </a:schemeClr>
                </a:solidFill>
              </a:rPr>
              <a:t>Sarah Carroll</a:t>
            </a:r>
          </a:p>
          <a:p>
            <a:pPr algn="ctr"/>
            <a:r>
              <a:rPr lang="en-US" sz="2500" dirty="0">
                <a:solidFill>
                  <a:schemeClr val="bg2">
                    <a:lumMod val="25000"/>
                  </a:schemeClr>
                </a:solidFill>
              </a:rPr>
              <a:t>Amandeep </a:t>
            </a:r>
            <a:r>
              <a:rPr lang="en-US" sz="2500" dirty="0" err="1">
                <a:solidFill>
                  <a:schemeClr val="bg2">
                    <a:lumMod val="25000"/>
                  </a:schemeClr>
                </a:solidFill>
              </a:rPr>
              <a:t>Vashisht</a:t>
            </a:r>
            <a:endParaRPr lang="en-US" sz="2500" dirty="0">
              <a:solidFill>
                <a:schemeClr val="bg2">
                  <a:lumMod val="25000"/>
                </a:schemeClr>
              </a:solidFill>
            </a:endParaRPr>
          </a:p>
          <a:p>
            <a:r>
              <a:rPr lang="en-US" dirty="0"/>
              <a:t/>
            </a:r>
            <a:br>
              <a:rPr lang="en-US" dirty="0"/>
            </a:br>
            <a:endParaRPr lang="en-US" dirty="0"/>
          </a:p>
        </p:txBody>
      </p:sp>
      <p:sp>
        <p:nvSpPr>
          <p:cNvPr id="5" name="Rectangle 4"/>
          <p:cNvSpPr/>
          <p:nvPr/>
        </p:nvSpPr>
        <p:spPr>
          <a:xfrm>
            <a:off x="508569" y="4206226"/>
            <a:ext cx="6096000" cy="1800493"/>
          </a:xfrm>
          <a:prstGeom prst="rect">
            <a:avLst/>
          </a:prstGeom>
        </p:spPr>
        <p:txBody>
          <a:bodyPr>
            <a:spAutoFit/>
          </a:bodyPr>
          <a:lstStyle/>
          <a:p>
            <a:pPr algn="ctr"/>
            <a:r>
              <a:rPr lang="en-US" sz="2500" b="1" dirty="0">
                <a:solidFill>
                  <a:schemeClr val="bg2">
                    <a:lumMod val="25000"/>
                  </a:schemeClr>
                </a:solidFill>
                <a:latin typeface="Century Gothic" panose="020B0502020202020204" pitchFamily="34" charset="0"/>
              </a:rPr>
              <a:t>Partners:</a:t>
            </a:r>
            <a:endParaRPr lang="en-US" sz="2500" dirty="0">
              <a:solidFill>
                <a:schemeClr val="bg2">
                  <a:lumMod val="25000"/>
                </a:schemeClr>
              </a:solidFill>
            </a:endParaRPr>
          </a:p>
          <a:p>
            <a:pPr algn="ctr"/>
            <a:r>
              <a:rPr lang="en-US" sz="2500" dirty="0">
                <a:solidFill>
                  <a:schemeClr val="bg2">
                    <a:lumMod val="25000"/>
                  </a:schemeClr>
                </a:solidFill>
                <a:latin typeface="Century Gothic" panose="020B0502020202020204" pitchFamily="34" charset="0"/>
              </a:rPr>
              <a:t>US Geological Survey</a:t>
            </a:r>
            <a:endParaRPr lang="en-US" sz="2500" dirty="0">
              <a:solidFill>
                <a:schemeClr val="bg2">
                  <a:lumMod val="25000"/>
                </a:schemeClr>
              </a:solidFill>
            </a:endParaRPr>
          </a:p>
          <a:p>
            <a:pPr algn="ctr"/>
            <a:r>
              <a:rPr lang="en-US" sz="2500" dirty="0">
                <a:solidFill>
                  <a:schemeClr val="bg2">
                    <a:lumMod val="25000"/>
                  </a:schemeClr>
                </a:solidFill>
                <a:latin typeface="Century Gothic" panose="020B0502020202020204" pitchFamily="34" charset="0"/>
              </a:rPr>
              <a:t>Walton Family Foundation </a:t>
            </a:r>
            <a:endParaRPr lang="en-US" sz="2500" dirty="0">
              <a:solidFill>
                <a:schemeClr val="bg2">
                  <a:lumMod val="25000"/>
                </a:schemeClr>
              </a:solidFill>
            </a:endParaRPr>
          </a:p>
          <a:p>
            <a:r>
              <a:rPr lang="en-US" dirty="0"/>
              <a:t/>
            </a:r>
            <a:br>
              <a:rPr lang="en-US" dirty="0"/>
            </a:br>
            <a:endParaRPr lang="en-US" dirty="0"/>
          </a:p>
        </p:txBody>
      </p:sp>
      <p:sp>
        <p:nvSpPr>
          <p:cNvPr id="6" name="Rectangle 5"/>
          <p:cNvSpPr/>
          <p:nvPr/>
        </p:nvSpPr>
        <p:spPr>
          <a:xfrm>
            <a:off x="600595" y="2732637"/>
            <a:ext cx="6096000" cy="1246495"/>
          </a:xfrm>
          <a:prstGeom prst="rect">
            <a:avLst/>
          </a:prstGeom>
        </p:spPr>
        <p:txBody>
          <a:bodyPr>
            <a:spAutoFit/>
          </a:bodyPr>
          <a:lstStyle/>
          <a:p>
            <a:pPr algn="ctr"/>
            <a:r>
              <a:rPr lang="en-US" sz="2500" b="1" dirty="0">
                <a:solidFill>
                  <a:schemeClr val="bg2">
                    <a:lumMod val="25000"/>
                  </a:schemeClr>
                </a:solidFill>
              </a:rPr>
              <a:t>Science Mentors at the USGS:</a:t>
            </a:r>
          </a:p>
          <a:p>
            <a:pPr algn="ctr"/>
            <a:r>
              <a:rPr lang="en-US" sz="2500" dirty="0">
                <a:solidFill>
                  <a:schemeClr val="bg2">
                    <a:lumMod val="25000"/>
                  </a:schemeClr>
                </a:solidFill>
              </a:rPr>
              <a:t>Dr. Gabriel </a:t>
            </a:r>
            <a:r>
              <a:rPr lang="en-US" sz="2500" dirty="0" err="1">
                <a:solidFill>
                  <a:schemeClr val="bg2">
                    <a:lumMod val="25000"/>
                  </a:schemeClr>
                </a:solidFill>
              </a:rPr>
              <a:t>Senay</a:t>
            </a:r>
            <a:r>
              <a:rPr lang="en-US" sz="2500" dirty="0">
                <a:solidFill>
                  <a:schemeClr val="bg2">
                    <a:lumMod val="25000"/>
                  </a:schemeClr>
                </a:solidFill>
              </a:rPr>
              <a:t> </a:t>
            </a:r>
          </a:p>
          <a:p>
            <a:pPr algn="ctr"/>
            <a:r>
              <a:rPr lang="en-US" sz="2500" dirty="0">
                <a:solidFill>
                  <a:schemeClr val="bg2">
                    <a:lumMod val="25000"/>
                  </a:schemeClr>
                </a:solidFill>
              </a:rPr>
              <a:t>Dr. Catherine Jarnevich </a:t>
            </a:r>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Questions?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018"/>
            <a:ext cx="12189162" cy="6353643"/>
          </a:xfrm>
          <a:prstGeom prst="rect">
            <a:avLst/>
          </a:prstGeom>
        </p:spPr>
      </p:pic>
      <p:sp>
        <p:nvSpPr>
          <p:cNvPr id="9" name="Text Placeholder 4"/>
          <p:cNvSpPr txBox="1">
            <a:spLocks/>
          </p:cNvSpPr>
          <p:nvPr/>
        </p:nvSpPr>
        <p:spPr>
          <a:xfrm>
            <a:off x="69195" y="6540873"/>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diveofficer</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3720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a:t>
            </a:r>
          </a:p>
        </p:txBody>
      </p:sp>
      <p:sp>
        <p:nvSpPr>
          <p:cNvPr id="2" name="Text Placeholder 1"/>
          <p:cNvSpPr>
            <a:spLocks noGrp="1"/>
          </p:cNvSpPr>
          <p:nvPr>
            <p:ph type="body" sz="half" idx="2"/>
          </p:nvPr>
        </p:nvSpPr>
        <p:spPr>
          <a:xfrm>
            <a:off x="224856" y="1109528"/>
            <a:ext cx="5082853" cy="5880478"/>
          </a:xfrm>
          <a:ln>
            <a:solidFill>
              <a:schemeClr val="bg1"/>
            </a:solidFill>
          </a:ln>
        </p:spPr>
        <p:txBody>
          <a:bodyPr>
            <a:normAutofit/>
          </a:bodyPr>
          <a:lstStyle/>
          <a:p>
            <a:pPr marL="457200" indent="-457200">
              <a:buAutoNum type="arabicPeriod"/>
            </a:pPr>
            <a:r>
              <a:rPr lang="en-US" sz="3200" b="1" dirty="0">
                <a:solidFill>
                  <a:srgbClr val="3289B4"/>
                </a:solidFill>
              </a:rPr>
              <a:t>Map</a:t>
            </a:r>
            <a:r>
              <a:rPr lang="en-US" sz="3200" dirty="0"/>
              <a:t> </a:t>
            </a:r>
            <a:r>
              <a:rPr lang="en-US" sz="3200" dirty="0" smtClean="0"/>
              <a:t>current Russian </a:t>
            </a:r>
            <a:r>
              <a:rPr lang="en-US" sz="3200" dirty="0"/>
              <a:t>olive </a:t>
            </a:r>
            <a:r>
              <a:rPr lang="en-US" sz="3200" dirty="0" smtClean="0"/>
              <a:t>distribution </a:t>
            </a:r>
            <a:r>
              <a:rPr lang="en-US" sz="3200" dirty="0"/>
              <a:t>on the San Juan River</a:t>
            </a:r>
          </a:p>
          <a:p>
            <a:pPr marL="457200" indent="-457200">
              <a:buAutoNum type="arabicPeriod"/>
            </a:pPr>
            <a:r>
              <a:rPr lang="en-US" sz="3200" b="1" dirty="0" smtClean="0">
                <a:solidFill>
                  <a:srgbClr val="3289B4"/>
                </a:solidFill>
              </a:rPr>
              <a:t>Compare</a:t>
            </a:r>
            <a:r>
              <a:rPr lang="en-US" sz="3200" dirty="0" smtClean="0"/>
              <a:t> </a:t>
            </a:r>
            <a:r>
              <a:rPr lang="en-US" sz="3200" dirty="0"/>
              <a:t>change in Russian olive presence between 2006 and </a:t>
            </a:r>
            <a:r>
              <a:rPr lang="en-US" sz="3200" dirty="0" smtClean="0"/>
              <a:t>2016</a:t>
            </a:r>
          </a:p>
          <a:p>
            <a:pPr marL="457200" indent="-457200">
              <a:buAutoNum type="arabicPeriod"/>
            </a:pPr>
            <a:r>
              <a:rPr lang="en-US" sz="3200" b="1" dirty="0" smtClean="0">
                <a:solidFill>
                  <a:srgbClr val="3289B4"/>
                </a:solidFill>
              </a:rPr>
              <a:t>Compare</a:t>
            </a:r>
            <a:r>
              <a:rPr lang="en-US" sz="3200" dirty="0" smtClean="0"/>
              <a:t> Russian olive distribution between sensors and data types</a:t>
            </a:r>
            <a:endParaRPr lang="en-US" sz="3200" dirty="0"/>
          </a:p>
        </p:txBody>
      </p:sp>
      <p:pic>
        <p:nvPicPr>
          <p:cNvPr id="10" name="Picture Placeholder 9"/>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18612" b="18612"/>
          <a:stretch>
            <a:fillRect/>
          </a:stretch>
        </p:blipFill>
        <p:spPr>
          <a:xfrm>
            <a:off x="5357611" y="855699"/>
            <a:ext cx="6834390" cy="5733767"/>
          </a:xfrm>
        </p:spPr>
      </p:pic>
      <p:sp>
        <p:nvSpPr>
          <p:cNvPr id="7" name="Text Placeholder 4"/>
          <p:cNvSpPr txBox="1">
            <a:spLocks/>
          </p:cNvSpPr>
          <p:nvPr/>
        </p:nvSpPr>
        <p:spPr>
          <a:xfrm>
            <a:off x="9969055" y="6324975"/>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Le.Loup.Gris</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844549"/>
            <a:ext cx="12205218" cy="8278010"/>
          </a:xfrm>
          <a:prstGeom prst="rect">
            <a:avLst/>
          </a:prstGeom>
        </p:spPr>
      </p:pic>
      <p:sp>
        <p:nvSpPr>
          <p:cNvPr id="4" name="Rectangle 3"/>
          <p:cNvSpPr/>
          <p:nvPr/>
        </p:nvSpPr>
        <p:spPr>
          <a:xfrm>
            <a:off x="0" y="844549"/>
            <a:ext cx="12205218" cy="2210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p:cNvSpPr txBox="1">
            <a:spLocks/>
          </p:cNvSpPr>
          <p:nvPr/>
        </p:nvSpPr>
        <p:spPr>
          <a:xfrm>
            <a:off x="168990" y="6514299"/>
            <a:ext cx="1924587"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USGS</a:t>
            </a:r>
          </a:p>
        </p:txBody>
      </p:sp>
      <p:sp>
        <p:nvSpPr>
          <p:cNvPr id="5" name="Title 4"/>
          <p:cNvSpPr>
            <a:spLocks noGrp="1"/>
          </p:cNvSpPr>
          <p:nvPr>
            <p:ph type="title"/>
          </p:nvPr>
        </p:nvSpPr>
        <p:spPr>
          <a:xfrm>
            <a:off x="1000125" y="225424"/>
            <a:ext cx="9413277" cy="479425"/>
          </a:xfrm>
        </p:spPr>
        <p:txBody>
          <a:bodyPr/>
          <a:lstStyle/>
          <a:p>
            <a:r>
              <a:rPr lang="en-US" dirty="0"/>
              <a:t>Project Partners</a:t>
            </a:r>
          </a:p>
        </p:txBody>
      </p:sp>
      <p:pic>
        <p:nvPicPr>
          <p:cNvPr id="10" name="Picture 9" descr="http://upload.wikimedia.org/wikipedia/commons/thumb/1/1c/USGS_logo_green.svg/500px-USGS_logo_green.svg.png"/>
          <p:cNvPicPr/>
          <p:nvPr/>
        </p:nvPicPr>
        <p:blipFill>
          <a:blip r:embed="rId4" cstate="print">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25301" y="1119662"/>
            <a:ext cx="2944710" cy="11977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00125" y="1234961"/>
            <a:ext cx="9413277" cy="1025922"/>
          </a:xfrm>
          <a:prstGeom prst="rect">
            <a:avLst/>
          </a:prstGeom>
        </p:spPr>
        <p:txBody>
          <a:bodyPr wrap="square">
            <a:spAutoFit/>
          </a:bodyPr>
          <a:lstStyle/>
          <a:p>
            <a:pPr marL="342900" indent="-342900">
              <a:spcBef>
                <a:spcPts val="200"/>
              </a:spcBef>
              <a:spcAft>
                <a:spcPts val="1800"/>
              </a:spcAft>
              <a:buClr>
                <a:srgbClr val="3289B4"/>
              </a:buClr>
              <a:buFont typeface="Webdings" panose="05030102010509060703" pitchFamily="18" charset="2"/>
              <a:buChar char="4"/>
            </a:pPr>
            <a:r>
              <a:rPr lang="en-US" sz="2200" dirty="0" smtClean="0">
                <a:solidFill>
                  <a:schemeClr val="tx1">
                    <a:lumMod val="75000"/>
                    <a:lumOff val="25000"/>
                  </a:schemeClr>
                </a:solidFill>
              </a:rPr>
              <a:t>Walton Family Foundation</a:t>
            </a:r>
          </a:p>
          <a:p>
            <a:pPr marL="342900" indent="-342900">
              <a:spcBef>
                <a:spcPts val="200"/>
              </a:spcBef>
              <a:spcAft>
                <a:spcPts val="1800"/>
              </a:spcAft>
              <a:buClr>
                <a:srgbClr val="3289B4"/>
              </a:buClr>
              <a:buFont typeface="Webdings" panose="05030102010509060703" pitchFamily="18" charset="2"/>
              <a:buChar char="4"/>
            </a:pPr>
            <a:r>
              <a:rPr lang="en-US" sz="2200" dirty="0" smtClean="0">
                <a:solidFill>
                  <a:schemeClr val="tx1">
                    <a:lumMod val="75000"/>
                    <a:lumOff val="25000"/>
                  </a:schemeClr>
                </a:solidFill>
              </a:rPr>
              <a:t>Natural Resource Ecology Laboratory</a:t>
            </a:r>
            <a:endParaRPr lang="en-US" sz="2600" dirty="0">
              <a:solidFill>
                <a:schemeClr val="tx1">
                  <a:lumMod val="75000"/>
                  <a:lumOff val="25000"/>
                </a:schemeClr>
              </a:solidFill>
            </a:endParaRPr>
          </a:p>
        </p:txBody>
      </p:sp>
    </p:spTree>
    <p:extLst>
      <p:ext uri="{BB962C8B-B14F-4D97-AF65-F5344CB8AC3E}">
        <p14:creationId xmlns:p14="http://schemas.microsoft.com/office/powerpoint/2010/main" val="283113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txBox="1">
            <a:spLocks/>
          </p:cNvSpPr>
          <p:nvPr/>
        </p:nvSpPr>
        <p:spPr>
          <a:xfrm>
            <a:off x="911225" y="200024"/>
            <a:ext cx="10233148"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pPr algn="r"/>
            <a:r>
              <a:rPr lang="en-US" dirty="0"/>
              <a:t>Study area</a:t>
            </a:r>
          </a:p>
        </p:txBody>
      </p:sp>
      <p:grpSp>
        <p:nvGrpSpPr>
          <p:cNvPr id="7" name="Group 6"/>
          <p:cNvGrpSpPr/>
          <p:nvPr/>
        </p:nvGrpSpPr>
        <p:grpSpPr>
          <a:xfrm>
            <a:off x="6052203" y="1440785"/>
            <a:ext cx="5801708" cy="4351281"/>
            <a:chOff x="130646" y="1357609"/>
            <a:chExt cx="5801708" cy="435128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6" y="1357609"/>
              <a:ext cx="5801708" cy="4351281"/>
            </a:xfrm>
            <a:prstGeom prst="rect">
              <a:avLst/>
            </a:prstGeom>
            <a:ln>
              <a:solidFill>
                <a:schemeClr val="tx1"/>
              </a:solidFill>
            </a:ln>
          </p:spPr>
        </p:pic>
        <p:sp>
          <p:nvSpPr>
            <p:cNvPr id="27" name="TextBox 26"/>
            <p:cNvSpPr txBox="1"/>
            <p:nvPr/>
          </p:nvSpPr>
          <p:spPr>
            <a:xfrm>
              <a:off x="994294" y="3560076"/>
              <a:ext cx="1218526" cy="646331"/>
            </a:xfrm>
            <a:prstGeom prst="rect">
              <a:avLst/>
            </a:prstGeom>
            <a:noFill/>
          </p:spPr>
          <p:txBody>
            <a:bodyPr wrap="square" rtlCol="0">
              <a:spAutoFit/>
            </a:bodyPr>
            <a:lstStyle/>
            <a:p>
              <a:pPr algn="ctr"/>
              <a:r>
                <a:rPr lang="en-US" b="1" dirty="0">
                  <a:solidFill>
                    <a:schemeClr val="tx1">
                      <a:lumMod val="65000"/>
                      <a:lumOff val="35000"/>
                    </a:schemeClr>
                  </a:solidFill>
                  <a:latin typeface="Book Antiqua" panose="02040602050305030304" pitchFamily="18" charset="0"/>
                </a:rPr>
                <a:t>San Juan River</a:t>
              </a:r>
            </a:p>
          </p:txBody>
        </p:sp>
        <p:sp>
          <p:nvSpPr>
            <p:cNvPr id="28" name="TextBox 27"/>
            <p:cNvSpPr txBox="1"/>
            <p:nvPr/>
          </p:nvSpPr>
          <p:spPr>
            <a:xfrm>
              <a:off x="3478136" y="1582124"/>
              <a:ext cx="2016860" cy="369332"/>
            </a:xfrm>
            <a:prstGeom prst="rect">
              <a:avLst/>
            </a:prstGeom>
            <a:noFill/>
          </p:spPr>
          <p:txBody>
            <a:bodyPr wrap="square" rtlCol="0">
              <a:spAutoFit/>
            </a:bodyPr>
            <a:lstStyle/>
            <a:p>
              <a:pPr algn="ctr"/>
              <a:r>
                <a:rPr lang="en-US" b="1" dirty="0">
                  <a:solidFill>
                    <a:schemeClr val="tx1">
                      <a:lumMod val="65000"/>
                      <a:lumOff val="35000"/>
                    </a:schemeClr>
                  </a:solidFill>
                  <a:latin typeface="Book Antiqua" panose="02040602050305030304" pitchFamily="18" charset="0"/>
                </a:rPr>
                <a:t>Landsat P35-R34</a:t>
              </a:r>
            </a:p>
          </p:txBody>
        </p:sp>
        <p:sp>
          <p:nvSpPr>
            <p:cNvPr id="29" name="TextBox 28"/>
            <p:cNvSpPr txBox="1"/>
            <p:nvPr/>
          </p:nvSpPr>
          <p:spPr>
            <a:xfrm>
              <a:off x="2522625" y="3656199"/>
              <a:ext cx="1703973" cy="923330"/>
            </a:xfrm>
            <a:prstGeom prst="rect">
              <a:avLst/>
            </a:prstGeom>
            <a:noFill/>
          </p:spPr>
          <p:txBody>
            <a:bodyPr wrap="square" rtlCol="0">
              <a:spAutoFit/>
            </a:bodyPr>
            <a:lstStyle/>
            <a:p>
              <a:pPr algn="ctr"/>
              <a:r>
                <a:rPr lang="en-US" b="1" dirty="0">
                  <a:solidFill>
                    <a:schemeClr val="tx1">
                      <a:lumMod val="65000"/>
                      <a:lumOff val="35000"/>
                    </a:schemeClr>
                  </a:solidFill>
                  <a:latin typeface="Book Antiqua" panose="02040602050305030304" pitchFamily="18" charset="0"/>
                </a:rPr>
                <a:t>Portion of Sentinel-2</a:t>
              </a:r>
            </a:p>
            <a:p>
              <a:pPr algn="ctr"/>
              <a:r>
                <a:rPr lang="en-US" b="1" dirty="0">
                  <a:solidFill>
                    <a:schemeClr val="tx1">
                      <a:lumMod val="65000"/>
                      <a:lumOff val="35000"/>
                    </a:schemeClr>
                  </a:solidFill>
                  <a:latin typeface="Book Antiqua" panose="02040602050305030304" pitchFamily="18" charset="0"/>
                </a:rPr>
                <a:t>Tile 12SYF</a:t>
              </a:r>
            </a:p>
          </p:txBody>
        </p:sp>
        <p:pic>
          <p:nvPicPr>
            <p:cNvPr id="30" name="Picture 29"/>
            <p:cNvPicPr>
              <a:picLocks noChangeAspect="1"/>
            </p:cNvPicPr>
            <p:nvPr/>
          </p:nvPicPr>
          <p:blipFill>
            <a:blip r:embed="rId4"/>
            <a:stretch>
              <a:fillRect/>
            </a:stretch>
          </p:blipFill>
          <p:spPr>
            <a:xfrm>
              <a:off x="334451" y="1522798"/>
              <a:ext cx="134926" cy="848526"/>
            </a:xfrm>
            <a:prstGeom prst="rect">
              <a:avLst/>
            </a:prstGeom>
          </p:spPr>
        </p:pic>
      </p:grpSp>
      <p:grpSp>
        <p:nvGrpSpPr>
          <p:cNvPr id="4" name="Group 3"/>
          <p:cNvGrpSpPr/>
          <p:nvPr/>
        </p:nvGrpSpPr>
        <p:grpSpPr>
          <a:xfrm>
            <a:off x="1046319" y="355465"/>
            <a:ext cx="4696079" cy="6261438"/>
            <a:chOff x="6442599" y="437015"/>
            <a:chExt cx="4696079" cy="6261438"/>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599" y="437015"/>
              <a:ext cx="4696079" cy="6261438"/>
            </a:xfrm>
            <a:prstGeom prst="rect">
              <a:avLst/>
            </a:prstGeom>
            <a:ln>
              <a:solidFill>
                <a:schemeClr val="tx1"/>
              </a:solidFill>
            </a:ln>
          </p:spPr>
        </p:pic>
        <p:sp>
          <p:nvSpPr>
            <p:cNvPr id="12" name="TextBox 11"/>
            <p:cNvSpPr txBox="1"/>
            <p:nvPr/>
          </p:nvSpPr>
          <p:spPr>
            <a:xfrm>
              <a:off x="7917067" y="2536050"/>
              <a:ext cx="871352" cy="646331"/>
            </a:xfrm>
            <a:prstGeom prst="rect">
              <a:avLst/>
            </a:prstGeom>
            <a:noFill/>
          </p:spPr>
          <p:txBody>
            <a:bodyPr wrap="square" rtlCol="0">
              <a:spAutoFit/>
            </a:bodyPr>
            <a:lstStyle/>
            <a:p>
              <a:pPr algn="ctr"/>
              <a:r>
                <a:rPr lang="en-US" b="1" dirty="0">
                  <a:solidFill>
                    <a:schemeClr val="tx1">
                      <a:lumMod val="65000"/>
                      <a:lumOff val="35000"/>
                    </a:schemeClr>
                  </a:solidFill>
                  <a:latin typeface="Book Antiqua" panose="02040602050305030304" pitchFamily="18" charset="0"/>
                </a:rPr>
                <a:t>Green</a:t>
              </a:r>
            </a:p>
            <a:p>
              <a:pPr algn="ctr"/>
              <a:r>
                <a:rPr lang="en-US" b="1" dirty="0">
                  <a:solidFill>
                    <a:schemeClr val="tx1">
                      <a:lumMod val="65000"/>
                      <a:lumOff val="35000"/>
                    </a:schemeClr>
                  </a:solidFill>
                  <a:latin typeface="Book Antiqua" panose="02040602050305030304" pitchFamily="18" charset="0"/>
                </a:rPr>
                <a:t>River</a:t>
              </a:r>
            </a:p>
          </p:txBody>
        </p:sp>
        <p:sp>
          <p:nvSpPr>
            <p:cNvPr id="13" name="TextBox 12"/>
            <p:cNvSpPr txBox="1"/>
            <p:nvPr/>
          </p:nvSpPr>
          <p:spPr>
            <a:xfrm>
              <a:off x="8663455" y="3244568"/>
              <a:ext cx="1163040" cy="646331"/>
            </a:xfrm>
            <a:prstGeom prst="rect">
              <a:avLst/>
            </a:prstGeom>
            <a:noFill/>
          </p:spPr>
          <p:txBody>
            <a:bodyPr wrap="square" rtlCol="0">
              <a:spAutoFit/>
            </a:bodyPr>
            <a:lstStyle/>
            <a:p>
              <a:pPr algn="ctr"/>
              <a:r>
                <a:rPr lang="en-US" b="1" dirty="0">
                  <a:solidFill>
                    <a:schemeClr val="tx1">
                      <a:lumMod val="65000"/>
                      <a:lumOff val="35000"/>
                    </a:schemeClr>
                  </a:solidFill>
                  <a:latin typeface="Book Antiqua" panose="02040602050305030304" pitchFamily="18" charset="0"/>
                </a:rPr>
                <a:t>Colorado River</a:t>
              </a:r>
            </a:p>
          </p:txBody>
        </p:sp>
        <p:sp>
          <p:nvSpPr>
            <p:cNvPr id="14" name="TextBox 13"/>
            <p:cNvSpPr txBox="1"/>
            <p:nvPr/>
          </p:nvSpPr>
          <p:spPr>
            <a:xfrm>
              <a:off x="7677950" y="4421090"/>
              <a:ext cx="1192116" cy="646331"/>
            </a:xfrm>
            <a:prstGeom prst="rect">
              <a:avLst/>
            </a:prstGeom>
            <a:noFill/>
          </p:spPr>
          <p:txBody>
            <a:bodyPr wrap="square" rtlCol="0">
              <a:spAutoFit/>
            </a:bodyPr>
            <a:lstStyle/>
            <a:p>
              <a:pPr algn="ctr"/>
              <a:r>
                <a:rPr lang="en-US" b="1" dirty="0">
                  <a:solidFill>
                    <a:schemeClr val="tx1">
                      <a:lumMod val="65000"/>
                      <a:lumOff val="35000"/>
                    </a:schemeClr>
                  </a:solidFill>
                  <a:latin typeface="Book Antiqua" panose="02040602050305030304" pitchFamily="18" charset="0"/>
                </a:rPr>
                <a:t>San Juan River</a:t>
              </a:r>
            </a:p>
          </p:txBody>
        </p:sp>
        <p:pic>
          <p:nvPicPr>
            <p:cNvPr id="16" name="Picture 15"/>
            <p:cNvPicPr>
              <a:picLocks noChangeAspect="1"/>
            </p:cNvPicPr>
            <p:nvPr/>
          </p:nvPicPr>
          <p:blipFill>
            <a:blip r:embed="rId4"/>
            <a:stretch>
              <a:fillRect/>
            </a:stretch>
          </p:blipFill>
          <p:spPr>
            <a:xfrm>
              <a:off x="6656165" y="594966"/>
              <a:ext cx="134926" cy="848526"/>
            </a:xfrm>
            <a:prstGeom prst="rect">
              <a:avLst/>
            </a:prstGeom>
          </p:spPr>
        </p:pic>
        <p:sp>
          <p:nvSpPr>
            <p:cNvPr id="18" name="Flowchart: Data 17"/>
            <p:cNvSpPr/>
            <p:nvPr/>
          </p:nvSpPr>
          <p:spPr>
            <a:xfrm>
              <a:off x="9156906" y="1350254"/>
              <a:ext cx="572119" cy="411100"/>
            </a:xfrm>
            <a:prstGeom prst="flowChartInputOutpu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
            <p:cNvSpPr>
              <a:spLocks noChangeArrowheads="1"/>
            </p:cNvSpPr>
            <p:nvPr/>
          </p:nvSpPr>
          <p:spPr bwMode="auto">
            <a:xfrm>
              <a:off x="9328292" y="631352"/>
              <a:ext cx="381000" cy="192088"/>
            </a:xfrm>
            <a:prstGeom prst="rect">
              <a:avLst/>
            </a:prstGeom>
            <a:noFill/>
            <a:ln w="50800">
              <a:solidFill>
                <a:srgbClr val="C5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9851191" y="588897"/>
              <a:ext cx="1211870" cy="276999"/>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lumMod val="75000"/>
                      <a:lumOff val="25000"/>
                    </a:schemeClr>
                  </a:solidFill>
                  <a:effectLst/>
                  <a:latin typeface="Book Antiqua" panose="02040602050305030304" pitchFamily="18" charset="0"/>
                </a:rPr>
                <a:t>Upper</a:t>
              </a:r>
              <a:r>
                <a:rPr kumimoji="0" lang="en-US" altLang="en-US" b="1" i="0" u="none" strike="noStrike" cap="none" normalizeH="0" dirty="0">
                  <a:ln>
                    <a:noFill/>
                  </a:ln>
                  <a:solidFill>
                    <a:schemeClr val="tx1">
                      <a:lumMod val="75000"/>
                      <a:lumOff val="25000"/>
                    </a:schemeClr>
                  </a:solidFill>
                  <a:effectLst/>
                  <a:latin typeface="Book Antiqua" panose="02040602050305030304" pitchFamily="18" charset="0"/>
                </a:rPr>
                <a:t> CRB</a:t>
              </a:r>
              <a:endParaRPr kumimoji="0" lang="en-US" altLang="en-US" b="1" i="0" u="none" strike="noStrike" cap="none" normalizeH="0" baseline="0" dirty="0">
                <a:ln>
                  <a:noFill/>
                </a:ln>
                <a:solidFill>
                  <a:schemeClr val="tx1">
                    <a:lumMod val="75000"/>
                    <a:lumOff val="25000"/>
                  </a:schemeClr>
                </a:solidFill>
                <a:effectLst/>
                <a:latin typeface="Book Antiqua" panose="02040602050305030304" pitchFamily="18" charset="0"/>
              </a:endParaRPr>
            </a:p>
          </p:txBody>
        </p:sp>
        <p:sp>
          <p:nvSpPr>
            <p:cNvPr id="21" name="Line 12"/>
            <p:cNvSpPr>
              <a:spLocks noChangeShapeType="1"/>
            </p:cNvSpPr>
            <p:nvPr/>
          </p:nvSpPr>
          <p:spPr bwMode="auto">
            <a:xfrm>
              <a:off x="9348024" y="1087432"/>
              <a:ext cx="381000" cy="0"/>
            </a:xfrm>
            <a:prstGeom prst="line">
              <a:avLst/>
            </a:prstGeom>
            <a:noFill/>
            <a:ln w="50800" cap="flat">
              <a:solidFill>
                <a:srgbClr val="0A93F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3"/>
            <p:cNvSpPr>
              <a:spLocks noChangeArrowheads="1"/>
            </p:cNvSpPr>
            <p:nvPr/>
          </p:nvSpPr>
          <p:spPr bwMode="auto">
            <a:xfrm>
              <a:off x="9826495" y="929933"/>
              <a:ext cx="679673" cy="276999"/>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lumMod val="75000"/>
                      <a:lumOff val="25000"/>
                    </a:schemeClr>
                  </a:solidFill>
                  <a:effectLst/>
                  <a:latin typeface="Book Antiqua" panose="02040602050305030304" pitchFamily="18" charset="0"/>
                </a:rPr>
                <a:t>Rivers</a:t>
              </a:r>
            </a:p>
          </p:txBody>
        </p:sp>
        <p:sp>
          <p:nvSpPr>
            <p:cNvPr id="23" name="Rectangle 7"/>
            <p:cNvSpPr>
              <a:spLocks noChangeArrowheads="1"/>
            </p:cNvSpPr>
            <p:nvPr/>
          </p:nvSpPr>
          <p:spPr bwMode="auto">
            <a:xfrm>
              <a:off x="9832708" y="1270969"/>
              <a:ext cx="1083630" cy="5539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lumMod val="75000"/>
                      <a:lumOff val="25000"/>
                    </a:schemeClr>
                  </a:solidFill>
                  <a:effectLst/>
                  <a:latin typeface="Book Antiqua" panose="02040602050305030304" pitchFamily="18" charset="0"/>
                </a:rPr>
                <a:t>Landsat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lumMod val="75000"/>
                      <a:lumOff val="25000"/>
                    </a:schemeClr>
                  </a:solidFill>
                  <a:effectLst/>
                  <a:latin typeface="Book Antiqua" panose="02040602050305030304" pitchFamily="18" charset="0"/>
                </a:rPr>
                <a:t>study area</a:t>
              </a:r>
              <a:endParaRPr kumimoji="0" lang="en-US" altLang="en-US" b="1" i="0" u="none" strike="noStrike" cap="none" normalizeH="0" baseline="0" dirty="0">
                <a:ln>
                  <a:noFill/>
                </a:ln>
                <a:solidFill>
                  <a:schemeClr val="tx1">
                    <a:lumMod val="75000"/>
                    <a:lumOff val="25000"/>
                  </a:schemeClr>
                </a:solidFill>
                <a:effectLst/>
                <a:latin typeface="Book Antiqua" panose="02040602050305030304" pitchFamily="18" charset="0"/>
              </a:endParaRPr>
            </a:p>
          </p:txBody>
        </p:sp>
        <p:sp>
          <p:nvSpPr>
            <p:cNvPr id="25" name="Rectangle 7"/>
            <p:cNvSpPr>
              <a:spLocks noChangeArrowheads="1"/>
            </p:cNvSpPr>
            <p:nvPr/>
          </p:nvSpPr>
          <p:spPr bwMode="auto">
            <a:xfrm>
              <a:off x="9851191" y="1834788"/>
              <a:ext cx="1083630" cy="5539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lumMod val="75000"/>
                      <a:lumOff val="25000"/>
                    </a:schemeClr>
                  </a:solidFill>
                  <a:effectLst/>
                  <a:latin typeface="Book Antiqua" panose="02040602050305030304" pitchFamily="18" charset="0"/>
                </a:rPr>
                <a:t>Sentinel-2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lumMod val="75000"/>
                      <a:lumOff val="25000"/>
                    </a:schemeClr>
                  </a:solidFill>
                  <a:effectLst/>
                  <a:latin typeface="Book Antiqua" panose="02040602050305030304" pitchFamily="18" charset="0"/>
                </a:rPr>
                <a:t>study area</a:t>
              </a:r>
            </a:p>
          </p:txBody>
        </p:sp>
        <p:sp>
          <p:nvSpPr>
            <p:cNvPr id="26" name="Rectangle 6"/>
            <p:cNvSpPr>
              <a:spLocks noChangeArrowheads="1"/>
            </p:cNvSpPr>
            <p:nvPr/>
          </p:nvSpPr>
          <p:spPr bwMode="auto">
            <a:xfrm>
              <a:off x="9156906" y="2003269"/>
              <a:ext cx="611398" cy="217036"/>
            </a:xfrm>
            <a:prstGeom prst="rect">
              <a:avLst/>
            </a:prstGeom>
            <a:noFill/>
            <a:ln w="38100">
              <a:solidFill>
                <a:srgbClr val="FFAA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826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asa.gov/sites/default/files/bwhi1apicaaamlo.jpg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71" y="-146931"/>
            <a:ext cx="12851371" cy="72288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86367" y="113790"/>
            <a:ext cx="7761746" cy="479425"/>
          </a:xfrm>
        </p:spPr>
        <p:txBody>
          <a:bodyPr>
            <a:normAutofit fontScale="90000"/>
          </a:bodyPr>
          <a:lstStyle/>
          <a:p>
            <a:r>
              <a:rPr lang="en-US" dirty="0"/>
              <a:t>NASA Satellites/Sensors Used</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147" y="2765075"/>
            <a:ext cx="3323966" cy="2716671"/>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752" y="2168973"/>
            <a:ext cx="3796485" cy="3667858"/>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9023" y="2157394"/>
            <a:ext cx="3396740" cy="2538919"/>
          </a:xfrm>
          <a:prstGeom prst="rect">
            <a:avLst/>
          </a:prstGeom>
          <a:effectLst>
            <a:outerShdw blurRad="50800" dist="38100" dir="2700000" algn="tl" rotWithShape="0">
              <a:prstClr val="black">
                <a:alpha val="40000"/>
              </a:prstClr>
            </a:outerShdw>
          </a:effectLst>
        </p:spPr>
      </p:pic>
      <p:sp>
        <p:nvSpPr>
          <p:cNvPr id="16" name="Shape 187"/>
          <p:cNvSpPr txBox="1"/>
          <p:nvPr/>
        </p:nvSpPr>
        <p:spPr>
          <a:xfrm>
            <a:off x="841314" y="1049689"/>
            <a:ext cx="2412300" cy="4845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75ABDB"/>
              </a:buClr>
              <a:buSzPct val="25000"/>
              <a:buFont typeface="Century Gothic"/>
              <a:buNone/>
            </a:pPr>
            <a:r>
              <a:rPr lang="en" sz="3500" b="1"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rPr>
              <a:t>Landsat 5 TM</a:t>
            </a:r>
            <a:endParaRPr lang="en" sz="3500" b="0"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endParaRPr>
          </a:p>
        </p:txBody>
      </p:sp>
      <p:sp>
        <p:nvSpPr>
          <p:cNvPr id="17" name="Shape 187"/>
          <p:cNvSpPr txBox="1"/>
          <p:nvPr/>
        </p:nvSpPr>
        <p:spPr>
          <a:xfrm>
            <a:off x="4423765" y="1063007"/>
            <a:ext cx="3299042" cy="4845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75ABDB"/>
              </a:buClr>
              <a:buSzPct val="25000"/>
              <a:buFont typeface="Century Gothic"/>
              <a:buNone/>
            </a:pPr>
            <a:r>
              <a:rPr lang="en" sz="3500" b="1"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rPr>
              <a:t>Landsat 8 OLI &amp; TIRS</a:t>
            </a:r>
            <a:endParaRPr lang="en" sz="3500" b="0"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endParaRPr>
          </a:p>
        </p:txBody>
      </p:sp>
      <p:sp>
        <p:nvSpPr>
          <p:cNvPr id="18" name="Shape 187"/>
          <p:cNvSpPr txBox="1"/>
          <p:nvPr/>
        </p:nvSpPr>
        <p:spPr>
          <a:xfrm>
            <a:off x="8601473" y="1059465"/>
            <a:ext cx="2412300" cy="4845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75ABDB"/>
              </a:buClr>
              <a:buSzPct val="25000"/>
              <a:buFont typeface="Century Gothic"/>
              <a:buNone/>
            </a:pPr>
            <a:r>
              <a:rPr lang="en" sz="3500" b="1"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rPr>
              <a:t>Sentinel-2 MSI</a:t>
            </a:r>
            <a:endParaRPr lang="en" sz="3500" b="0"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endParaRPr>
          </a:p>
        </p:txBody>
      </p:sp>
      <p:sp>
        <p:nvSpPr>
          <p:cNvPr id="10" name="Text Placeholder 4"/>
          <p:cNvSpPr txBox="1">
            <a:spLocks/>
          </p:cNvSpPr>
          <p:nvPr/>
        </p:nvSpPr>
        <p:spPr>
          <a:xfrm>
            <a:off x="10421409" y="6469380"/>
            <a:ext cx="2486721"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NASA</a:t>
            </a:r>
          </a:p>
        </p:txBody>
      </p:sp>
      <p:sp>
        <p:nvSpPr>
          <p:cNvPr id="3" name="TextBox 2"/>
          <p:cNvSpPr txBox="1"/>
          <p:nvPr/>
        </p:nvSpPr>
        <p:spPr>
          <a:xfrm>
            <a:off x="1373355" y="5648360"/>
            <a:ext cx="1348217" cy="630942"/>
          </a:xfrm>
          <a:prstGeom prst="rect">
            <a:avLst/>
          </a:prstGeom>
          <a:noFill/>
        </p:spPr>
        <p:txBody>
          <a:bodyPr wrap="square" rtlCol="0">
            <a:spAutoFit/>
          </a:bodyPr>
          <a:lstStyle/>
          <a:p>
            <a:r>
              <a:rPr lang="en-US" sz="3500" b="1" dirty="0">
                <a:solidFill>
                  <a:schemeClr val="bg1"/>
                </a:solidFill>
              </a:rPr>
              <a:t>30 m</a:t>
            </a:r>
          </a:p>
        </p:txBody>
      </p:sp>
      <p:sp>
        <p:nvSpPr>
          <p:cNvPr id="19" name="TextBox 18"/>
          <p:cNvSpPr txBox="1"/>
          <p:nvPr/>
        </p:nvSpPr>
        <p:spPr>
          <a:xfrm>
            <a:off x="5541854" y="5521360"/>
            <a:ext cx="1348217" cy="630942"/>
          </a:xfrm>
          <a:prstGeom prst="rect">
            <a:avLst/>
          </a:prstGeom>
          <a:noFill/>
        </p:spPr>
        <p:txBody>
          <a:bodyPr wrap="square" rtlCol="0">
            <a:spAutoFit/>
          </a:bodyPr>
          <a:lstStyle/>
          <a:p>
            <a:r>
              <a:rPr lang="en-US" sz="3500" b="1" dirty="0">
                <a:solidFill>
                  <a:schemeClr val="bg1"/>
                </a:solidFill>
              </a:rPr>
              <a:t>30 m</a:t>
            </a:r>
          </a:p>
        </p:txBody>
      </p:sp>
      <p:sp>
        <p:nvSpPr>
          <p:cNvPr id="20" name="TextBox 19"/>
          <p:cNvSpPr txBox="1"/>
          <p:nvPr/>
        </p:nvSpPr>
        <p:spPr>
          <a:xfrm>
            <a:off x="9073192" y="4659678"/>
            <a:ext cx="1348217" cy="630942"/>
          </a:xfrm>
          <a:prstGeom prst="rect">
            <a:avLst/>
          </a:prstGeom>
          <a:noFill/>
        </p:spPr>
        <p:txBody>
          <a:bodyPr wrap="square" rtlCol="0">
            <a:spAutoFit/>
          </a:bodyPr>
          <a:lstStyle/>
          <a:p>
            <a:r>
              <a:rPr lang="en-US" sz="3500" b="1" dirty="0">
                <a:solidFill>
                  <a:schemeClr val="bg1"/>
                </a:solidFill>
              </a:rPr>
              <a:t>10 m</a:t>
            </a:r>
          </a:p>
        </p:txBody>
      </p:sp>
    </p:spTree>
    <p:extLst>
      <p:ext uri="{BB962C8B-B14F-4D97-AF65-F5344CB8AC3E}">
        <p14:creationId xmlns:p14="http://schemas.microsoft.com/office/powerpoint/2010/main" val="1765555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412942" cy="479425"/>
          </a:xfrm>
        </p:spPr>
        <p:txBody>
          <a:bodyPr>
            <a:normAutofit fontScale="90000"/>
          </a:bodyPr>
          <a:lstStyle/>
          <a:p>
            <a:r>
              <a:rPr lang="en-US" dirty="0"/>
              <a:t>Methodology – Mapping </a:t>
            </a:r>
            <a:r>
              <a:rPr lang="en-US" dirty="0" smtClean="0"/>
              <a:t>Russian Olive</a:t>
            </a:r>
            <a:endParaRPr lang="en-US"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grpSp>
        <p:nvGrpSpPr>
          <p:cNvPr id="50" name="Group 49"/>
          <p:cNvGrpSpPr/>
          <p:nvPr/>
        </p:nvGrpSpPr>
        <p:grpSpPr>
          <a:xfrm>
            <a:off x="-72498" y="5450026"/>
            <a:ext cx="7499804" cy="336582"/>
            <a:chOff x="1201133" y="4425036"/>
            <a:chExt cx="4795889" cy="218400"/>
          </a:xfrm>
        </p:grpSpPr>
        <p:sp>
          <p:nvSpPr>
            <p:cNvPr id="29"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30"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r>
                <a:rPr lang="en-US" sz="1500" b="0" i="0" u="none" strike="noStrike" cap="none" dirty="0">
                  <a:solidFill>
                    <a:srgbClr val="3A3A3A"/>
                  </a:solidFill>
                  <a:latin typeface="Century Gothic"/>
                  <a:ea typeface="Century Gothic"/>
                  <a:cs typeface="Century Gothic"/>
                  <a:sym typeface="Century Gothic"/>
                </a:rPr>
                <a:t>  </a:t>
              </a:r>
              <a:endParaRPr lang="en" sz="1500" b="0" i="0" u="none" strike="noStrike" cap="none" dirty="0">
                <a:solidFill>
                  <a:srgbClr val="3A3A3A"/>
                </a:solidFill>
                <a:latin typeface="Century Gothic"/>
                <a:ea typeface="Century Gothic"/>
                <a:cs typeface="Century Gothic"/>
                <a:sym typeface="Century Gothic"/>
              </a:endParaRPr>
            </a:p>
          </p:txBody>
        </p:sp>
        <p:sp>
          <p:nvSpPr>
            <p:cNvPr id="31"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32"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3"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sp>
        <p:nvSpPr>
          <p:cNvPr id="13" name="Shape 169"/>
          <p:cNvSpPr/>
          <p:nvPr/>
        </p:nvSpPr>
        <p:spPr>
          <a:xfrm rot="13536251">
            <a:off x="1769530" y="1988099"/>
            <a:ext cx="1445903" cy="2046149"/>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4" name="Shape 170"/>
          <p:cNvSpPr/>
          <p:nvPr/>
        </p:nvSpPr>
        <p:spPr>
          <a:xfrm rot="1074785">
            <a:off x="1836665" y="1856519"/>
            <a:ext cx="1407492" cy="2101626"/>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5" name="Shape 171"/>
          <p:cNvSpPr/>
          <p:nvPr/>
        </p:nvSpPr>
        <p:spPr>
          <a:xfrm rot="17899428">
            <a:off x="468196" y="1547339"/>
            <a:ext cx="2128937" cy="1710206"/>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6" name="Shape 174"/>
          <p:cNvSpPr/>
          <p:nvPr/>
        </p:nvSpPr>
        <p:spPr>
          <a:xfrm>
            <a:off x="1950592" y="1001739"/>
            <a:ext cx="1617182" cy="1231999"/>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Digital</a:t>
            </a:r>
            <a:r>
              <a:rPr lang="en" sz="1600" b="1" i="0" u="none" strike="noStrike" cap="none" dirty="0">
                <a:solidFill>
                  <a:schemeClr val="bg1"/>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2016 - 17</a:t>
            </a:r>
          </a:p>
        </p:txBody>
      </p:sp>
      <p:sp>
        <p:nvSpPr>
          <p:cNvPr id="21" name="Shape 179"/>
          <p:cNvSpPr/>
          <p:nvPr/>
        </p:nvSpPr>
        <p:spPr>
          <a:xfrm>
            <a:off x="210165" y="1457710"/>
            <a:ext cx="1985729"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accent4">
                <a:lumMod val="75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b="1" i="0" u="none" strike="noStrike" cap="none" dirty="0" smtClean="0">
                <a:solidFill>
                  <a:schemeClr val="lt1"/>
                </a:solidFill>
                <a:latin typeface="Century Gothic"/>
                <a:ea typeface="Century Gothic"/>
                <a:cs typeface="Century Gothic"/>
                <a:sym typeface="Century Gothic"/>
              </a:rPr>
              <a:t>Landsat </a:t>
            </a:r>
            <a:r>
              <a:rPr lang="en" b="1" i="0" u="none" strike="noStrike" cap="none" dirty="0">
                <a:solidFill>
                  <a:schemeClr val="lt1"/>
                </a:solidFill>
                <a:latin typeface="Century Gothic"/>
                <a:ea typeface="Century Gothic"/>
                <a:cs typeface="Century Gothic"/>
                <a:sym typeface="Century Gothic"/>
              </a:rPr>
              <a:t>5 &amp; 8, Sentinel-2</a:t>
            </a:r>
          </a:p>
        </p:txBody>
      </p:sp>
      <p:sp>
        <p:nvSpPr>
          <p:cNvPr id="22" name="Shape 180"/>
          <p:cNvSpPr/>
          <p:nvPr/>
        </p:nvSpPr>
        <p:spPr>
          <a:xfrm>
            <a:off x="619877" y="3175980"/>
            <a:ext cx="1416723"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Riparian Zone </a:t>
            </a:r>
          </a:p>
        </p:txBody>
      </p:sp>
      <p:sp>
        <p:nvSpPr>
          <p:cNvPr id="23" name="Shape 181"/>
          <p:cNvSpPr/>
          <p:nvPr/>
        </p:nvSpPr>
        <p:spPr>
          <a:xfrm>
            <a:off x="1921079" y="2392765"/>
            <a:ext cx="1591147"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a:t>
            </a:r>
            <a:r>
              <a:rPr lang="en-US" sz="1600" b="1" dirty="0">
                <a:solidFill>
                  <a:schemeClr val="bg1"/>
                </a:solidFill>
                <a:latin typeface="Century Gothic"/>
                <a:ea typeface="Century Gothic"/>
                <a:cs typeface="Century Gothic"/>
                <a:sym typeface="Century Gothic"/>
              </a:rPr>
              <a:t>Digital</a:t>
            </a:r>
            <a:r>
              <a:rPr lang="en" sz="1600" b="1" i="0" u="none" strike="noStrike" cap="none" dirty="0">
                <a:solidFill>
                  <a:schemeClr val="bg1"/>
                </a:solidFill>
                <a:latin typeface="Century Gothic"/>
                <a:ea typeface="Century Gothic"/>
                <a:cs typeface="Century Gothic"/>
                <a:sym typeface="Century Gothic"/>
              </a:rPr>
              <a:t> 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 200</a:t>
            </a:r>
            <a:r>
              <a:rPr lang="en" sz="1600" b="1" dirty="0">
                <a:solidFill>
                  <a:schemeClr val="bg1"/>
                </a:solidFill>
                <a:latin typeface="Century Gothic"/>
                <a:ea typeface="Century Gothic"/>
                <a:cs typeface="Century Gothic"/>
                <a:sym typeface="Century Gothic"/>
              </a:rPr>
              <a:t>5</a:t>
            </a:r>
            <a:r>
              <a:rPr lang="en" sz="1600" b="1" i="0" u="none" strike="noStrike" cap="none" dirty="0">
                <a:solidFill>
                  <a:schemeClr val="bg1"/>
                </a:solidFill>
                <a:latin typeface="Century Gothic"/>
                <a:ea typeface="Century Gothic"/>
                <a:cs typeface="Century Gothic"/>
                <a:sym typeface="Century Gothic"/>
              </a:rPr>
              <a:t> - 06</a:t>
            </a:r>
          </a:p>
        </p:txBody>
      </p:sp>
      <p:grpSp>
        <p:nvGrpSpPr>
          <p:cNvPr id="49" name="Group 48"/>
          <p:cNvGrpSpPr/>
          <p:nvPr/>
        </p:nvGrpSpPr>
        <p:grpSpPr>
          <a:xfrm>
            <a:off x="1806406" y="5923575"/>
            <a:ext cx="5631181" cy="605706"/>
            <a:chOff x="2295436" y="4739543"/>
            <a:chExt cx="3606490" cy="403200"/>
          </a:xfrm>
        </p:grpSpPr>
        <p:cxnSp>
          <p:nvCxnSpPr>
            <p:cNvPr id="43" name="Shape 172"/>
            <p:cNvCxnSpPr>
              <a:stCxn id="44"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44"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46"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47"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48"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sp>
        <p:nvSpPr>
          <p:cNvPr id="55" name="Shape 188"/>
          <p:cNvSpPr txBox="1"/>
          <p:nvPr/>
        </p:nvSpPr>
        <p:spPr>
          <a:xfrm>
            <a:off x="8053801" y="2690278"/>
            <a:ext cx="3668299" cy="32798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i="0" u="none" strike="noStrike" cap="none" dirty="0">
                <a:solidFill>
                  <a:srgbClr val="75ABDB"/>
                </a:solidFill>
                <a:latin typeface="Century Gothic"/>
                <a:ea typeface="Century Gothic"/>
                <a:cs typeface="Century Gothic"/>
                <a:sym typeface="Century Gothic"/>
              </a:rPr>
              <a:t>Digitally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ocular estimation using </a:t>
            </a:r>
          </a:p>
          <a:p>
            <a:pPr marL="0" marR="0" lvl="0" indent="0" algn="r" rtl="0">
              <a:lnSpc>
                <a:spcPct val="100000"/>
              </a:lnSpc>
              <a:spcBef>
                <a:spcPts val="0"/>
              </a:spcBef>
              <a:spcAft>
                <a:spcPts val="0"/>
              </a:spcAft>
              <a:buClr>
                <a:srgbClr val="75ABDB"/>
              </a:buClr>
              <a:buSzPct val="25000"/>
              <a:buFont typeface="Century Gothic"/>
              <a:buNone/>
            </a:pPr>
            <a:r>
              <a:rPr lang="en-US" sz="2000" b="0" i="0" u="none" strike="noStrike" cap="none" dirty="0">
                <a:solidFill>
                  <a:srgbClr val="3A3A3A"/>
                </a:solidFill>
                <a:latin typeface="Century Gothic"/>
                <a:ea typeface="Century Gothic"/>
                <a:cs typeface="Century Gothic"/>
                <a:sym typeface="Century Gothic"/>
              </a:rPr>
              <a:t>NAIP imagery</a:t>
            </a:r>
            <a:endParaRPr lang="en" sz="2000" b="0" i="0" u="none" strike="noStrike" cap="none" dirty="0">
              <a:solidFill>
                <a:srgbClr val="3A3A3A"/>
              </a:solidFill>
              <a:latin typeface="Century Gothic"/>
              <a:ea typeface="Century Gothic"/>
              <a:cs typeface="Century Gothic"/>
              <a:sym typeface="Century Gothic"/>
            </a:endParaRPr>
          </a:p>
        </p:txBody>
      </p:sp>
      <p:sp>
        <p:nvSpPr>
          <p:cNvPr id="56" name="Shape 189"/>
          <p:cNvSpPr txBox="1"/>
          <p:nvPr/>
        </p:nvSpPr>
        <p:spPr>
          <a:xfrm>
            <a:off x="8855238" y="1418615"/>
            <a:ext cx="2866862"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dirty="0">
                <a:solidFill>
                  <a:srgbClr val="75ABDB"/>
                </a:solidFill>
                <a:latin typeface="Century Gothic"/>
                <a:ea typeface="Century Gothic"/>
                <a:cs typeface="Century Gothic"/>
                <a:sym typeface="Century Gothic"/>
              </a:rPr>
              <a:t>Field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Information </a:t>
            </a:r>
            <a:r>
              <a:rPr lang="en-US" sz="2000" b="0" i="0" u="none" strike="noStrike" cap="none" dirty="0" smtClean="0">
                <a:solidFill>
                  <a:srgbClr val="3A3A3A"/>
                </a:solidFill>
                <a:latin typeface="Century Gothic"/>
                <a:ea typeface="Century Gothic"/>
                <a:cs typeface="Century Gothic"/>
                <a:sym typeface="Century Gothic"/>
              </a:rPr>
              <a:t>collected </a:t>
            </a:r>
            <a:r>
              <a:rPr lang="en-US" sz="2000" b="0" i="0" u="none" strike="noStrike" cap="none" dirty="0">
                <a:solidFill>
                  <a:srgbClr val="3A3A3A"/>
                </a:solidFill>
                <a:latin typeface="Century Gothic"/>
                <a:ea typeface="Century Gothic"/>
                <a:cs typeface="Century Gothic"/>
                <a:sym typeface="Century Gothic"/>
              </a:rPr>
              <a:t>by user on the ground</a:t>
            </a:r>
            <a:endParaRPr lang="en" sz="2000" b="0" i="0" u="none" strike="noStrike" cap="none" dirty="0">
              <a:solidFill>
                <a:srgbClr val="3A3A3A"/>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1470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412942" cy="479425"/>
          </a:xfrm>
        </p:spPr>
        <p:txBody>
          <a:bodyPr>
            <a:normAutofit fontScale="90000"/>
          </a:bodyPr>
          <a:lstStyle/>
          <a:p>
            <a:r>
              <a:rPr lang="en-US" dirty="0"/>
              <a:t>Methodology – Mapping </a:t>
            </a:r>
            <a:r>
              <a:rPr lang="en-US" dirty="0" smtClean="0"/>
              <a:t>Russian Olive</a:t>
            </a:r>
            <a:endParaRPr lang="en-US"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grpSp>
        <p:nvGrpSpPr>
          <p:cNvPr id="50" name="Group 49"/>
          <p:cNvGrpSpPr/>
          <p:nvPr/>
        </p:nvGrpSpPr>
        <p:grpSpPr>
          <a:xfrm>
            <a:off x="-72498" y="5450026"/>
            <a:ext cx="7499804" cy="336582"/>
            <a:chOff x="1201133" y="4425036"/>
            <a:chExt cx="4795889" cy="218400"/>
          </a:xfrm>
        </p:grpSpPr>
        <p:sp>
          <p:nvSpPr>
            <p:cNvPr id="29"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30"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r>
                <a:rPr lang="en-US" sz="1500" b="0" i="0" u="none" strike="noStrike" cap="none" dirty="0">
                  <a:solidFill>
                    <a:srgbClr val="3A3A3A"/>
                  </a:solidFill>
                  <a:latin typeface="Century Gothic"/>
                  <a:ea typeface="Century Gothic"/>
                  <a:cs typeface="Century Gothic"/>
                  <a:sym typeface="Century Gothic"/>
                </a:rPr>
                <a:t>  </a:t>
              </a:r>
              <a:endParaRPr lang="en" sz="1500" b="0" i="0" u="none" strike="noStrike" cap="none" dirty="0">
                <a:solidFill>
                  <a:srgbClr val="3A3A3A"/>
                </a:solidFill>
                <a:latin typeface="Century Gothic"/>
                <a:ea typeface="Century Gothic"/>
                <a:cs typeface="Century Gothic"/>
                <a:sym typeface="Century Gothic"/>
              </a:endParaRPr>
            </a:p>
          </p:txBody>
        </p:sp>
        <p:sp>
          <p:nvSpPr>
            <p:cNvPr id="31"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32"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3"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sp>
        <p:nvSpPr>
          <p:cNvPr id="13" name="Shape 169"/>
          <p:cNvSpPr/>
          <p:nvPr/>
        </p:nvSpPr>
        <p:spPr>
          <a:xfrm rot="13536251">
            <a:off x="1769530" y="1988099"/>
            <a:ext cx="1445903" cy="2046149"/>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4" name="Shape 170"/>
          <p:cNvSpPr/>
          <p:nvPr/>
        </p:nvSpPr>
        <p:spPr>
          <a:xfrm rot="1074785">
            <a:off x="1836665" y="1856519"/>
            <a:ext cx="1407492" cy="2101626"/>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5" name="Shape 171"/>
          <p:cNvSpPr/>
          <p:nvPr/>
        </p:nvSpPr>
        <p:spPr>
          <a:xfrm rot="17899428">
            <a:off x="468196" y="1547339"/>
            <a:ext cx="2128937" cy="1710206"/>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6" name="Shape 174"/>
          <p:cNvSpPr/>
          <p:nvPr/>
        </p:nvSpPr>
        <p:spPr>
          <a:xfrm>
            <a:off x="1950592" y="1001739"/>
            <a:ext cx="1617182" cy="1231999"/>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Digital</a:t>
            </a:r>
            <a:r>
              <a:rPr lang="en" sz="1600" b="1" i="0" u="none" strike="noStrike" cap="none" dirty="0">
                <a:solidFill>
                  <a:schemeClr val="bg1"/>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2016 - 17</a:t>
            </a:r>
          </a:p>
        </p:txBody>
      </p:sp>
      <p:sp>
        <p:nvSpPr>
          <p:cNvPr id="21" name="Shape 179"/>
          <p:cNvSpPr/>
          <p:nvPr/>
        </p:nvSpPr>
        <p:spPr>
          <a:xfrm>
            <a:off x="210165" y="1457710"/>
            <a:ext cx="1985729"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accent4">
                <a:lumMod val="75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NASA Earth </a:t>
            </a:r>
            <a:r>
              <a:rPr lang="en" sz="1500" b="1" i="0" u="none" strike="noStrike" cap="none" dirty="0" smtClean="0">
                <a:solidFill>
                  <a:schemeClr val="lt1"/>
                </a:solidFill>
                <a:latin typeface="Century Gothic"/>
                <a:ea typeface="Century Gothic"/>
                <a:cs typeface="Century Gothic"/>
                <a:sym typeface="Century Gothic"/>
              </a:rPr>
              <a:t>observations:</a:t>
            </a:r>
            <a:endParaRPr lang="en" sz="15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Landsat 5 &amp; 8, Sentinel-2</a:t>
            </a:r>
          </a:p>
        </p:txBody>
      </p:sp>
      <p:sp>
        <p:nvSpPr>
          <p:cNvPr id="22" name="Shape 180"/>
          <p:cNvSpPr/>
          <p:nvPr/>
        </p:nvSpPr>
        <p:spPr>
          <a:xfrm>
            <a:off x="619877" y="3175980"/>
            <a:ext cx="1416723"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Riparian Zone </a:t>
            </a:r>
          </a:p>
        </p:txBody>
      </p:sp>
      <p:sp>
        <p:nvSpPr>
          <p:cNvPr id="23" name="Shape 181"/>
          <p:cNvSpPr/>
          <p:nvPr/>
        </p:nvSpPr>
        <p:spPr>
          <a:xfrm>
            <a:off x="1921079" y="2392765"/>
            <a:ext cx="1591147"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a:t>
            </a:r>
            <a:r>
              <a:rPr lang="en-US" sz="1600" b="1" dirty="0">
                <a:solidFill>
                  <a:schemeClr val="bg1"/>
                </a:solidFill>
                <a:latin typeface="Century Gothic"/>
                <a:ea typeface="Century Gothic"/>
                <a:cs typeface="Century Gothic"/>
                <a:sym typeface="Century Gothic"/>
              </a:rPr>
              <a:t>Digital</a:t>
            </a:r>
            <a:r>
              <a:rPr lang="en" sz="1600" b="1" i="0" u="none" strike="noStrike" cap="none" dirty="0">
                <a:solidFill>
                  <a:schemeClr val="bg1"/>
                </a:solidFill>
                <a:latin typeface="Century Gothic"/>
                <a:ea typeface="Century Gothic"/>
                <a:cs typeface="Century Gothic"/>
                <a:sym typeface="Century Gothic"/>
              </a:rPr>
              <a:t> 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 200</a:t>
            </a:r>
            <a:r>
              <a:rPr lang="en" sz="1600" b="1" dirty="0">
                <a:solidFill>
                  <a:schemeClr val="bg1"/>
                </a:solidFill>
                <a:latin typeface="Century Gothic"/>
                <a:ea typeface="Century Gothic"/>
                <a:cs typeface="Century Gothic"/>
                <a:sym typeface="Century Gothic"/>
              </a:rPr>
              <a:t>5</a:t>
            </a:r>
            <a:r>
              <a:rPr lang="en" sz="1600" b="1" i="0" u="none" strike="noStrike" cap="none" dirty="0">
                <a:solidFill>
                  <a:schemeClr val="bg1"/>
                </a:solidFill>
                <a:latin typeface="Century Gothic"/>
                <a:ea typeface="Century Gothic"/>
                <a:cs typeface="Century Gothic"/>
                <a:sym typeface="Century Gothic"/>
              </a:rPr>
              <a:t> - 06</a:t>
            </a:r>
          </a:p>
        </p:txBody>
      </p:sp>
      <p:sp>
        <p:nvSpPr>
          <p:cNvPr id="24" name="Shape 182"/>
          <p:cNvSpPr/>
          <p:nvPr/>
        </p:nvSpPr>
        <p:spPr>
          <a:xfrm>
            <a:off x="3267353" y="173022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SAHM</a:t>
            </a:r>
          </a:p>
        </p:txBody>
      </p:sp>
      <p:sp>
        <p:nvSpPr>
          <p:cNvPr id="25" name="Shape 183"/>
          <p:cNvSpPr/>
          <p:nvPr/>
        </p:nvSpPr>
        <p:spPr>
          <a:xfrm>
            <a:off x="1984625" y="382793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a:t>
            </a:r>
          </a:p>
        </p:txBody>
      </p:sp>
      <p:grpSp>
        <p:nvGrpSpPr>
          <p:cNvPr id="49" name="Group 48"/>
          <p:cNvGrpSpPr/>
          <p:nvPr/>
        </p:nvGrpSpPr>
        <p:grpSpPr>
          <a:xfrm>
            <a:off x="1806406" y="5923575"/>
            <a:ext cx="5631181" cy="605706"/>
            <a:chOff x="2295436" y="4739543"/>
            <a:chExt cx="3606490" cy="403200"/>
          </a:xfrm>
        </p:grpSpPr>
        <p:cxnSp>
          <p:nvCxnSpPr>
            <p:cNvPr id="43" name="Shape 172"/>
            <p:cNvCxnSpPr>
              <a:stCxn id="44"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44"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46"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47"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48"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sp>
        <p:nvSpPr>
          <p:cNvPr id="54" name="Shape 187"/>
          <p:cNvSpPr txBox="1"/>
          <p:nvPr/>
        </p:nvSpPr>
        <p:spPr>
          <a:xfrm>
            <a:off x="8349249" y="3980632"/>
            <a:ext cx="3410693"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SAHM</a:t>
            </a:r>
            <a:r>
              <a:rPr lang="en" sz="2000" b="0" i="0" u="none" strike="noStrike" cap="none" dirty="0">
                <a:solidFill>
                  <a:srgbClr val="3A3A3A"/>
                </a:solidFill>
                <a:latin typeface="Century Gothic"/>
                <a:ea typeface="Century Gothic"/>
                <a:cs typeface="Century Gothic"/>
                <a:sym typeface="Century Gothic"/>
              </a:rPr>
              <a:t>: Software Assisted 	Habitat </a:t>
            </a:r>
            <a:r>
              <a:rPr lang="en" sz="2000" b="0" i="0" u="none" strike="noStrike" cap="none" dirty="0" smtClean="0">
                <a:solidFill>
                  <a:srgbClr val="3A3A3A"/>
                </a:solidFill>
                <a:latin typeface="Century Gothic"/>
                <a:ea typeface="Century Gothic"/>
                <a:cs typeface="Century Gothic"/>
                <a:sym typeface="Century Gothic"/>
              </a:rPr>
              <a:t>Modeling </a:t>
            </a:r>
            <a:endParaRPr lang="en" sz="2000" b="0" i="0" u="none" strike="noStrike" cap="none" dirty="0">
              <a:solidFill>
                <a:srgbClr val="3A3A3A"/>
              </a:solidFill>
              <a:latin typeface="Century Gothic"/>
              <a:ea typeface="Century Gothic"/>
              <a:cs typeface="Century Gothic"/>
              <a:sym typeface="Century Gothic"/>
            </a:endParaRPr>
          </a:p>
        </p:txBody>
      </p:sp>
      <p:sp>
        <p:nvSpPr>
          <p:cNvPr id="55" name="Shape 188"/>
          <p:cNvSpPr txBox="1"/>
          <p:nvPr/>
        </p:nvSpPr>
        <p:spPr>
          <a:xfrm>
            <a:off x="8053801" y="2690278"/>
            <a:ext cx="3668299" cy="32798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i="0" u="none" strike="noStrike" cap="none" dirty="0">
                <a:solidFill>
                  <a:srgbClr val="75ABDB"/>
                </a:solidFill>
                <a:latin typeface="Century Gothic"/>
                <a:ea typeface="Century Gothic"/>
                <a:cs typeface="Century Gothic"/>
                <a:sym typeface="Century Gothic"/>
              </a:rPr>
              <a:t>Digitally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ocular estimation using </a:t>
            </a:r>
          </a:p>
          <a:p>
            <a:pPr marL="0" marR="0" lvl="0" indent="0" algn="r" rtl="0">
              <a:lnSpc>
                <a:spcPct val="100000"/>
              </a:lnSpc>
              <a:spcBef>
                <a:spcPts val="0"/>
              </a:spcBef>
              <a:spcAft>
                <a:spcPts val="0"/>
              </a:spcAft>
              <a:buClr>
                <a:srgbClr val="75ABDB"/>
              </a:buClr>
              <a:buSzPct val="25000"/>
              <a:buFont typeface="Century Gothic"/>
              <a:buNone/>
            </a:pPr>
            <a:r>
              <a:rPr lang="en-US" sz="2000" b="0" i="0" u="none" strike="noStrike" cap="none" dirty="0">
                <a:solidFill>
                  <a:srgbClr val="3A3A3A"/>
                </a:solidFill>
                <a:latin typeface="Century Gothic"/>
                <a:ea typeface="Century Gothic"/>
                <a:cs typeface="Century Gothic"/>
                <a:sym typeface="Century Gothic"/>
              </a:rPr>
              <a:t>NAIP imagery</a:t>
            </a:r>
            <a:endParaRPr lang="en" sz="2000" b="0" i="0" u="none" strike="noStrike" cap="none" dirty="0">
              <a:solidFill>
                <a:srgbClr val="3A3A3A"/>
              </a:solidFill>
              <a:latin typeface="Century Gothic"/>
              <a:ea typeface="Century Gothic"/>
              <a:cs typeface="Century Gothic"/>
              <a:sym typeface="Century Gothic"/>
            </a:endParaRPr>
          </a:p>
        </p:txBody>
      </p:sp>
      <p:sp>
        <p:nvSpPr>
          <p:cNvPr id="56" name="Shape 189"/>
          <p:cNvSpPr txBox="1"/>
          <p:nvPr/>
        </p:nvSpPr>
        <p:spPr>
          <a:xfrm>
            <a:off x="8855238" y="1418615"/>
            <a:ext cx="2866862"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dirty="0">
                <a:solidFill>
                  <a:srgbClr val="75ABDB"/>
                </a:solidFill>
                <a:latin typeface="Century Gothic"/>
                <a:ea typeface="Century Gothic"/>
                <a:cs typeface="Century Gothic"/>
                <a:sym typeface="Century Gothic"/>
              </a:rPr>
              <a:t>Field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Information </a:t>
            </a:r>
            <a:r>
              <a:rPr lang="en-US" sz="2000" b="0" i="0" u="none" strike="noStrike" cap="none" dirty="0" smtClean="0">
                <a:solidFill>
                  <a:srgbClr val="3A3A3A"/>
                </a:solidFill>
                <a:latin typeface="Century Gothic"/>
                <a:ea typeface="Century Gothic"/>
                <a:cs typeface="Century Gothic"/>
                <a:sym typeface="Century Gothic"/>
              </a:rPr>
              <a:t>collected </a:t>
            </a:r>
            <a:r>
              <a:rPr lang="en-US" sz="2000" b="0" i="0" u="none" strike="noStrike" cap="none" dirty="0">
                <a:solidFill>
                  <a:srgbClr val="3A3A3A"/>
                </a:solidFill>
                <a:latin typeface="Century Gothic"/>
                <a:ea typeface="Century Gothic"/>
                <a:cs typeface="Century Gothic"/>
                <a:sym typeface="Century Gothic"/>
              </a:rPr>
              <a:t>by user on the ground</a:t>
            </a:r>
            <a:endParaRPr lang="en" sz="2000" b="0" i="0" u="none" strike="noStrike" cap="none" dirty="0">
              <a:solidFill>
                <a:srgbClr val="3A3A3A"/>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03307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412942" cy="479425"/>
          </a:xfrm>
        </p:spPr>
        <p:txBody>
          <a:bodyPr>
            <a:normAutofit fontScale="90000"/>
          </a:bodyPr>
          <a:lstStyle/>
          <a:p>
            <a:r>
              <a:rPr lang="en-US" dirty="0"/>
              <a:t>Methodology – Mapping </a:t>
            </a:r>
            <a:r>
              <a:rPr lang="en-US" dirty="0" smtClean="0"/>
              <a:t>Russian Olive</a:t>
            </a:r>
            <a:endParaRPr lang="en-US"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grpSp>
        <p:nvGrpSpPr>
          <p:cNvPr id="50" name="Group 49"/>
          <p:cNvGrpSpPr/>
          <p:nvPr/>
        </p:nvGrpSpPr>
        <p:grpSpPr>
          <a:xfrm>
            <a:off x="-72498" y="5450026"/>
            <a:ext cx="7499804" cy="336582"/>
            <a:chOff x="1201133" y="4425036"/>
            <a:chExt cx="4795889" cy="218400"/>
          </a:xfrm>
        </p:grpSpPr>
        <p:sp>
          <p:nvSpPr>
            <p:cNvPr id="29"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30"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r>
                <a:rPr lang="en-US" sz="1500" b="0" i="0" u="none" strike="noStrike" cap="none" dirty="0">
                  <a:solidFill>
                    <a:srgbClr val="3A3A3A"/>
                  </a:solidFill>
                  <a:latin typeface="Century Gothic"/>
                  <a:ea typeface="Century Gothic"/>
                  <a:cs typeface="Century Gothic"/>
                  <a:sym typeface="Century Gothic"/>
                </a:rPr>
                <a:t>  </a:t>
              </a:r>
              <a:endParaRPr lang="en" sz="1500" b="0" i="0" u="none" strike="noStrike" cap="none" dirty="0">
                <a:solidFill>
                  <a:srgbClr val="3A3A3A"/>
                </a:solidFill>
                <a:latin typeface="Century Gothic"/>
                <a:ea typeface="Century Gothic"/>
                <a:cs typeface="Century Gothic"/>
                <a:sym typeface="Century Gothic"/>
              </a:endParaRPr>
            </a:p>
          </p:txBody>
        </p:sp>
        <p:sp>
          <p:nvSpPr>
            <p:cNvPr id="31"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32"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3"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sp>
        <p:nvSpPr>
          <p:cNvPr id="10" name="Shape 166"/>
          <p:cNvSpPr/>
          <p:nvPr/>
        </p:nvSpPr>
        <p:spPr>
          <a:xfrm rot="16900437">
            <a:off x="4587547" y="1397166"/>
            <a:ext cx="1445959" cy="2046165"/>
          </a:xfrm>
          <a:prstGeom prst="triangle">
            <a:avLst>
              <a:gd name="adj" fmla="val 50000"/>
            </a:avLst>
          </a:prstGeom>
          <a:solidFill>
            <a:schemeClr val="accent4">
              <a:alpha val="78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3" name="Shape 169"/>
          <p:cNvSpPr/>
          <p:nvPr/>
        </p:nvSpPr>
        <p:spPr>
          <a:xfrm rot="13536251">
            <a:off x="1769530" y="1988099"/>
            <a:ext cx="1445903" cy="2046149"/>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4" name="Shape 170"/>
          <p:cNvSpPr/>
          <p:nvPr/>
        </p:nvSpPr>
        <p:spPr>
          <a:xfrm rot="1074785">
            <a:off x="1836665" y="1856519"/>
            <a:ext cx="1407492" cy="2101626"/>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5" name="Shape 171"/>
          <p:cNvSpPr/>
          <p:nvPr/>
        </p:nvSpPr>
        <p:spPr>
          <a:xfrm rot="17899428">
            <a:off x="468196" y="1547339"/>
            <a:ext cx="2128937" cy="1710206"/>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6" name="Shape 174"/>
          <p:cNvSpPr/>
          <p:nvPr/>
        </p:nvSpPr>
        <p:spPr>
          <a:xfrm>
            <a:off x="1950592" y="1001739"/>
            <a:ext cx="1617182" cy="1231999"/>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Digital</a:t>
            </a:r>
            <a:r>
              <a:rPr lang="en" sz="1600" b="1" i="0" u="none" strike="noStrike" cap="none" dirty="0">
                <a:solidFill>
                  <a:schemeClr val="bg1"/>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2016 - 17</a:t>
            </a:r>
          </a:p>
        </p:txBody>
      </p:sp>
      <p:sp>
        <p:nvSpPr>
          <p:cNvPr id="17" name="Shape 175"/>
          <p:cNvSpPr/>
          <p:nvPr/>
        </p:nvSpPr>
        <p:spPr>
          <a:xfrm>
            <a:off x="4619232" y="1264683"/>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sp>
        <p:nvSpPr>
          <p:cNvPr id="18" name="Shape 176"/>
          <p:cNvSpPr/>
          <p:nvPr/>
        </p:nvSpPr>
        <p:spPr>
          <a:xfrm>
            <a:off x="4624987" y="2351008"/>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GLM</a:t>
            </a:r>
          </a:p>
        </p:txBody>
      </p:sp>
      <p:sp>
        <p:nvSpPr>
          <p:cNvPr id="19" name="Shape 177"/>
          <p:cNvSpPr/>
          <p:nvPr/>
        </p:nvSpPr>
        <p:spPr>
          <a:xfrm>
            <a:off x="5723662" y="1814103"/>
            <a:ext cx="1252862"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MARS</a:t>
            </a:r>
          </a:p>
        </p:txBody>
      </p:sp>
      <p:sp>
        <p:nvSpPr>
          <p:cNvPr id="20" name="Shape 178"/>
          <p:cNvSpPr/>
          <p:nvPr/>
        </p:nvSpPr>
        <p:spPr>
          <a:xfrm>
            <a:off x="5683721" y="2921315"/>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BRT</a:t>
            </a:r>
          </a:p>
        </p:txBody>
      </p:sp>
      <p:sp>
        <p:nvSpPr>
          <p:cNvPr id="21" name="Shape 179"/>
          <p:cNvSpPr/>
          <p:nvPr/>
        </p:nvSpPr>
        <p:spPr>
          <a:xfrm>
            <a:off x="210165" y="1457710"/>
            <a:ext cx="1985729"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accent4">
                <a:lumMod val="75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NASA Earth </a:t>
            </a:r>
            <a:r>
              <a:rPr lang="en" sz="1500" b="1" i="0" u="none" strike="noStrike" cap="none" dirty="0" smtClean="0">
                <a:solidFill>
                  <a:schemeClr val="lt1"/>
                </a:solidFill>
                <a:latin typeface="Century Gothic"/>
                <a:ea typeface="Century Gothic"/>
                <a:cs typeface="Century Gothic"/>
                <a:sym typeface="Century Gothic"/>
              </a:rPr>
              <a:t>observations:</a:t>
            </a:r>
            <a:endParaRPr lang="en" sz="1500" b="1" i="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Landsat 5 &amp; 8, Sentinel-2</a:t>
            </a:r>
          </a:p>
        </p:txBody>
      </p:sp>
      <p:sp>
        <p:nvSpPr>
          <p:cNvPr id="22" name="Shape 180"/>
          <p:cNvSpPr/>
          <p:nvPr/>
        </p:nvSpPr>
        <p:spPr>
          <a:xfrm>
            <a:off x="619877" y="3175980"/>
            <a:ext cx="1416723"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Riparian Zone </a:t>
            </a:r>
          </a:p>
        </p:txBody>
      </p:sp>
      <p:sp>
        <p:nvSpPr>
          <p:cNvPr id="23" name="Shape 181"/>
          <p:cNvSpPr/>
          <p:nvPr/>
        </p:nvSpPr>
        <p:spPr>
          <a:xfrm>
            <a:off x="1921079" y="2392765"/>
            <a:ext cx="1591147"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a:t>
            </a:r>
            <a:r>
              <a:rPr lang="en-US" sz="1600" b="1" dirty="0">
                <a:solidFill>
                  <a:schemeClr val="bg1"/>
                </a:solidFill>
                <a:latin typeface="Century Gothic"/>
                <a:ea typeface="Century Gothic"/>
                <a:cs typeface="Century Gothic"/>
                <a:sym typeface="Century Gothic"/>
              </a:rPr>
              <a:t>Digital</a:t>
            </a:r>
            <a:r>
              <a:rPr lang="en" sz="1600" b="1" i="0" u="none" strike="noStrike" cap="none" dirty="0">
                <a:solidFill>
                  <a:schemeClr val="bg1"/>
                </a:solidFill>
                <a:latin typeface="Century Gothic"/>
                <a:ea typeface="Century Gothic"/>
                <a:cs typeface="Century Gothic"/>
                <a:sym typeface="Century Gothic"/>
              </a:rPr>
              <a:t> 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 200</a:t>
            </a:r>
            <a:r>
              <a:rPr lang="en" sz="1600" b="1" dirty="0">
                <a:solidFill>
                  <a:schemeClr val="bg1"/>
                </a:solidFill>
                <a:latin typeface="Century Gothic"/>
                <a:ea typeface="Century Gothic"/>
                <a:cs typeface="Century Gothic"/>
                <a:sym typeface="Century Gothic"/>
              </a:rPr>
              <a:t>5</a:t>
            </a:r>
            <a:r>
              <a:rPr lang="en" sz="1600" b="1" i="0" u="none" strike="noStrike" cap="none" dirty="0">
                <a:solidFill>
                  <a:schemeClr val="bg1"/>
                </a:solidFill>
                <a:latin typeface="Century Gothic"/>
                <a:ea typeface="Century Gothic"/>
                <a:cs typeface="Century Gothic"/>
                <a:sym typeface="Century Gothic"/>
              </a:rPr>
              <a:t> - 06</a:t>
            </a:r>
          </a:p>
        </p:txBody>
      </p:sp>
      <p:sp>
        <p:nvSpPr>
          <p:cNvPr id="24" name="Shape 182"/>
          <p:cNvSpPr/>
          <p:nvPr/>
        </p:nvSpPr>
        <p:spPr>
          <a:xfrm>
            <a:off x="3267353" y="173022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SAHM</a:t>
            </a:r>
          </a:p>
        </p:txBody>
      </p:sp>
      <p:sp>
        <p:nvSpPr>
          <p:cNvPr id="25" name="Shape 183"/>
          <p:cNvSpPr/>
          <p:nvPr/>
        </p:nvSpPr>
        <p:spPr>
          <a:xfrm>
            <a:off x="1984625" y="382793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a:t>
            </a:r>
          </a:p>
        </p:txBody>
      </p:sp>
      <p:grpSp>
        <p:nvGrpSpPr>
          <p:cNvPr id="49" name="Group 48"/>
          <p:cNvGrpSpPr/>
          <p:nvPr/>
        </p:nvGrpSpPr>
        <p:grpSpPr>
          <a:xfrm>
            <a:off x="1806406" y="5923575"/>
            <a:ext cx="5631181" cy="605706"/>
            <a:chOff x="2295436" y="4739543"/>
            <a:chExt cx="3606490" cy="403200"/>
          </a:xfrm>
        </p:grpSpPr>
        <p:cxnSp>
          <p:nvCxnSpPr>
            <p:cNvPr id="43" name="Shape 172"/>
            <p:cNvCxnSpPr>
              <a:stCxn id="44"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44"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46"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47"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48"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sp>
        <p:nvSpPr>
          <p:cNvPr id="54" name="Shape 187"/>
          <p:cNvSpPr txBox="1"/>
          <p:nvPr/>
        </p:nvSpPr>
        <p:spPr>
          <a:xfrm>
            <a:off x="8349249" y="3980632"/>
            <a:ext cx="3410693"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SAHM</a:t>
            </a:r>
            <a:r>
              <a:rPr lang="en" sz="2000" b="0" i="0" u="none" strike="noStrike" cap="none" dirty="0">
                <a:solidFill>
                  <a:srgbClr val="3A3A3A"/>
                </a:solidFill>
                <a:latin typeface="Century Gothic"/>
                <a:ea typeface="Century Gothic"/>
                <a:cs typeface="Century Gothic"/>
                <a:sym typeface="Century Gothic"/>
              </a:rPr>
              <a:t>: Software Assisted 	Habitat </a:t>
            </a:r>
            <a:r>
              <a:rPr lang="en" sz="2000" b="0" i="0" u="none" strike="noStrike" cap="none" dirty="0" smtClean="0">
                <a:solidFill>
                  <a:srgbClr val="3A3A3A"/>
                </a:solidFill>
                <a:latin typeface="Century Gothic"/>
                <a:ea typeface="Century Gothic"/>
                <a:cs typeface="Century Gothic"/>
                <a:sym typeface="Century Gothic"/>
              </a:rPr>
              <a:t>Modeling </a:t>
            </a:r>
            <a:endParaRPr lang="en" sz="2000" b="0" i="0" u="none" strike="noStrike" cap="none" dirty="0">
              <a:solidFill>
                <a:srgbClr val="3A3A3A"/>
              </a:solidFill>
              <a:latin typeface="Century Gothic"/>
              <a:ea typeface="Century Gothic"/>
              <a:cs typeface="Century Gothic"/>
              <a:sym typeface="Century Gothic"/>
            </a:endParaRPr>
          </a:p>
        </p:txBody>
      </p:sp>
      <p:sp>
        <p:nvSpPr>
          <p:cNvPr id="55" name="Shape 188"/>
          <p:cNvSpPr txBox="1"/>
          <p:nvPr/>
        </p:nvSpPr>
        <p:spPr>
          <a:xfrm>
            <a:off x="8053801" y="2690278"/>
            <a:ext cx="3668299" cy="32798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i="0" u="none" strike="noStrike" cap="none" dirty="0">
                <a:solidFill>
                  <a:srgbClr val="75ABDB"/>
                </a:solidFill>
                <a:latin typeface="Century Gothic"/>
                <a:ea typeface="Century Gothic"/>
                <a:cs typeface="Century Gothic"/>
                <a:sym typeface="Century Gothic"/>
              </a:rPr>
              <a:t>Digitally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ocular estimation using </a:t>
            </a:r>
          </a:p>
          <a:p>
            <a:pPr marL="0" marR="0" lvl="0" indent="0" algn="r" rtl="0">
              <a:lnSpc>
                <a:spcPct val="100000"/>
              </a:lnSpc>
              <a:spcBef>
                <a:spcPts val="0"/>
              </a:spcBef>
              <a:spcAft>
                <a:spcPts val="0"/>
              </a:spcAft>
              <a:buClr>
                <a:srgbClr val="75ABDB"/>
              </a:buClr>
              <a:buSzPct val="25000"/>
              <a:buFont typeface="Century Gothic"/>
              <a:buNone/>
            </a:pPr>
            <a:r>
              <a:rPr lang="en-US" sz="2000" b="0" i="0" u="none" strike="noStrike" cap="none" dirty="0">
                <a:solidFill>
                  <a:srgbClr val="3A3A3A"/>
                </a:solidFill>
                <a:latin typeface="Century Gothic"/>
                <a:ea typeface="Century Gothic"/>
                <a:cs typeface="Century Gothic"/>
                <a:sym typeface="Century Gothic"/>
              </a:rPr>
              <a:t>NAIP imagery</a:t>
            </a:r>
            <a:endParaRPr lang="en" sz="2000" b="0" i="0" u="none" strike="noStrike" cap="none" dirty="0">
              <a:solidFill>
                <a:srgbClr val="3A3A3A"/>
              </a:solidFill>
              <a:latin typeface="Century Gothic"/>
              <a:ea typeface="Century Gothic"/>
              <a:cs typeface="Century Gothic"/>
              <a:sym typeface="Century Gothic"/>
            </a:endParaRPr>
          </a:p>
        </p:txBody>
      </p:sp>
      <p:sp>
        <p:nvSpPr>
          <p:cNvPr id="56" name="Shape 189"/>
          <p:cNvSpPr txBox="1"/>
          <p:nvPr/>
        </p:nvSpPr>
        <p:spPr>
          <a:xfrm>
            <a:off x="8855238" y="1418615"/>
            <a:ext cx="2866862"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dirty="0">
                <a:solidFill>
                  <a:srgbClr val="75ABDB"/>
                </a:solidFill>
                <a:latin typeface="Century Gothic"/>
                <a:ea typeface="Century Gothic"/>
                <a:cs typeface="Century Gothic"/>
                <a:sym typeface="Century Gothic"/>
              </a:rPr>
              <a:t>Field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Information </a:t>
            </a:r>
            <a:r>
              <a:rPr lang="en-US" sz="2000" b="0" i="0" u="none" strike="noStrike" cap="none" dirty="0" smtClean="0">
                <a:solidFill>
                  <a:srgbClr val="3A3A3A"/>
                </a:solidFill>
                <a:latin typeface="Century Gothic"/>
                <a:ea typeface="Century Gothic"/>
                <a:cs typeface="Century Gothic"/>
                <a:sym typeface="Century Gothic"/>
              </a:rPr>
              <a:t>collected </a:t>
            </a:r>
            <a:r>
              <a:rPr lang="en-US" sz="2000" b="0" i="0" u="none" strike="noStrike" cap="none" dirty="0">
                <a:solidFill>
                  <a:srgbClr val="3A3A3A"/>
                </a:solidFill>
                <a:latin typeface="Century Gothic"/>
                <a:ea typeface="Century Gothic"/>
                <a:cs typeface="Century Gothic"/>
                <a:sym typeface="Century Gothic"/>
              </a:rPr>
              <a:t>by user on the ground</a:t>
            </a:r>
            <a:endParaRPr lang="en" sz="2000" b="0" i="0" u="none" strike="noStrike" cap="none" dirty="0">
              <a:solidFill>
                <a:srgbClr val="3A3A3A"/>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80528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5837</TotalTime>
  <Words>3386</Words>
  <Application>Microsoft Office PowerPoint</Application>
  <PresentationFormat>Widescreen</PresentationFormat>
  <Paragraphs>610</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Book Antiqua</vt:lpstr>
      <vt:lpstr>Calibri</vt:lpstr>
      <vt:lpstr>Century Gothic</vt:lpstr>
      <vt:lpstr>Garamond</vt:lpstr>
      <vt:lpstr>Webdings</vt:lpstr>
      <vt:lpstr>Office Theme</vt:lpstr>
      <vt:lpstr>PowerPoint Presentation</vt:lpstr>
      <vt:lpstr>Community Concerns</vt:lpstr>
      <vt:lpstr>Objectives</vt:lpstr>
      <vt:lpstr>Project Partners</vt:lpstr>
      <vt:lpstr>PowerPoint Presentation</vt:lpstr>
      <vt:lpstr>NASA Satellites/Sensors Used</vt:lpstr>
      <vt:lpstr>Methodology – Mapping Russian Olive</vt:lpstr>
      <vt:lpstr>Methodology – Mapping Russian Olive</vt:lpstr>
      <vt:lpstr>Methodology – Mapping Russian Olive</vt:lpstr>
      <vt:lpstr>Methodology – Mapping Russian Olive</vt:lpstr>
      <vt:lpstr>Methodology – Mapping Russian Olive</vt:lpstr>
      <vt:lpstr>Results – Mapping Russian Olive</vt:lpstr>
      <vt:lpstr>Results – Mapping Russian Olive</vt:lpstr>
      <vt:lpstr>Results – Mapping Russian Olive</vt:lpstr>
      <vt:lpstr>Results – Mapping Russian Olive</vt:lpstr>
      <vt:lpstr>Results – Mapping Russian Olive</vt:lpstr>
      <vt:lpstr>Results – Mapping Russian Olive</vt:lpstr>
      <vt:lpstr>Results – 2006 to 2016 </vt:lpstr>
      <vt:lpstr>Results – 2006 to 2016 </vt:lpstr>
      <vt:lpstr>Results – Landsat 8 to Sentinel-2 (2016)</vt:lpstr>
      <vt:lpstr>Results – Landsat 8 to Sentinel-2 (2016)</vt:lpstr>
      <vt:lpstr>Results – Mapping Russian Olive using SAHM</vt:lpstr>
      <vt:lpstr>Errors and Uncertainties</vt:lpstr>
      <vt:lpstr>Conclusions</vt:lpstr>
      <vt:lpstr>Future work</vt:lpstr>
      <vt:lpstr>Acknowledgements</vt:lpstr>
      <vt:lpstr>Questions?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Davis, Kristin P</cp:lastModifiedBy>
  <cp:revision>433</cp:revision>
  <dcterms:created xsi:type="dcterms:W3CDTF">2017-05-15T13:42:39Z</dcterms:created>
  <dcterms:modified xsi:type="dcterms:W3CDTF">2019-01-25T20:46:01Z</dcterms:modified>
</cp:coreProperties>
</file>