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4" r:id="rId1"/>
  </p:sldMasterIdLst>
  <p:notesMasterIdLst>
    <p:notesMasterId r:id="rId52"/>
  </p:notesMasterIdLst>
  <p:sldIdLst>
    <p:sldId id="412" r:id="rId2"/>
    <p:sldId id="665" r:id="rId3"/>
    <p:sldId id="668" r:id="rId4"/>
    <p:sldId id="664" r:id="rId5"/>
    <p:sldId id="636" r:id="rId6"/>
    <p:sldId id="637" r:id="rId7"/>
    <p:sldId id="638" r:id="rId8"/>
    <p:sldId id="639" r:id="rId9"/>
    <p:sldId id="640" r:id="rId10"/>
    <p:sldId id="641" r:id="rId11"/>
    <p:sldId id="642" r:id="rId12"/>
    <p:sldId id="644" r:id="rId13"/>
    <p:sldId id="686" r:id="rId14"/>
    <p:sldId id="645" r:id="rId15"/>
    <p:sldId id="646" r:id="rId16"/>
    <p:sldId id="647" r:id="rId17"/>
    <p:sldId id="648" r:id="rId18"/>
    <p:sldId id="649" r:id="rId19"/>
    <p:sldId id="650" r:id="rId20"/>
    <p:sldId id="652" r:id="rId21"/>
    <p:sldId id="653" r:id="rId22"/>
    <p:sldId id="654" r:id="rId23"/>
    <p:sldId id="655" r:id="rId24"/>
    <p:sldId id="656" r:id="rId25"/>
    <p:sldId id="657" r:id="rId26"/>
    <p:sldId id="658" r:id="rId27"/>
    <p:sldId id="659" r:id="rId28"/>
    <p:sldId id="660" r:id="rId29"/>
    <p:sldId id="661" r:id="rId30"/>
    <p:sldId id="671" r:id="rId31"/>
    <p:sldId id="672" r:id="rId32"/>
    <p:sldId id="673" r:id="rId33"/>
    <p:sldId id="674" r:id="rId34"/>
    <p:sldId id="676" r:id="rId35"/>
    <p:sldId id="677" r:id="rId36"/>
    <p:sldId id="678" r:id="rId37"/>
    <p:sldId id="526" r:id="rId38"/>
    <p:sldId id="572" r:id="rId39"/>
    <p:sldId id="575" r:id="rId40"/>
    <p:sldId id="583" r:id="rId41"/>
    <p:sldId id="580" r:id="rId42"/>
    <p:sldId id="581" r:id="rId43"/>
    <p:sldId id="549" r:id="rId44"/>
    <p:sldId id="615" r:id="rId45"/>
    <p:sldId id="609" r:id="rId46"/>
    <p:sldId id="681" r:id="rId47"/>
    <p:sldId id="682" r:id="rId48"/>
    <p:sldId id="684" r:id="rId49"/>
    <p:sldId id="685" r:id="rId50"/>
    <p:sldId id="550" r:id="rId51"/>
  </p:sldIdLst>
  <p:sldSz cx="9144000" cy="6858000" type="screen4x3"/>
  <p:notesSz cx="6858000" cy="9144000"/>
  <p:embeddedFontLst>
    <p:embeddedFont>
      <p:font typeface="Calibri" panose="020F0502020204030204" pitchFamily="34" charset="0"/>
      <p:regular r:id="rId53"/>
      <p:bold r:id="rId54"/>
      <p:italic r:id="rId55"/>
      <p:boldItalic r:id="rId56"/>
    </p:embeddedFont>
    <p:embeddedFont>
      <p:font typeface="Berlin Sans FB" panose="020E0602020502020306" pitchFamily="34" charset="0"/>
      <p:regular r:id="rId57"/>
      <p:bold r:id="rId58"/>
    </p:embeddedFont>
    <p:embeddedFont>
      <p:font typeface="宋体" panose="02010600030101010101" pitchFamily="2" charset="-122"/>
      <p:regular r:id="rId59"/>
    </p:embeddedFont>
    <p:embeddedFont>
      <p:font typeface="Calibri Light" panose="020F0302020204030204" pitchFamily="34" charset="0"/>
      <p:regular r:id="rId60"/>
      <p:italic r:id="rId61"/>
    </p:embeddedFont>
    <p:embeddedFont>
      <p:font typeface="Eurostile" panose="020B0604020202020204" charset="0"/>
      <p:regular r:id="rId62"/>
      <p:bold r:id="rId63"/>
    </p:embeddedFont>
    <p:embeddedFont>
      <p:font typeface="Verdana" panose="020B0604030504040204" pitchFamily="34" charset="0"/>
      <p:regular r:id="rId64"/>
      <p:bold r:id="rId65"/>
      <p:italic r:id="rId66"/>
      <p:boldItalic r:id="rId6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D3899F8-CAF1-446A-A1AE-E491BC108A5A}">
          <p14:sldIdLst>
            <p14:sldId id="412"/>
            <p14:sldId id="665"/>
            <p14:sldId id="668"/>
            <p14:sldId id="664"/>
            <p14:sldId id="636"/>
            <p14:sldId id="637"/>
            <p14:sldId id="638"/>
            <p14:sldId id="639"/>
            <p14:sldId id="640"/>
            <p14:sldId id="641"/>
            <p14:sldId id="642"/>
            <p14:sldId id="644"/>
            <p14:sldId id="686"/>
            <p14:sldId id="645"/>
            <p14:sldId id="646"/>
            <p14:sldId id="647"/>
            <p14:sldId id="648"/>
            <p14:sldId id="649"/>
            <p14:sldId id="650"/>
            <p14:sldId id="652"/>
            <p14:sldId id="653"/>
            <p14:sldId id="654"/>
            <p14:sldId id="655"/>
            <p14:sldId id="656"/>
            <p14:sldId id="657"/>
            <p14:sldId id="658"/>
            <p14:sldId id="659"/>
            <p14:sldId id="660"/>
            <p14:sldId id="661"/>
            <p14:sldId id="671"/>
            <p14:sldId id="672"/>
            <p14:sldId id="673"/>
            <p14:sldId id="674"/>
            <p14:sldId id="676"/>
            <p14:sldId id="677"/>
            <p14:sldId id="678"/>
            <p14:sldId id="526"/>
            <p14:sldId id="572"/>
            <p14:sldId id="575"/>
            <p14:sldId id="583"/>
            <p14:sldId id="580"/>
            <p14:sldId id="581"/>
            <p14:sldId id="549"/>
            <p14:sldId id="615"/>
            <p14:sldId id="609"/>
            <p14:sldId id="681"/>
            <p14:sldId id="682"/>
            <p14:sldId id="684"/>
            <p14:sldId id="685"/>
            <p14:sldId id="550"/>
          </p14:sldIdLst>
        </p14:section>
        <p14:section name="Closing" id="{768A3DDB-E5BF-41E6-B22C-23081B48F084}">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bernard" initials="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85723"/>
    <a:srgbClr val="A6A6A6"/>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4" autoAdjust="0"/>
    <p:restoredTop sz="89279" autoAdjust="0"/>
  </p:normalViewPr>
  <p:slideViewPr>
    <p:cSldViewPr snapToGrid="0">
      <p:cViewPr varScale="1">
        <p:scale>
          <a:sx n="102" d="100"/>
          <a:sy n="102" d="100"/>
        </p:scale>
        <p:origin x="-60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0" d="100"/>
          <a:sy n="70" d="100"/>
        </p:scale>
        <p:origin x="2314"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889D3D-8253-4835-81A2-632ECB69CF85}" type="datetimeFigureOut">
              <a:rPr lang="en-US" smtClean="0"/>
              <a:t>1/30/2019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E42AF-3485-4D4D-AC70-E411DD0AF142}" type="slidenum">
              <a:rPr lang="en-US" smtClean="0"/>
              <a:t>‹#›</a:t>
            </a:fld>
            <a:endParaRPr lang="en-US"/>
          </a:p>
        </p:txBody>
      </p:sp>
    </p:spTree>
    <p:extLst>
      <p:ext uri="{BB962C8B-B14F-4D97-AF65-F5344CB8AC3E}">
        <p14:creationId xmlns:p14="http://schemas.microsoft.com/office/powerpoint/2010/main" val="2795917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n.wikipedia.org/wiki/Normalized_Difference_Vegetation_Index"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tbrs.arizona.edu/cdrom/VI_Intro/VI_MOD_VI.html" TargetMode="External"/><Relationship Id="rId4" Type="http://schemas.openxmlformats.org/officeDocument/2006/relationships/hyperlink" Target="http://en.wikipedia.org/wiki/Leaf_area_index"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4E42AF-3485-4D4D-AC70-E411DD0AF142}" type="slidenum">
              <a:rPr lang="en-US" smtClean="0"/>
              <a:t>1</a:t>
            </a:fld>
            <a:endParaRPr lang="en-US"/>
          </a:p>
        </p:txBody>
      </p:sp>
    </p:spTree>
    <p:extLst>
      <p:ext uri="{BB962C8B-B14F-4D97-AF65-F5344CB8AC3E}">
        <p14:creationId xmlns:p14="http://schemas.microsoft.com/office/powerpoint/2010/main" val="32974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t>GEOG 8450 Geospatial Tools in Landscape Analysis</a:t>
            </a:r>
          </a:p>
        </p:txBody>
      </p:sp>
      <p:sp>
        <p:nvSpPr>
          <p:cNvPr id="798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EAE12FA-5A7A-40D6-BB44-35F01312A9F6}" type="datetime1">
              <a:rPr lang="en-US" altLang="en-US" smtClean="0"/>
              <a:pPr eaLnBrk="1" hangingPunct="1"/>
              <a:t>1/30/2019</a:t>
            </a:fld>
            <a:endParaRPr lang="en-US" altLang="en-US" smtClean="0"/>
          </a:p>
        </p:txBody>
      </p:sp>
      <p:sp>
        <p:nvSpPr>
          <p:cNvPr id="7987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t>Madden Fall 2006</a:t>
            </a:r>
          </a:p>
        </p:txBody>
      </p:sp>
      <p:sp>
        <p:nvSpPr>
          <p:cNvPr id="798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15BB2A-0CFA-4A5E-9885-0F355A9ACA49}" type="slidenum">
              <a:rPr lang="en-US" altLang="en-US" smtClean="0"/>
              <a:pPr eaLnBrk="1" hangingPunct="1"/>
              <a:t>11</a:t>
            </a:fld>
            <a:endParaRPr lang="en-US" altLang="en-US" smtClean="0"/>
          </a:p>
        </p:txBody>
      </p:sp>
      <p:sp>
        <p:nvSpPr>
          <p:cNvPr id="79878" name="Rectangle 2"/>
          <p:cNvSpPr>
            <a:spLocks noGrp="1" noRot="1" noChangeAspect="1" noChangeArrowheads="1" noTextEdit="1"/>
          </p:cNvSpPr>
          <p:nvPr>
            <p:ph type="sldImg"/>
          </p:nvPr>
        </p:nvSpPr>
        <p:spPr>
          <a:xfrm>
            <a:off x="1144588" y="684213"/>
            <a:ext cx="4570412" cy="3429000"/>
          </a:xfrm>
          <a:ln/>
        </p:spPr>
      </p:sp>
      <p:sp>
        <p:nvSpPr>
          <p:cNvPr id="79879"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t>GEOG 8450 Geospatial Tools in Landscape Analysis</a:t>
            </a:r>
          </a:p>
        </p:txBody>
      </p:sp>
      <p:sp>
        <p:nvSpPr>
          <p:cNvPr id="8192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C3BCEF-DE15-4B5B-A799-7F982772D002}" type="datetime1">
              <a:rPr lang="en-US" altLang="en-US" smtClean="0"/>
              <a:pPr eaLnBrk="1" hangingPunct="1"/>
              <a:t>1/30/2019</a:t>
            </a:fld>
            <a:endParaRPr lang="en-US" altLang="en-US" smtClean="0"/>
          </a:p>
        </p:txBody>
      </p:sp>
      <p:sp>
        <p:nvSpPr>
          <p:cNvPr id="8192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t>Madden Fall 2006</a:t>
            </a:r>
          </a:p>
        </p:txBody>
      </p:sp>
      <p:sp>
        <p:nvSpPr>
          <p:cNvPr id="819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9775B5-7911-4B49-925B-75C0DE857802}" type="slidenum">
              <a:rPr lang="en-US" altLang="en-US" smtClean="0"/>
              <a:pPr eaLnBrk="1" hangingPunct="1"/>
              <a:t>12</a:t>
            </a:fld>
            <a:endParaRPr lang="en-US" altLang="en-US" smtClean="0"/>
          </a:p>
        </p:txBody>
      </p:sp>
      <p:sp>
        <p:nvSpPr>
          <p:cNvPr id="81926" name="Rectangle 2"/>
          <p:cNvSpPr>
            <a:spLocks noGrp="1" noRot="1" noChangeAspect="1" noChangeArrowheads="1" noTextEdit="1"/>
          </p:cNvSpPr>
          <p:nvPr>
            <p:ph type="sldImg"/>
          </p:nvPr>
        </p:nvSpPr>
        <p:spPr>
          <a:xfrm>
            <a:off x="1144588" y="684213"/>
            <a:ext cx="4570412" cy="3429000"/>
          </a:xfrm>
          <a:ln/>
        </p:spPr>
      </p:sp>
      <p:sp>
        <p:nvSpPr>
          <p:cNvPr id="81927"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t>GEOG 8450 Geospatial Tools in Landscape Analysis</a:t>
            </a:r>
          </a:p>
        </p:txBody>
      </p:sp>
      <p:sp>
        <p:nvSpPr>
          <p:cNvPr id="798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EAE12FA-5A7A-40D6-BB44-35F01312A9F6}" type="datetime1">
              <a:rPr lang="en-US" altLang="en-US" smtClean="0"/>
              <a:pPr eaLnBrk="1" hangingPunct="1"/>
              <a:t>1/30/2019</a:t>
            </a:fld>
            <a:endParaRPr lang="en-US" altLang="en-US" smtClean="0"/>
          </a:p>
        </p:txBody>
      </p:sp>
      <p:sp>
        <p:nvSpPr>
          <p:cNvPr id="7987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t>Madden Fall 2006</a:t>
            </a:r>
          </a:p>
        </p:txBody>
      </p:sp>
      <p:sp>
        <p:nvSpPr>
          <p:cNvPr id="798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15BB2A-0CFA-4A5E-9885-0F355A9ACA49}" type="slidenum">
              <a:rPr lang="en-US" altLang="en-US" smtClean="0"/>
              <a:pPr eaLnBrk="1" hangingPunct="1"/>
              <a:t>13</a:t>
            </a:fld>
            <a:endParaRPr lang="en-US" altLang="en-US" smtClean="0"/>
          </a:p>
        </p:txBody>
      </p:sp>
      <p:sp>
        <p:nvSpPr>
          <p:cNvPr id="79878" name="Rectangle 2"/>
          <p:cNvSpPr>
            <a:spLocks noGrp="1" noRot="1" noChangeAspect="1" noChangeArrowheads="1" noTextEdit="1"/>
          </p:cNvSpPr>
          <p:nvPr>
            <p:ph type="sldImg"/>
          </p:nvPr>
        </p:nvSpPr>
        <p:spPr>
          <a:xfrm>
            <a:off x="1144588" y="684213"/>
            <a:ext cx="4570412" cy="3429000"/>
          </a:xfrm>
          <a:ln/>
        </p:spPr>
      </p:sp>
      <p:sp>
        <p:nvSpPr>
          <p:cNvPr id="79879"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6750BC5-5ADE-4340-8F62-1C1584026222}" type="slidenum">
              <a:rPr lang="en-US" altLang="en-US" smtClean="0"/>
              <a:pPr eaLnBrk="1" hangingPunct="1"/>
              <a:t>14</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1E0D1C-3990-4967-BBE7-78099735FB88}" type="slidenum">
              <a:rPr lang="en-US" altLang="en-US" smtClean="0"/>
              <a:pPr eaLnBrk="1" hangingPunct="1"/>
              <a:t>15</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292A72-7234-45DB-B855-B14EF7D0D765}" type="slidenum">
              <a:rPr lang="en-US" altLang="en-US" smtClean="0"/>
              <a:pPr eaLnBrk="1" hangingPunct="1"/>
              <a:t>16</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17541E4-680F-4C58-A42F-60F7F4A2D8E2}" type="slidenum">
              <a:rPr lang="en-US" altLang="en-US" smtClean="0"/>
              <a:pPr eaLnBrk="1" hangingPunct="1"/>
              <a:t>17</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2B6FF9-50A0-47EA-9333-BF5D583C96FE}" type="slidenum">
              <a:rPr lang="en-US" altLang="en-US" smtClean="0"/>
              <a:pPr eaLnBrk="1" hangingPunct="1"/>
              <a:t>18</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22542C3-61BA-4294-9CDD-F6A9A6A4CBE2}" type="slidenum">
              <a:rPr lang="en-US" altLang="en-US" smtClean="0"/>
              <a:pPr eaLnBrk="1" hangingPunct="1"/>
              <a:t>19</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29D603C-25B0-472D-8FC2-21CB32CC48D5}" type="slidenum">
              <a:rPr lang="en-US" altLang="en-US" smtClean="0"/>
              <a:pPr eaLnBrk="1" hangingPunct="1"/>
              <a:t>20</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4E42AF-3485-4D4D-AC70-E411DD0AF142}" type="slidenum">
              <a:rPr lang="en-US" smtClean="0"/>
              <a:t>2</a:t>
            </a:fld>
            <a:endParaRPr lang="en-US"/>
          </a:p>
        </p:txBody>
      </p:sp>
    </p:spTree>
    <p:extLst>
      <p:ext uri="{BB962C8B-B14F-4D97-AF65-F5344CB8AC3E}">
        <p14:creationId xmlns:p14="http://schemas.microsoft.com/office/powerpoint/2010/main" val="1680604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B6ABD0-A532-42E8-98D6-2647C81E36F8}" type="slidenum">
              <a:rPr lang="en-US" altLang="en-US" smtClean="0"/>
              <a:pPr eaLnBrk="1" hangingPunct="1"/>
              <a:t>21</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rPr>
              <a:t>Optimized' index designed to enhance the vegetation signal with improved sensitivity in high biomass regions and improved vegetation monitoring through a de-coupling of the canopy background signal and a reduction in atmosphere influences</a:t>
            </a:r>
          </a:p>
          <a:p>
            <a:pPr>
              <a:defRPr/>
            </a:pPr>
            <a:r>
              <a:rPr lang="en-US" dirty="0" smtClean="0">
                <a:latin typeface="+mn-lt"/>
              </a:rPr>
              <a:t>NIR/red/blue are atmospherically-corrected or partially atmosphere corrected (Rayleigh and ozone absorption) surface </a:t>
            </a:r>
            <a:r>
              <a:rPr lang="en-US" dirty="0" err="1" smtClean="0">
                <a:latin typeface="+mn-lt"/>
              </a:rPr>
              <a:t>reflectances</a:t>
            </a:r>
            <a:r>
              <a:rPr lang="en-US" dirty="0" smtClean="0">
                <a:latin typeface="+mn-lt"/>
              </a:rPr>
              <a:t>, L is the canopy background adjustment that addresses non-linear, differential NIR and red radiant transfer through a canopy, and C1, C2 are the coefficients of the aerosol resistance term, which uses the blue band to correct for aerosol influences in the red band. The coefficients adopted in the MODIS-EVI algorithm are; L=1, C1 = 6, C2 = 7.5, and G (gain factor) = 2.5.</a:t>
            </a:r>
          </a:p>
          <a:p>
            <a:pPr>
              <a:defRPr/>
            </a:pPr>
            <a:r>
              <a:rPr lang="en-US" dirty="0" smtClean="0">
                <a:latin typeface="+mn-lt"/>
              </a:rPr>
              <a:t/>
            </a:r>
            <a:br>
              <a:rPr lang="en-US" dirty="0" smtClean="0">
                <a:latin typeface="+mn-lt"/>
              </a:rPr>
            </a:br>
            <a:r>
              <a:rPr lang="en-US" dirty="0" smtClean="0">
                <a:latin typeface="+mn-lt"/>
              </a:rPr>
              <a:t>Whereas the </a:t>
            </a:r>
            <a:r>
              <a:rPr lang="en-US" dirty="0" smtClean="0">
                <a:latin typeface="+mn-lt"/>
                <a:hlinkClick r:id="rId3" tooltip="Normalized Difference Vegetation Index"/>
              </a:rPr>
              <a:t>Normalized Difference Vegetation Index</a:t>
            </a:r>
            <a:r>
              <a:rPr lang="en-US" dirty="0" smtClean="0">
                <a:latin typeface="+mn-lt"/>
              </a:rPr>
              <a:t> (NDVI) is chlorophyll sensitive, the EVI is more responsive to canopy structural variations, including </a:t>
            </a:r>
            <a:r>
              <a:rPr lang="en-US" dirty="0" smtClean="0">
                <a:latin typeface="+mn-lt"/>
                <a:hlinkClick r:id="rId4" tooltip="Leaf area index"/>
              </a:rPr>
              <a:t>leaf area index</a:t>
            </a:r>
            <a:r>
              <a:rPr lang="en-US" dirty="0" smtClean="0">
                <a:latin typeface="+mn-lt"/>
              </a:rPr>
              <a:t> (LAI), canopy type, plant physiognomy, and canopy architecture. The two VIs complement each other in global vegetation studies and improve upon the detection of vegetation changes and extraction of canopy biophysical parameters. </a:t>
            </a:r>
            <a:r>
              <a:rPr lang="en-US" dirty="0" smtClean="0">
                <a:latin typeface="+mn-lt"/>
                <a:hlinkClick r:id="rId5"/>
              </a:rPr>
              <a:t>[1]</a:t>
            </a:r>
            <a:r>
              <a:rPr lang="en-US" dirty="0" smtClean="0">
                <a:latin typeface="+mn-lt"/>
              </a:rPr>
              <a:t>.</a:t>
            </a:r>
            <a:endParaRPr lang="en-US" dirty="0"/>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82D237-BFD8-458C-B270-94C6E035C516}" type="slidenum">
              <a:rPr lang="en-US" altLang="en-US" smtClean="0"/>
              <a:pPr eaLnBrk="1" hangingPunct="1"/>
              <a:t>22</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1B28F9-C4D7-4D23-B993-3B34F2328FD1}" type="slidenum">
              <a:rPr lang="en-US" altLang="en-US" smtClean="0"/>
              <a:pPr eaLnBrk="1" hangingPunct="1"/>
              <a:t>23</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964BBF-8F2C-4E86-B060-C794F4D72406}" type="slidenum">
              <a:rPr lang="en-US" altLang="en-US" smtClean="0"/>
              <a:pPr eaLnBrk="1" hangingPunct="1"/>
              <a:t>24</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B4696E-1BC2-4AF6-8E33-B08B92AE12AB}" type="slidenum">
              <a:rPr lang="en-US" altLang="en-US" smtClean="0"/>
              <a:pPr eaLnBrk="1" hangingPunct="1"/>
              <a:t>25</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482">
              <a:spcBef>
                <a:spcPct val="30000"/>
              </a:spcBef>
              <a:defRPr sz="1100">
                <a:solidFill>
                  <a:schemeClr val="tx1"/>
                </a:solidFill>
                <a:latin typeface="Arial" charset="0"/>
              </a:defRPr>
            </a:lvl1pPr>
            <a:lvl2pPr marL="701255" indent="-268790" defTabSz="911482">
              <a:spcBef>
                <a:spcPct val="30000"/>
              </a:spcBef>
              <a:defRPr sz="1100">
                <a:solidFill>
                  <a:schemeClr val="tx1"/>
                </a:solidFill>
                <a:latin typeface="Arial" charset="0"/>
              </a:defRPr>
            </a:lvl2pPr>
            <a:lvl3pPr marL="1079663" indent="-214732" defTabSz="911482">
              <a:spcBef>
                <a:spcPct val="30000"/>
              </a:spcBef>
              <a:defRPr sz="1100">
                <a:solidFill>
                  <a:schemeClr val="tx1"/>
                </a:solidFill>
                <a:latin typeface="Arial" charset="0"/>
              </a:defRPr>
            </a:lvl3pPr>
            <a:lvl4pPr marL="1512128" indent="-214732" defTabSz="911482">
              <a:spcBef>
                <a:spcPct val="30000"/>
              </a:spcBef>
              <a:defRPr sz="1100">
                <a:solidFill>
                  <a:schemeClr val="tx1"/>
                </a:solidFill>
                <a:latin typeface="Arial" charset="0"/>
              </a:defRPr>
            </a:lvl4pPr>
            <a:lvl5pPr marL="1944594" indent="-214732" defTabSz="911482">
              <a:spcBef>
                <a:spcPct val="30000"/>
              </a:spcBef>
              <a:defRPr sz="1100">
                <a:solidFill>
                  <a:schemeClr val="tx1"/>
                </a:solidFill>
                <a:latin typeface="Arial" charset="0"/>
              </a:defRPr>
            </a:lvl5pPr>
            <a:lvl6pPr marL="2377059" indent="-214732" defTabSz="911482" eaLnBrk="0" fontAlgn="base" hangingPunct="0">
              <a:spcBef>
                <a:spcPct val="30000"/>
              </a:spcBef>
              <a:spcAft>
                <a:spcPct val="0"/>
              </a:spcAft>
              <a:defRPr sz="1100">
                <a:solidFill>
                  <a:schemeClr val="tx1"/>
                </a:solidFill>
                <a:latin typeface="Arial" charset="0"/>
              </a:defRPr>
            </a:lvl6pPr>
            <a:lvl7pPr marL="2809524" indent="-214732" defTabSz="911482" eaLnBrk="0" fontAlgn="base" hangingPunct="0">
              <a:spcBef>
                <a:spcPct val="30000"/>
              </a:spcBef>
              <a:spcAft>
                <a:spcPct val="0"/>
              </a:spcAft>
              <a:defRPr sz="1100">
                <a:solidFill>
                  <a:schemeClr val="tx1"/>
                </a:solidFill>
                <a:latin typeface="Arial" charset="0"/>
              </a:defRPr>
            </a:lvl7pPr>
            <a:lvl8pPr marL="3241990" indent="-214732" defTabSz="911482" eaLnBrk="0" fontAlgn="base" hangingPunct="0">
              <a:spcBef>
                <a:spcPct val="30000"/>
              </a:spcBef>
              <a:spcAft>
                <a:spcPct val="0"/>
              </a:spcAft>
              <a:defRPr sz="1100">
                <a:solidFill>
                  <a:schemeClr val="tx1"/>
                </a:solidFill>
                <a:latin typeface="Arial" charset="0"/>
              </a:defRPr>
            </a:lvl8pPr>
            <a:lvl9pPr marL="3674455" indent="-214732" defTabSz="911482" eaLnBrk="0" fontAlgn="base" hangingPunct="0">
              <a:spcBef>
                <a:spcPct val="30000"/>
              </a:spcBef>
              <a:spcAft>
                <a:spcPct val="0"/>
              </a:spcAft>
              <a:defRPr sz="1100">
                <a:solidFill>
                  <a:schemeClr val="tx1"/>
                </a:solidFill>
                <a:latin typeface="Arial" charset="0"/>
              </a:defRPr>
            </a:lvl9pPr>
          </a:lstStyle>
          <a:p>
            <a:pPr>
              <a:spcBef>
                <a:spcPct val="0"/>
              </a:spcBef>
            </a:pPr>
            <a:r>
              <a:rPr lang="en-US" altLang="en-US" sz="1200">
                <a:latin typeface="Times New Roman" pitchFamily="18" charset="0"/>
              </a:rPr>
              <a:t>Aerial Photographs and Image Interpretation GEOG 4330/6330</a:t>
            </a:r>
          </a:p>
        </p:txBody>
      </p:sp>
      <p:sp>
        <p:nvSpPr>
          <p:cNvPr id="430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482">
              <a:spcBef>
                <a:spcPct val="30000"/>
              </a:spcBef>
              <a:defRPr sz="1100">
                <a:solidFill>
                  <a:schemeClr val="tx1"/>
                </a:solidFill>
                <a:latin typeface="Arial" charset="0"/>
              </a:defRPr>
            </a:lvl1pPr>
            <a:lvl2pPr marL="701255" indent="-268790" defTabSz="911482">
              <a:spcBef>
                <a:spcPct val="30000"/>
              </a:spcBef>
              <a:defRPr sz="1100">
                <a:solidFill>
                  <a:schemeClr val="tx1"/>
                </a:solidFill>
                <a:latin typeface="Arial" charset="0"/>
              </a:defRPr>
            </a:lvl2pPr>
            <a:lvl3pPr marL="1079663" indent="-214732" defTabSz="911482">
              <a:spcBef>
                <a:spcPct val="30000"/>
              </a:spcBef>
              <a:defRPr sz="1100">
                <a:solidFill>
                  <a:schemeClr val="tx1"/>
                </a:solidFill>
                <a:latin typeface="Arial" charset="0"/>
              </a:defRPr>
            </a:lvl3pPr>
            <a:lvl4pPr marL="1512128" indent="-214732" defTabSz="911482">
              <a:spcBef>
                <a:spcPct val="30000"/>
              </a:spcBef>
              <a:defRPr sz="1100">
                <a:solidFill>
                  <a:schemeClr val="tx1"/>
                </a:solidFill>
                <a:latin typeface="Arial" charset="0"/>
              </a:defRPr>
            </a:lvl4pPr>
            <a:lvl5pPr marL="1944594" indent="-214732" defTabSz="911482">
              <a:spcBef>
                <a:spcPct val="30000"/>
              </a:spcBef>
              <a:defRPr sz="1100">
                <a:solidFill>
                  <a:schemeClr val="tx1"/>
                </a:solidFill>
                <a:latin typeface="Arial" charset="0"/>
              </a:defRPr>
            </a:lvl5pPr>
            <a:lvl6pPr marL="2377059" indent="-214732" defTabSz="911482" eaLnBrk="0" fontAlgn="base" hangingPunct="0">
              <a:spcBef>
                <a:spcPct val="30000"/>
              </a:spcBef>
              <a:spcAft>
                <a:spcPct val="0"/>
              </a:spcAft>
              <a:defRPr sz="1100">
                <a:solidFill>
                  <a:schemeClr val="tx1"/>
                </a:solidFill>
                <a:latin typeface="Arial" charset="0"/>
              </a:defRPr>
            </a:lvl6pPr>
            <a:lvl7pPr marL="2809524" indent="-214732" defTabSz="911482" eaLnBrk="0" fontAlgn="base" hangingPunct="0">
              <a:spcBef>
                <a:spcPct val="30000"/>
              </a:spcBef>
              <a:spcAft>
                <a:spcPct val="0"/>
              </a:spcAft>
              <a:defRPr sz="1100">
                <a:solidFill>
                  <a:schemeClr val="tx1"/>
                </a:solidFill>
                <a:latin typeface="Arial" charset="0"/>
              </a:defRPr>
            </a:lvl7pPr>
            <a:lvl8pPr marL="3241990" indent="-214732" defTabSz="911482" eaLnBrk="0" fontAlgn="base" hangingPunct="0">
              <a:spcBef>
                <a:spcPct val="30000"/>
              </a:spcBef>
              <a:spcAft>
                <a:spcPct val="0"/>
              </a:spcAft>
              <a:defRPr sz="1100">
                <a:solidFill>
                  <a:schemeClr val="tx1"/>
                </a:solidFill>
                <a:latin typeface="Arial" charset="0"/>
              </a:defRPr>
            </a:lvl8pPr>
            <a:lvl9pPr marL="3674455" indent="-214732" defTabSz="911482" eaLnBrk="0" fontAlgn="base" hangingPunct="0">
              <a:spcBef>
                <a:spcPct val="30000"/>
              </a:spcBef>
              <a:spcAft>
                <a:spcPct val="0"/>
              </a:spcAft>
              <a:defRPr sz="1100">
                <a:solidFill>
                  <a:schemeClr val="tx1"/>
                </a:solidFill>
                <a:latin typeface="Arial" charset="0"/>
              </a:defRPr>
            </a:lvl9pPr>
          </a:lstStyle>
          <a:p>
            <a:pPr>
              <a:spcBef>
                <a:spcPct val="0"/>
              </a:spcBef>
            </a:pPr>
            <a:r>
              <a:rPr lang="en-US" altLang="en-US" sz="1200">
                <a:latin typeface="Times New Roman" pitchFamily="18" charset="0"/>
              </a:rPr>
              <a:t>Madden</a:t>
            </a:r>
          </a:p>
        </p:txBody>
      </p:sp>
      <p:sp>
        <p:nvSpPr>
          <p:cNvPr id="4301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482">
              <a:spcBef>
                <a:spcPct val="30000"/>
              </a:spcBef>
              <a:defRPr sz="1100">
                <a:solidFill>
                  <a:schemeClr val="tx1"/>
                </a:solidFill>
                <a:latin typeface="Arial" charset="0"/>
              </a:defRPr>
            </a:lvl1pPr>
            <a:lvl2pPr marL="701255" indent="-268790" defTabSz="911482">
              <a:spcBef>
                <a:spcPct val="30000"/>
              </a:spcBef>
              <a:defRPr sz="1100">
                <a:solidFill>
                  <a:schemeClr val="tx1"/>
                </a:solidFill>
                <a:latin typeface="Arial" charset="0"/>
              </a:defRPr>
            </a:lvl2pPr>
            <a:lvl3pPr marL="1079663" indent="-214732" defTabSz="911482">
              <a:spcBef>
                <a:spcPct val="30000"/>
              </a:spcBef>
              <a:defRPr sz="1100">
                <a:solidFill>
                  <a:schemeClr val="tx1"/>
                </a:solidFill>
                <a:latin typeface="Arial" charset="0"/>
              </a:defRPr>
            </a:lvl3pPr>
            <a:lvl4pPr marL="1512128" indent="-214732" defTabSz="911482">
              <a:spcBef>
                <a:spcPct val="30000"/>
              </a:spcBef>
              <a:defRPr sz="1100">
                <a:solidFill>
                  <a:schemeClr val="tx1"/>
                </a:solidFill>
                <a:latin typeface="Arial" charset="0"/>
              </a:defRPr>
            </a:lvl4pPr>
            <a:lvl5pPr marL="1944594" indent="-214732" defTabSz="911482">
              <a:spcBef>
                <a:spcPct val="30000"/>
              </a:spcBef>
              <a:defRPr sz="1100">
                <a:solidFill>
                  <a:schemeClr val="tx1"/>
                </a:solidFill>
                <a:latin typeface="Arial" charset="0"/>
              </a:defRPr>
            </a:lvl5pPr>
            <a:lvl6pPr marL="2377059" indent="-214732" defTabSz="911482" eaLnBrk="0" fontAlgn="base" hangingPunct="0">
              <a:spcBef>
                <a:spcPct val="30000"/>
              </a:spcBef>
              <a:spcAft>
                <a:spcPct val="0"/>
              </a:spcAft>
              <a:defRPr sz="1100">
                <a:solidFill>
                  <a:schemeClr val="tx1"/>
                </a:solidFill>
                <a:latin typeface="Arial" charset="0"/>
              </a:defRPr>
            </a:lvl6pPr>
            <a:lvl7pPr marL="2809524" indent="-214732" defTabSz="911482" eaLnBrk="0" fontAlgn="base" hangingPunct="0">
              <a:spcBef>
                <a:spcPct val="30000"/>
              </a:spcBef>
              <a:spcAft>
                <a:spcPct val="0"/>
              </a:spcAft>
              <a:defRPr sz="1100">
                <a:solidFill>
                  <a:schemeClr val="tx1"/>
                </a:solidFill>
                <a:latin typeface="Arial" charset="0"/>
              </a:defRPr>
            </a:lvl7pPr>
            <a:lvl8pPr marL="3241990" indent="-214732" defTabSz="911482" eaLnBrk="0" fontAlgn="base" hangingPunct="0">
              <a:spcBef>
                <a:spcPct val="30000"/>
              </a:spcBef>
              <a:spcAft>
                <a:spcPct val="0"/>
              </a:spcAft>
              <a:defRPr sz="1100">
                <a:solidFill>
                  <a:schemeClr val="tx1"/>
                </a:solidFill>
                <a:latin typeface="Arial" charset="0"/>
              </a:defRPr>
            </a:lvl8pPr>
            <a:lvl9pPr marL="3674455" indent="-214732" defTabSz="911482" eaLnBrk="0" fontAlgn="base" hangingPunct="0">
              <a:spcBef>
                <a:spcPct val="30000"/>
              </a:spcBef>
              <a:spcAft>
                <a:spcPct val="0"/>
              </a:spcAft>
              <a:defRPr sz="1100">
                <a:solidFill>
                  <a:schemeClr val="tx1"/>
                </a:solidFill>
                <a:latin typeface="Arial" charset="0"/>
              </a:defRPr>
            </a:lvl9pPr>
          </a:lstStyle>
          <a:p>
            <a:pPr>
              <a:spcBef>
                <a:spcPct val="0"/>
              </a:spcBef>
            </a:pPr>
            <a:r>
              <a:rPr lang="en-US" altLang="en-US" sz="1200">
                <a:latin typeface="Times New Roman" pitchFamily="18" charset="0"/>
              </a:rPr>
              <a:t>Fall 2008</a:t>
            </a:r>
          </a:p>
        </p:txBody>
      </p:sp>
      <p:sp>
        <p:nvSpPr>
          <p:cNvPr id="430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482">
              <a:spcBef>
                <a:spcPct val="30000"/>
              </a:spcBef>
              <a:defRPr sz="1100">
                <a:solidFill>
                  <a:schemeClr val="tx1"/>
                </a:solidFill>
                <a:latin typeface="Arial" charset="0"/>
              </a:defRPr>
            </a:lvl1pPr>
            <a:lvl2pPr marL="701255" indent="-268790" defTabSz="911482">
              <a:spcBef>
                <a:spcPct val="30000"/>
              </a:spcBef>
              <a:defRPr sz="1100">
                <a:solidFill>
                  <a:schemeClr val="tx1"/>
                </a:solidFill>
                <a:latin typeface="Arial" charset="0"/>
              </a:defRPr>
            </a:lvl2pPr>
            <a:lvl3pPr marL="1079663" indent="-214732" defTabSz="911482">
              <a:spcBef>
                <a:spcPct val="30000"/>
              </a:spcBef>
              <a:defRPr sz="1100">
                <a:solidFill>
                  <a:schemeClr val="tx1"/>
                </a:solidFill>
                <a:latin typeface="Arial" charset="0"/>
              </a:defRPr>
            </a:lvl3pPr>
            <a:lvl4pPr marL="1512128" indent="-214732" defTabSz="911482">
              <a:spcBef>
                <a:spcPct val="30000"/>
              </a:spcBef>
              <a:defRPr sz="1100">
                <a:solidFill>
                  <a:schemeClr val="tx1"/>
                </a:solidFill>
                <a:latin typeface="Arial" charset="0"/>
              </a:defRPr>
            </a:lvl4pPr>
            <a:lvl5pPr marL="1944594" indent="-214732" defTabSz="911482">
              <a:spcBef>
                <a:spcPct val="30000"/>
              </a:spcBef>
              <a:defRPr sz="1100">
                <a:solidFill>
                  <a:schemeClr val="tx1"/>
                </a:solidFill>
                <a:latin typeface="Arial" charset="0"/>
              </a:defRPr>
            </a:lvl5pPr>
            <a:lvl6pPr marL="2377059" indent="-214732" defTabSz="911482" eaLnBrk="0" fontAlgn="base" hangingPunct="0">
              <a:spcBef>
                <a:spcPct val="30000"/>
              </a:spcBef>
              <a:spcAft>
                <a:spcPct val="0"/>
              </a:spcAft>
              <a:defRPr sz="1100">
                <a:solidFill>
                  <a:schemeClr val="tx1"/>
                </a:solidFill>
                <a:latin typeface="Arial" charset="0"/>
              </a:defRPr>
            </a:lvl6pPr>
            <a:lvl7pPr marL="2809524" indent="-214732" defTabSz="911482" eaLnBrk="0" fontAlgn="base" hangingPunct="0">
              <a:spcBef>
                <a:spcPct val="30000"/>
              </a:spcBef>
              <a:spcAft>
                <a:spcPct val="0"/>
              </a:spcAft>
              <a:defRPr sz="1100">
                <a:solidFill>
                  <a:schemeClr val="tx1"/>
                </a:solidFill>
                <a:latin typeface="Arial" charset="0"/>
              </a:defRPr>
            </a:lvl7pPr>
            <a:lvl8pPr marL="3241990" indent="-214732" defTabSz="911482" eaLnBrk="0" fontAlgn="base" hangingPunct="0">
              <a:spcBef>
                <a:spcPct val="30000"/>
              </a:spcBef>
              <a:spcAft>
                <a:spcPct val="0"/>
              </a:spcAft>
              <a:defRPr sz="1100">
                <a:solidFill>
                  <a:schemeClr val="tx1"/>
                </a:solidFill>
                <a:latin typeface="Arial" charset="0"/>
              </a:defRPr>
            </a:lvl8pPr>
            <a:lvl9pPr marL="3674455" indent="-214732" defTabSz="911482" eaLnBrk="0" fontAlgn="base" hangingPunct="0">
              <a:spcBef>
                <a:spcPct val="30000"/>
              </a:spcBef>
              <a:spcAft>
                <a:spcPct val="0"/>
              </a:spcAft>
              <a:defRPr sz="1100">
                <a:solidFill>
                  <a:schemeClr val="tx1"/>
                </a:solidFill>
                <a:latin typeface="Arial" charset="0"/>
              </a:defRPr>
            </a:lvl9pPr>
          </a:lstStyle>
          <a:p>
            <a:pPr>
              <a:spcBef>
                <a:spcPct val="0"/>
              </a:spcBef>
            </a:pPr>
            <a:fld id="{A6B6F73A-CF37-4AD2-B126-EC4D42802473}" type="slidenum">
              <a:rPr lang="en-US" altLang="en-US" sz="1200">
                <a:latin typeface="Times New Roman" pitchFamily="18" charset="0"/>
              </a:rPr>
              <a:pPr>
                <a:spcBef>
                  <a:spcPct val="0"/>
                </a:spcBef>
              </a:pPr>
              <a:t>33</a:t>
            </a:fld>
            <a:endParaRPr lang="en-US" altLang="en-US" sz="1200">
              <a:latin typeface="Times New Roman" pitchFamily="18" charset="0"/>
            </a:endParaRPr>
          </a:p>
        </p:txBody>
      </p:sp>
      <p:sp>
        <p:nvSpPr>
          <p:cNvPr id="43014" name="Rectangle 2"/>
          <p:cNvSpPr>
            <a:spLocks noGrp="1" noRot="1" noChangeAspect="1" noChangeArrowheads="1" noTextEdit="1"/>
          </p:cNvSpPr>
          <p:nvPr>
            <p:ph type="sldImg"/>
          </p:nvPr>
        </p:nvSpPr>
        <p:spPr>
          <a:ln/>
        </p:spPr>
      </p:sp>
      <p:sp>
        <p:nvSpPr>
          <p:cNvPr id="430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The following slides “remind” people of what 3DIG is.</a:t>
            </a:r>
            <a:endParaRPr lang="en-US" dirty="0"/>
          </a:p>
        </p:txBody>
      </p:sp>
      <p:sp>
        <p:nvSpPr>
          <p:cNvPr id="4" name="Slide Number Placeholder 3"/>
          <p:cNvSpPr>
            <a:spLocks noGrp="1"/>
          </p:cNvSpPr>
          <p:nvPr>
            <p:ph type="sldNum" sz="quarter" idx="10"/>
          </p:nvPr>
        </p:nvSpPr>
        <p:spPr/>
        <p:txBody>
          <a:bodyPr/>
          <a:lstStyle/>
          <a:p>
            <a:fld id="{2E4E42AF-3485-4D4D-AC70-E411DD0AF142}" type="slidenum">
              <a:rPr lang="en-US" smtClean="0"/>
              <a:t>37</a:t>
            </a:fld>
            <a:endParaRPr lang="en-US"/>
          </a:p>
        </p:txBody>
      </p:sp>
    </p:spTree>
    <p:extLst>
      <p:ext uri="{BB962C8B-B14F-4D97-AF65-F5344CB8AC3E}">
        <p14:creationId xmlns:p14="http://schemas.microsoft.com/office/powerpoint/2010/main" val="2416995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CGR is involved in mapping vegetation at multiple locations, including Sapelo.</a:t>
            </a:r>
          </a:p>
        </p:txBody>
      </p:sp>
      <p:sp>
        <p:nvSpPr>
          <p:cNvPr id="4" name="Slide Number Placeholder 3"/>
          <p:cNvSpPr>
            <a:spLocks noGrp="1"/>
          </p:cNvSpPr>
          <p:nvPr>
            <p:ph type="sldNum" sz="quarter" idx="10"/>
          </p:nvPr>
        </p:nvSpPr>
        <p:spPr/>
        <p:txBody>
          <a:bodyPr/>
          <a:lstStyle/>
          <a:p>
            <a:fld id="{2E4E42AF-3485-4D4D-AC70-E411DD0AF142}" type="slidenum">
              <a:rPr lang="en-US" smtClean="0"/>
              <a:t>38</a:t>
            </a:fld>
            <a:endParaRPr lang="en-US"/>
          </a:p>
        </p:txBody>
      </p:sp>
    </p:spTree>
    <p:extLst>
      <p:ext uri="{BB962C8B-B14F-4D97-AF65-F5344CB8AC3E}">
        <p14:creationId xmlns:p14="http://schemas.microsoft.com/office/powerpoint/2010/main" val="3413966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Checking AA points for vegetation mapping and observed browning</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Choose either this slide or the following one (non animated)</a:t>
            </a:r>
            <a:endParaRPr lang="en-US" dirty="0"/>
          </a:p>
          <a:p>
            <a:endParaRPr lang="en-US" dirty="0"/>
          </a:p>
        </p:txBody>
      </p:sp>
      <p:sp>
        <p:nvSpPr>
          <p:cNvPr id="4" name="Slide Number Placeholder 3"/>
          <p:cNvSpPr>
            <a:spLocks noGrp="1"/>
          </p:cNvSpPr>
          <p:nvPr>
            <p:ph type="sldNum" sz="quarter" idx="10"/>
          </p:nvPr>
        </p:nvSpPr>
        <p:spPr/>
        <p:txBody>
          <a:bodyPr/>
          <a:lstStyle/>
          <a:p>
            <a:fld id="{2E4E42AF-3485-4D4D-AC70-E411DD0AF142}" type="slidenum">
              <a:rPr lang="en-US" smtClean="0"/>
              <a:t>39</a:t>
            </a:fld>
            <a:endParaRPr lang="en-US"/>
          </a:p>
        </p:txBody>
      </p:sp>
    </p:spTree>
    <p:extLst>
      <p:ext uri="{BB962C8B-B14F-4D97-AF65-F5344CB8AC3E}">
        <p14:creationId xmlns:p14="http://schemas.microsoft.com/office/powerpoint/2010/main" val="3998601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So, we have an RGB camera and a multispectral sensor. What can we do with those and how can they be used for linking local observations to more regional ones?</a:t>
            </a:r>
          </a:p>
          <a:p>
            <a:endParaRPr lang="pt-BR" dirty="0"/>
          </a:p>
          <a:p>
            <a:r>
              <a:rPr lang="pt-BR" dirty="0"/>
              <a:t>Drones images show widespread browning on the eastern side and close to the southern tip of Sapelo.</a:t>
            </a:r>
            <a:endParaRPr lang="en-US" dirty="0"/>
          </a:p>
        </p:txBody>
      </p:sp>
      <p:sp>
        <p:nvSpPr>
          <p:cNvPr id="4" name="Slide Number Placeholder 3"/>
          <p:cNvSpPr>
            <a:spLocks noGrp="1"/>
          </p:cNvSpPr>
          <p:nvPr>
            <p:ph type="sldNum" sz="quarter" idx="10"/>
          </p:nvPr>
        </p:nvSpPr>
        <p:spPr/>
        <p:txBody>
          <a:bodyPr/>
          <a:lstStyle/>
          <a:p>
            <a:fld id="{2E4E42AF-3485-4D4D-AC70-E411DD0AF142}" type="slidenum">
              <a:rPr lang="en-US" smtClean="0"/>
              <a:t>40</a:t>
            </a:fld>
            <a:endParaRPr lang="en-US"/>
          </a:p>
        </p:txBody>
      </p:sp>
    </p:spTree>
    <p:extLst>
      <p:ext uri="{BB962C8B-B14F-4D97-AF65-F5344CB8AC3E}">
        <p14:creationId xmlns:p14="http://schemas.microsoft.com/office/powerpoint/2010/main" val="1662354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4E42AF-3485-4D4D-AC70-E411DD0AF142}" type="slidenum">
              <a:rPr lang="en-US" smtClean="0"/>
              <a:t>3</a:t>
            </a:fld>
            <a:endParaRPr lang="en-US"/>
          </a:p>
        </p:txBody>
      </p:sp>
    </p:spTree>
    <p:extLst>
      <p:ext uri="{BB962C8B-B14F-4D97-AF65-F5344CB8AC3E}">
        <p14:creationId xmlns:p14="http://schemas.microsoft.com/office/powerpoint/2010/main" val="1680604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Before and after type of analysis.</a:t>
            </a:r>
          </a:p>
          <a:p>
            <a:endParaRPr lang="pt-BR" dirty="0"/>
          </a:p>
          <a:p>
            <a:r>
              <a:rPr lang="pt-BR" dirty="0"/>
              <a:t>No significant browning for 2016.</a:t>
            </a:r>
          </a:p>
          <a:p>
            <a:endParaRPr lang="pt-BR" dirty="0"/>
          </a:p>
          <a:p>
            <a:r>
              <a:rPr lang="pt-BR" dirty="0"/>
              <a:t>Is this phenology? We don’t see significant browning in end of October 2016.</a:t>
            </a:r>
          </a:p>
          <a:p>
            <a:r>
              <a:rPr lang="pt-BR" dirty="0"/>
              <a:t>How long does it take for leaves to get brown? First Sentinel detection was ~10 days after hurricane (no images available before that)</a:t>
            </a:r>
            <a:endParaRPr lang="en-US" dirty="0"/>
          </a:p>
        </p:txBody>
      </p:sp>
      <p:sp>
        <p:nvSpPr>
          <p:cNvPr id="4" name="Slide Number Placeholder 3"/>
          <p:cNvSpPr>
            <a:spLocks noGrp="1"/>
          </p:cNvSpPr>
          <p:nvPr>
            <p:ph type="sldNum" sz="quarter" idx="10"/>
          </p:nvPr>
        </p:nvSpPr>
        <p:spPr/>
        <p:txBody>
          <a:bodyPr/>
          <a:lstStyle/>
          <a:p>
            <a:fld id="{2E4E42AF-3485-4D4D-AC70-E411DD0AF142}" type="slidenum">
              <a:rPr lang="en-US" smtClean="0"/>
              <a:t>41</a:t>
            </a:fld>
            <a:endParaRPr lang="en-US"/>
          </a:p>
        </p:txBody>
      </p:sp>
    </p:spTree>
    <p:extLst>
      <p:ext uri="{BB962C8B-B14F-4D97-AF65-F5344CB8AC3E}">
        <p14:creationId xmlns:p14="http://schemas.microsoft.com/office/powerpoint/2010/main" val="547588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These images are similar to fractions produced by spectral unmixing (but these result from neural net)</a:t>
            </a:r>
          </a:p>
          <a:p>
            <a:r>
              <a:rPr lang="pt-BR" dirty="0"/>
              <a:t>Numbers represent percentage of the pixel covered by </a:t>
            </a:r>
            <a:r>
              <a:rPr lang="pt-BR" u="sng" dirty="0"/>
              <a:t>green</a:t>
            </a:r>
            <a:r>
              <a:rPr lang="pt-BR" dirty="0"/>
              <a:t> vegetation</a:t>
            </a:r>
          </a:p>
          <a:p>
            <a:endParaRPr lang="pt-BR" dirty="0"/>
          </a:p>
          <a:p>
            <a:r>
              <a:rPr lang="pt-BR" dirty="0"/>
              <a:t>Negative anomalies (reduction in green cover) can be seen along the easternside coastine. </a:t>
            </a:r>
          </a:p>
          <a:p>
            <a:endParaRPr lang="pt-BR" dirty="0"/>
          </a:p>
          <a:p>
            <a:endParaRPr lang="pt-BR" dirty="0"/>
          </a:p>
          <a:p>
            <a:endParaRPr lang="pt-BR" dirty="0"/>
          </a:p>
        </p:txBody>
      </p:sp>
      <p:sp>
        <p:nvSpPr>
          <p:cNvPr id="4" name="Slide Number Placeholder 3"/>
          <p:cNvSpPr>
            <a:spLocks noGrp="1"/>
          </p:cNvSpPr>
          <p:nvPr>
            <p:ph type="sldNum" sz="quarter" idx="10"/>
          </p:nvPr>
        </p:nvSpPr>
        <p:spPr/>
        <p:txBody>
          <a:bodyPr/>
          <a:lstStyle/>
          <a:p>
            <a:fld id="{2E4E42AF-3485-4D4D-AC70-E411DD0AF142}" type="slidenum">
              <a:rPr lang="en-US" smtClean="0"/>
              <a:t>42</a:t>
            </a:fld>
            <a:endParaRPr lang="en-US"/>
          </a:p>
        </p:txBody>
      </p:sp>
    </p:spTree>
    <p:extLst>
      <p:ext uri="{BB962C8B-B14F-4D97-AF65-F5344CB8AC3E}">
        <p14:creationId xmlns:p14="http://schemas.microsoft.com/office/powerpoint/2010/main" val="4238898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4E42AF-3485-4D4D-AC70-E411DD0AF142}" type="slidenum">
              <a:rPr lang="en-US" smtClean="0"/>
              <a:t>43</a:t>
            </a:fld>
            <a:endParaRPr lang="en-US"/>
          </a:p>
        </p:txBody>
      </p:sp>
    </p:spTree>
    <p:extLst>
      <p:ext uri="{BB962C8B-B14F-4D97-AF65-F5344CB8AC3E}">
        <p14:creationId xmlns:p14="http://schemas.microsoft.com/office/powerpoint/2010/main" val="2663537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4E42AF-3485-4D4D-AC70-E411DD0AF142}" type="slidenum">
              <a:rPr lang="en-US" smtClean="0"/>
              <a:t>49</a:t>
            </a:fld>
            <a:endParaRPr lang="en-US"/>
          </a:p>
        </p:txBody>
      </p:sp>
    </p:spTree>
    <p:extLst>
      <p:ext uri="{BB962C8B-B14F-4D97-AF65-F5344CB8AC3E}">
        <p14:creationId xmlns:p14="http://schemas.microsoft.com/office/powerpoint/2010/main" val="1680604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4E42AF-3485-4D4D-AC70-E411DD0AF142}" type="slidenum">
              <a:rPr lang="en-US" smtClean="0"/>
              <a:t>50</a:t>
            </a:fld>
            <a:endParaRPr lang="en-US"/>
          </a:p>
        </p:txBody>
      </p:sp>
    </p:spTree>
    <p:extLst>
      <p:ext uri="{BB962C8B-B14F-4D97-AF65-F5344CB8AC3E}">
        <p14:creationId xmlns:p14="http://schemas.microsoft.com/office/powerpoint/2010/main" val="3136441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t>GEOG 8450 Geospatial Tools in Landscape Analysis</a:t>
            </a:r>
          </a:p>
        </p:txBody>
      </p:sp>
      <p:sp>
        <p:nvSpPr>
          <p:cNvPr id="727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E322B7B-D2DC-4C20-B2CF-F3371EF46A73}" type="datetime1">
              <a:rPr lang="en-US" altLang="en-US" smtClean="0"/>
              <a:pPr eaLnBrk="1" hangingPunct="1"/>
              <a:t>1/30/2019</a:t>
            </a:fld>
            <a:endParaRPr lang="en-US" altLang="en-US" smtClean="0"/>
          </a:p>
        </p:txBody>
      </p:sp>
      <p:sp>
        <p:nvSpPr>
          <p:cNvPr id="7270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t>Madden Fall 2006</a:t>
            </a:r>
          </a:p>
        </p:txBody>
      </p:sp>
      <p:sp>
        <p:nvSpPr>
          <p:cNvPr id="727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D227D7-6155-429F-A698-CC9914518E59}" type="slidenum">
              <a:rPr lang="en-US" altLang="en-US" smtClean="0"/>
              <a:pPr eaLnBrk="1" hangingPunct="1"/>
              <a:t>5</a:t>
            </a:fld>
            <a:endParaRPr lang="en-US" altLang="en-US" smtClean="0"/>
          </a:p>
        </p:txBody>
      </p:sp>
      <p:sp>
        <p:nvSpPr>
          <p:cNvPr id="72710" name="Rectangle 2"/>
          <p:cNvSpPr>
            <a:spLocks noGrp="1" noRot="1" noChangeAspect="1" noChangeArrowheads="1" noTextEdit="1"/>
          </p:cNvSpPr>
          <p:nvPr>
            <p:ph type="sldImg"/>
          </p:nvPr>
        </p:nvSpPr>
        <p:spPr>
          <a:ln/>
        </p:spPr>
      </p:sp>
      <p:sp>
        <p:nvSpPr>
          <p:cNvPr id="727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EA0061-803C-41F1-92CA-58E1461769C4}" type="slidenum">
              <a:rPr lang="en-US" altLang="en-US" smtClean="0"/>
              <a:pPr eaLnBrk="1" hangingPunct="1"/>
              <a:t>6</a:t>
            </a:fld>
            <a:endParaRPr lang="en-US" alt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t>GEOG 8450 Geospatial Tools in Landscape Analysis</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68BF77C-FD6D-4624-AC09-83F17598A749}" type="datetime1">
              <a:rPr lang="en-US" altLang="en-US" smtClean="0"/>
              <a:pPr eaLnBrk="1" hangingPunct="1"/>
              <a:t>1/30/2019</a:t>
            </a:fld>
            <a:endParaRPr lang="en-US" altLang="en-US" smtClean="0"/>
          </a:p>
        </p:txBody>
      </p:sp>
      <p:sp>
        <p:nvSpPr>
          <p:cNvPr id="7475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t>Madden Fall 2006</a:t>
            </a:r>
          </a:p>
        </p:txBody>
      </p:sp>
      <p:sp>
        <p:nvSpPr>
          <p:cNvPr id="747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F62F0BA-0069-4661-9FC3-AB8909FAC5C3}" type="slidenum">
              <a:rPr lang="en-US" altLang="en-US" smtClean="0"/>
              <a:pPr eaLnBrk="1" hangingPunct="1"/>
              <a:t>7</a:t>
            </a:fld>
            <a:endParaRPr lang="en-US" altLang="en-US" smtClean="0"/>
          </a:p>
        </p:txBody>
      </p:sp>
      <p:sp>
        <p:nvSpPr>
          <p:cNvPr id="74758" name="Rectangle 2"/>
          <p:cNvSpPr>
            <a:spLocks noGrp="1" noRot="1" noChangeAspect="1" noChangeArrowheads="1" noTextEdit="1"/>
          </p:cNvSpPr>
          <p:nvPr>
            <p:ph type="sldImg"/>
          </p:nvPr>
        </p:nvSpPr>
        <p:spPr>
          <a:ln/>
        </p:spPr>
      </p:sp>
      <p:sp>
        <p:nvSpPr>
          <p:cNvPr id="747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t>GEOG 8450 Geospatial Tools in Landscape Analysis</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CF47B5C-DB6E-48EC-A224-9D120E6D04F8}" type="datetime1">
              <a:rPr lang="en-US" altLang="en-US" smtClean="0"/>
              <a:pPr eaLnBrk="1" hangingPunct="1"/>
              <a:t>1/30/2019</a:t>
            </a:fld>
            <a:endParaRPr lang="en-US" altLang="en-US" smtClean="0"/>
          </a:p>
        </p:txBody>
      </p:sp>
      <p:sp>
        <p:nvSpPr>
          <p:cNvPr id="7680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t>Madden Fall 2006</a:t>
            </a:r>
          </a:p>
        </p:txBody>
      </p:sp>
      <p:sp>
        <p:nvSpPr>
          <p:cNvPr id="768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75D849F-1702-4E8C-8B2C-C166214FE474}" type="slidenum">
              <a:rPr lang="en-US" altLang="en-US" smtClean="0"/>
              <a:pPr eaLnBrk="1" hangingPunct="1"/>
              <a:t>8</a:t>
            </a:fld>
            <a:endParaRPr lang="en-US" altLang="en-US" smtClean="0"/>
          </a:p>
        </p:txBody>
      </p:sp>
      <p:sp>
        <p:nvSpPr>
          <p:cNvPr id="76806" name="Rectangle 2"/>
          <p:cNvSpPr>
            <a:spLocks noGrp="1" noRot="1" noChangeAspect="1" noChangeArrowheads="1" noTextEdit="1"/>
          </p:cNvSpPr>
          <p:nvPr>
            <p:ph type="sldImg"/>
          </p:nvPr>
        </p:nvSpPr>
        <p:spPr>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t>GEOG 8450 Geospatial Tools in Landscape Analysis</a:t>
            </a:r>
          </a:p>
        </p:txBody>
      </p:sp>
      <p:sp>
        <p:nvSpPr>
          <p:cNvPr id="7782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5A641E-0D22-4CF4-8998-532C849C8D53}" type="datetime1">
              <a:rPr lang="en-US" altLang="en-US" smtClean="0"/>
              <a:pPr eaLnBrk="1" hangingPunct="1"/>
              <a:t>1/30/2019</a:t>
            </a:fld>
            <a:endParaRPr lang="en-US" altLang="en-US" smtClean="0"/>
          </a:p>
        </p:txBody>
      </p:sp>
      <p:sp>
        <p:nvSpPr>
          <p:cNvPr id="7782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t>Madden Fall 2006</a:t>
            </a:r>
          </a:p>
        </p:txBody>
      </p:sp>
      <p:sp>
        <p:nvSpPr>
          <p:cNvPr id="778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CBE8129-38B5-494A-A2F0-02C179A4A1DC}" type="slidenum">
              <a:rPr lang="en-US" altLang="en-US" smtClean="0"/>
              <a:pPr eaLnBrk="1" hangingPunct="1"/>
              <a:t>9</a:t>
            </a:fld>
            <a:endParaRPr lang="en-US" altLang="en-US" smtClean="0"/>
          </a:p>
        </p:txBody>
      </p:sp>
      <p:sp>
        <p:nvSpPr>
          <p:cNvPr id="77830" name="Rectangle 2"/>
          <p:cNvSpPr>
            <a:spLocks noGrp="1" noRot="1" noChangeAspect="1" noChangeArrowheads="1" noTextEdit="1"/>
          </p:cNvSpPr>
          <p:nvPr>
            <p:ph type="sldImg"/>
          </p:nvPr>
        </p:nvSpPr>
        <p:spPr>
          <a:ln/>
        </p:spPr>
      </p:sp>
      <p:sp>
        <p:nvSpPr>
          <p:cNvPr id="778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t>GEOG 8450 Geospatial Tools in Landscape Analysis</a:t>
            </a:r>
          </a:p>
        </p:txBody>
      </p:sp>
      <p:sp>
        <p:nvSpPr>
          <p:cNvPr id="7885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6892C06-5387-42A8-AD06-521C92103E99}" type="datetime1">
              <a:rPr lang="en-US" altLang="en-US" smtClean="0"/>
              <a:pPr eaLnBrk="1" hangingPunct="1"/>
              <a:t>1/30/2019</a:t>
            </a:fld>
            <a:endParaRPr lang="en-US" altLang="en-US" smtClean="0"/>
          </a:p>
        </p:txBody>
      </p:sp>
      <p:sp>
        <p:nvSpPr>
          <p:cNvPr id="788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t>Madden Fall 2006</a:t>
            </a:r>
          </a:p>
        </p:txBody>
      </p:sp>
      <p:sp>
        <p:nvSpPr>
          <p:cNvPr id="788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589245-D77E-4300-AB6E-290F55129BF8}" type="slidenum">
              <a:rPr lang="en-US" altLang="en-US" smtClean="0"/>
              <a:pPr eaLnBrk="1" hangingPunct="1"/>
              <a:t>10</a:t>
            </a:fld>
            <a:endParaRPr lang="en-US" altLang="en-US" smtClean="0"/>
          </a:p>
        </p:txBody>
      </p:sp>
      <p:sp>
        <p:nvSpPr>
          <p:cNvPr id="78854" name="Rectangle 2"/>
          <p:cNvSpPr>
            <a:spLocks noGrp="1" noRot="1" noChangeAspect="1" noChangeArrowheads="1" noTextEdit="1"/>
          </p:cNvSpPr>
          <p:nvPr>
            <p:ph type="sldImg"/>
          </p:nvPr>
        </p:nvSpPr>
        <p:spPr>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57F1EE-BCC0-446B-A155-0CE673A57E14}" type="datetime1">
              <a:rPr lang="en-US" smtClean="0"/>
              <a:t>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EBF30CB-978F-4571-9A7A-D2253DD6F11E}" type="slidenum">
              <a:rPr lang="en-US" smtClean="0"/>
              <a:t>‹#›</a:t>
            </a:fld>
            <a:endParaRPr lang="en-US"/>
          </a:p>
        </p:txBody>
      </p:sp>
    </p:spTree>
    <p:extLst>
      <p:ext uri="{BB962C8B-B14F-4D97-AF65-F5344CB8AC3E}">
        <p14:creationId xmlns:p14="http://schemas.microsoft.com/office/powerpoint/2010/main" val="350854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A33F9-48A7-4FD8-86B3-A615AFBF846B}" type="datetime1">
              <a:rPr lang="en-US" smtClean="0"/>
              <a:t>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EBF30CB-978F-4571-9A7A-D2253DD6F11E}" type="slidenum">
              <a:rPr lang="en-US" smtClean="0"/>
              <a:t>‹#›</a:t>
            </a:fld>
            <a:endParaRPr lang="en-US"/>
          </a:p>
        </p:txBody>
      </p:sp>
    </p:spTree>
    <p:extLst>
      <p:ext uri="{BB962C8B-B14F-4D97-AF65-F5344CB8AC3E}">
        <p14:creationId xmlns:p14="http://schemas.microsoft.com/office/powerpoint/2010/main" val="2675520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29B103-CD38-4DFE-84E5-4C015221BAE3}" type="datetime1">
              <a:rPr lang="en-US" smtClean="0"/>
              <a:t>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EBF30CB-978F-4571-9A7A-D2253DD6F11E}" type="slidenum">
              <a:rPr lang="en-US" smtClean="0"/>
              <a:t>‹#›</a:t>
            </a:fld>
            <a:endParaRPr lang="en-US"/>
          </a:p>
        </p:txBody>
      </p:sp>
    </p:spTree>
    <p:extLst>
      <p:ext uri="{BB962C8B-B14F-4D97-AF65-F5344CB8AC3E}">
        <p14:creationId xmlns:p14="http://schemas.microsoft.com/office/powerpoint/2010/main" val="2704573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6738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1/30/2019</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7" name="Straight Connector 6"/>
          <p:cNvCxnSpPr/>
          <p:nvPr userDrawn="1"/>
        </p:nvCxnSpPr>
        <p:spPr>
          <a:xfrm>
            <a:off x="360484" y="6156084"/>
            <a:ext cx="8218170" cy="0"/>
          </a:xfrm>
          <a:prstGeom prst="line">
            <a:avLst/>
          </a:prstGeom>
          <a:ln w="25400">
            <a:gradFill>
              <a:gsLst>
                <a:gs pos="0">
                  <a:srgbClr val="D6A300"/>
                </a:gs>
                <a:gs pos="50000">
                  <a:srgbClr val="FFC91D"/>
                </a:gs>
                <a:gs pos="100000">
                  <a:srgbClr val="FFDF79"/>
                </a:gs>
              </a:gsLst>
              <a:lin ang="5100000" scaled="0"/>
            </a:gradFill>
          </a:ln>
        </p:spPr>
        <p:style>
          <a:lnRef idx="1">
            <a:schemeClr val="accent1"/>
          </a:lnRef>
          <a:fillRef idx="0">
            <a:schemeClr val="accent1"/>
          </a:fillRef>
          <a:effectRef idx="0">
            <a:schemeClr val="accent1"/>
          </a:effectRef>
          <a:fontRef idx="minor">
            <a:schemeClr val="tx1"/>
          </a:fontRef>
        </p:style>
      </p:cxnSp>
      <p:pic>
        <p:nvPicPr>
          <p:cNvPr id="11" name="Picture 2" descr="https://brand.uga.edu/uploads/files/GEORGIA-FS-FC.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9241" y="6304414"/>
            <a:ext cx="1276718" cy="41706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userDrawn="1"/>
        </p:nvGrpSpPr>
        <p:grpSpPr>
          <a:xfrm>
            <a:off x="6008845" y="6218942"/>
            <a:ext cx="2866822" cy="553998"/>
            <a:chOff x="9123168" y="6230550"/>
            <a:chExt cx="2866822" cy="553998"/>
          </a:xfrm>
        </p:grpSpPr>
        <p:pic>
          <p:nvPicPr>
            <p:cNvPr id="14" name="Picture 13"/>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829">
                          <a14:foregroundMark x1="7521" y1="50446" x2="7521" y2="50446"/>
                          <a14:foregroundMark x1="45983" y1="8036" x2="45983" y2="8036"/>
                          <a14:foregroundMark x1="68718" y1="12946" x2="68718" y2="12946"/>
                          <a14:foregroundMark x1="74188" y1="22545" x2="74188" y2="22545"/>
                          <a14:foregroundMark x1="90769" y1="50223" x2="90769" y2="50223"/>
                          <a14:foregroundMark x1="80342" y1="67634" x2="80342" y2="67634"/>
                          <a14:foregroundMark x1="68034" y1="78571" x2="68034" y2="78571"/>
                          <a14:foregroundMark x1="52991" y1="87723" x2="52991" y2="87723"/>
                          <a14:foregroundMark x1="41880" y1="91295" x2="41880" y2="91295"/>
                          <a14:foregroundMark x1="30769" y1="83259" x2="30769" y2="83259"/>
                          <a14:foregroundMark x1="25470" y1="71205" x2="25470" y2="71205"/>
                          <a14:foregroundMark x1="24274" y1="58259" x2="24274" y2="58259"/>
                          <a14:foregroundMark x1="70427" y1="15625" x2="70427" y2="15625"/>
                          <a14:foregroundMark x1="71282" y1="18527" x2="71282" y2="18527"/>
                          <a14:foregroundMark x1="72650" y1="20313" x2="72650" y2="20313"/>
                          <a14:foregroundMark x1="75043" y1="25893" x2="75043" y2="25893"/>
                          <a14:foregroundMark x1="75556" y1="28795" x2="75556" y2="28795"/>
                        </a14:backgroundRemoval>
                      </a14:imgEffect>
                    </a14:imgLayer>
                  </a14:imgProps>
                </a:ext>
                <a:ext uri="{28A0092B-C50C-407E-A947-70E740481C1C}">
                  <a14:useLocalDpi xmlns:a14="http://schemas.microsoft.com/office/drawing/2010/main"/>
                </a:ext>
              </a:extLst>
            </a:blip>
            <a:stretch>
              <a:fillRect/>
            </a:stretch>
          </p:blipFill>
          <p:spPr>
            <a:xfrm>
              <a:off x="11309395" y="6248940"/>
              <a:ext cx="680595" cy="521208"/>
            </a:xfrm>
            <a:prstGeom prst="rect">
              <a:avLst/>
            </a:prstGeom>
          </p:spPr>
        </p:pic>
        <p:sp>
          <p:nvSpPr>
            <p:cNvPr id="15" name="TextBox 14"/>
            <p:cNvSpPr txBox="1"/>
            <p:nvPr/>
          </p:nvSpPr>
          <p:spPr>
            <a:xfrm>
              <a:off x="9123168" y="6230550"/>
              <a:ext cx="2201244" cy="553998"/>
            </a:xfrm>
            <a:prstGeom prst="rect">
              <a:avLst/>
            </a:prstGeom>
            <a:noFill/>
          </p:spPr>
          <p:txBody>
            <a:bodyPr wrap="none" rtlCol="0">
              <a:spAutoFit/>
            </a:bodyPr>
            <a:lstStyle/>
            <a:p>
              <a:pPr algn="r"/>
              <a:r>
                <a:rPr lang="pt-BR" b="1" dirty="0">
                  <a:latin typeface="Eurostile" panose="020B0504020202050204" pitchFamily="34" charset="0"/>
                </a:rPr>
                <a:t>CGR</a:t>
              </a:r>
            </a:p>
            <a:p>
              <a:pPr algn="r"/>
              <a:r>
                <a:rPr lang="pt-BR" sz="1200" b="1" dirty="0">
                  <a:latin typeface="Eurostile" panose="020B0504020202050204" pitchFamily="34" charset="0"/>
                </a:rPr>
                <a:t>Center for Geospatial Research</a:t>
              </a:r>
              <a:endParaRPr lang="en-US" sz="1200" b="1" dirty="0">
                <a:latin typeface="Eurostile" panose="020B0504020202050204" pitchFamily="34" charset="0"/>
              </a:endParaRPr>
            </a:p>
          </p:txBody>
        </p:sp>
      </p:grpSp>
    </p:spTree>
    <p:extLst>
      <p:ext uri="{BB962C8B-B14F-4D97-AF65-F5344CB8AC3E}">
        <p14:creationId xmlns:p14="http://schemas.microsoft.com/office/powerpoint/2010/main" val="16039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BAF546-FA75-4AD5-B628-9E4C40BFE2D0}" type="datetime1">
              <a:rPr lang="en-US" smtClean="0"/>
              <a:t>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EBF30CB-978F-4571-9A7A-D2253DD6F11E}" type="slidenum">
              <a:rPr lang="en-US" smtClean="0"/>
              <a:t>‹#›</a:t>
            </a:fld>
            <a:endParaRPr lang="en-US"/>
          </a:p>
        </p:txBody>
      </p:sp>
    </p:spTree>
    <p:extLst>
      <p:ext uri="{BB962C8B-B14F-4D97-AF65-F5344CB8AC3E}">
        <p14:creationId xmlns:p14="http://schemas.microsoft.com/office/powerpoint/2010/main" val="86630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47E06F-3CBB-4FF5-8D43-B673555C229D}" type="datetime1">
              <a:rPr lang="en-US" smtClean="0"/>
              <a:t>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EBF30CB-978F-4571-9A7A-D2253DD6F11E}" type="slidenum">
              <a:rPr lang="en-US" smtClean="0"/>
              <a:t>‹#›</a:t>
            </a:fld>
            <a:endParaRPr lang="en-US"/>
          </a:p>
        </p:txBody>
      </p:sp>
    </p:spTree>
    <p:extLst>
      <p:ext uri="{BB962C8B-B14F-4D97-AF65-F5344CB8AC3E}">
        <p14:creationId xmlns:p14="http://schemas.microsoft.com/office/powerpoint/2010/main" val="3775591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5F6C94-2539-4C16-ABEB-73730D74F87D}" type="datetime1">
              <a:rPr lang="en-US" smtClean="0"/>
              <a:t>1/30/2019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EBF30CB-978F-4571-9A7A-D2253DD6F11E}" type="slidenum">
              <a:rPr lang="en-US" smtClean="0"/>
              <a:t>‹#›</a:t>
            </a:fld>
            <a:endParaRPr lang="en-US"/>
          </a:p>
        </p:txBody>
      </p:sp>
    </p:spTree>
    <p:extLst>
      <p:ext uri="{BB962C8B-B14F-4D97-AF65-F5344CB8AC3E}">
        <p14:creationId xmlns:p14="http://schemas.microsoft.com/office/powerpoint/2010/main" val="207223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2A931C-11D3-414A-8B76-7EB54C602B44}" type="datetime1">
              <a:rPr lang="en-US" smtClean="0"/>
              <a:t>1/30/2019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EBF30CB-978F-4571-9A7A-D2253DD6F11E}" type="slidenum">
              <a:rPr lang="en-US" smtClean="0"/>
              <a:t>‹#›</a:t>
            </a:fld>
            <a:endParaRPr lang="en-US"/>
          </a:p>
        </p:txBody>
      </p:sp>
    </p:spTree>
    <p:extLst>
      <p:ext uri="{BB962C8B-B14F-4D97-AF65-F5344CB8AC3E}">
        <p14:creationId xmlns:p14="http://schemas.microsoft.com/office/powerpoint/2010/main" val="1622560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132082-EEF8-4C83-9DBC-5B2E89142268}" type="datetime1">
              <a:rPr lang="en-US" smtClean="0"/>
              <a:t>1/30/2019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EBF30CB-978F-4571-9A7A-D2253DD6F11E}" type="slidenum">
              <a:rPr lang="en-US" smtClean="0"/>
              <a:t>‹#›</a:t>
            </a:fld>
            <a:endParaRPr lang="en-US"/>
          </a:p>
        </p:txBody>
      </p:sp>
    </p:spTree>
    <p:extLst>
      <p:ext uri="{BB962C8B-B14F-4D97-AF65-F5344CB8AC3E}">
        <p14:creationId xmlns:p14="http://schemas.microsoft.com/office/powerpoint/2010/main" val="3233251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40329A-6D8F-4EAA-8183-A50A824C7411}" type="datetime1">
              <a:rPr lang="en-US" smtClean="0"/>
              <a:t>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EBF30CB-978F-4571-9A7A-D2253DD6F11E}" type="slidenum">
              <a:rPr lang="en-US" smtClean="0"/>
              <a:t>‹#›</a:t>
            </a:fld>
            <a:endParaRPr lang="en-US"/>
          </a:p>
        </p:txBody>
      </p:sp>
    </p:spTree>
    <p:extLst>
      <p:ext uri="{BB962C8B-B14F-4D97-AF65-F5344CB8AC3E}">
        <p14:creationId xmlns:p14="http://schemas.microsoft.com/office/powerpoint/2010/main" val="290898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705504-6792-4B42-BF4C-B624AF8E88CB}" type="datetime1">
              <a:rPr lang="en-US" smtClean="0"/>
              <a:t>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EBF30CB-978F-4571-9A7A-D2253DD6F11E}" type="slidenum">
              <a:rPr lang="en-US" smtClean="0"/>
              <a:t>‹#›</a:t>
            </a:fld>
            <a:endParaRPr lang="en-US"/>
          </a:p>
        </p:txBody>
      </p:sp>
    </p:spTree>
    <p:extLst>
      <p:ext uri="{BB962C8B-B14F-4D97-AF65-F5344CB8AC3E}">
        <p14:creationId xmlns:p14="http://schemas.microsoft.com/office/powerpoint/2010/main" val="4177225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8209E-5694-415D-B084-2FF4288DECA9}" type="datetime1">
              <a:rPr lang="en-US" smtClean="0"/>
              <a:t>1/30/2019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99869474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9.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38.wmf"/><Relationship Id="rId4" Type="http://schemas.openxmlformats.org/officeDocument/2006/relationships/oleObject" Target="../embeddings/oleObject4.bin"/></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2.xml"/><Relationship Id="rId5" Type="http://schemas.openxmlformats.org/officeDocument/2006/relationships/image" Target="../media/image70.jpeg"/><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png"/><Relationship Id="rId7"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10" Type="http://schemas.openxmlformats.org/officeDocument/2006/relationships/image" Target="../media/image77.jpeg"/><Relationship Id="rId4" Type="http://schemas.microsoft.com/office/2007/relationships/hdphoto" Target="../media/hdphoto3.wdp"/><Relationship Id="rId9"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80.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1.png"/><Relationship Id="rId7"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10" Type="http://schemas.openxmlformats.org/officeDocument/2006/relationships/image" Target="../media/image86.png"/><Relationship Id="rId4" Type="http://schemas.microsoft.com/office/2007/relationships/hdphoto" Target="../media/hdphoto3.wdp"/><Relationship Id="rId9" Type="http://schemas.openxmlformats.org/officeDocument/2006/relationships/image" Target="../media/image85.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9.png"/><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0.png"/><Relationship Id="rId7" Type="http://schemas.microsoft.com/office/2007/relationships/hdphoto" Target="../media/hdphoto3.wd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96.jpeg"/><Relationship Id="rId5" Type="http://schemas.openxmlformats.org/officeDocument/2006/relationships/image" Target="../media/image92.png"/><Relationship Id="rId10" Type="http://schemas.openxmlformats.org/officeDocument/2006/relationships/image" Target="../media/image95.png"/><Relationship Id="rId4" Type="http://schemas.openxmlformats.org/officeDocument/2006/relationships/image" Target="../media/image91.png"/><Relationship Id="rId9"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98.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youtu.be/99zr8aPce-M" TargetMode="External"/><Relationship Id="rId5" Type="http://schemas.openxmlformats.org/officeDocument/2006/relationships/image" Target="../media/image97.jpeg"/><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hyperlink" Target="https://www.deeplearningbook.org/" TargetMode="External"/><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71.png"/><Relationship Id="rId7"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jpeg"/><Relationship Id="rId10" Type="http://schemas.openxmlformats.org/officeDocument/2006/relationships/image" Target="../media/image116.png"/><Relationship Id="rId4" Type="http://schemas.microsoft.com/office/2007/relationships/hdphoto" Target="../media/hdphoto3.wdp"/><Relationship Id="rId9" Type="http://schemas.openxmlformats.org/officeDocument/2006/relationships/image" Target="../media/image115.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7.png"/><Relationship Id="rId3" Type="http://schemas.openxmlformats.org/officeDocument/2006/relationships/notesSlide" Target="../notesSlides/notesSlide6.xml"/><Relationship Id="rId7" Type="http://schemas.openxmlformats.org/officeDocument/2006/relationships/image" Target="../media/image15.png"/><Relationship Id="rId12" Type="http://schemas.openxmlformats.org/officeDocument/2006/relationships/image" Target="../media/image13.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4.png"/><Relationship Id="rId11" Type="http://schemas.openxmlformats.org/officeDocument/2006/relationships/oleObject" Target="../embeddings/oleObject3.bin"/><Relationship Id="rId5" Type="http://schemas.openxmlformats.org/officeDocument/2006/relationships/image" Target="../media/image11.emf"/><Relationship Id="rId10" Type="http://schemas.openxmlformats.org/officeDocument/2006/relationships/image" Target="../media/image16.png"/><Relationship Id="rId4" Type="http://schemas.openxmlformats.org/officeDocument/2006/relationships/oleObject" Target="../embeddings/oleObject1.bin"/><Relationship Id="rId9"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5" t="-1966" r="730" b="68"/>
          <a:stretch/>
        </p:blipFill>
        <p:spPr bwMode="auto">
          <a:xfrm>
            <a:off x="-2998" y="-136845"/>
            <a:ext cx="9146998" cy="6220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ttps://brand.uga.edu/uploads/files/GEORGIA-FS-FC.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9579" y="6191901"/>
            <a:ext cx="1511509" cy="49376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6067599" y="6159678"/>
            <a:ext cx="2866822" cy="553998"/>
            <a:chOff x="9123168" y="6230550"/>
            <a:chExt cx="2866822" cy="553998"/>
          </a:xfrm>
        </p:grpSpPr>
        <p:pic>
          <p:nvPicPr>
            <p:cNvPr id="8" name="Picture 7"/>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99829">
                          <a14:foregroundMark x1="7521" y1="50446" x2="7521" y2="50446"/>
                          <a14:foregroundMark x1="45983" y1="8036" x2="45983" y2="8036"/>
                          <a14:foregroundMark x1="68718" y1="12946" x2="68718" y2="12946"/>
                          <a14:foregroundMark x1="74188" y1="22545" x2="74188" y2="22545"/>
                          <a14:foregroundMark x1="90769" y1="50223" x2="90769" y2="50223"/>
                          <a14:foregroundMark x1="80342" y1="67634" x2="80342" y2="67634"/>
                          <a14:foregroundMark x1="68034" y1="78571" x2="68034" y2="78571"/>
                          <a14:foregroundMark x1="52991" y1="87723" x2="52991" y2="87723"/>
                          <a14:foregroundMark x1="41880" y1="91295" x2="41880" y2="91295"/>
                          <a14:foregroundMark x1="30769" y1="83259" x2="30769" y2="83259"/>
                          <a14:foregroundMark x1="25470" y1="71205" x2="25470" y2="71205"/>
                          <a14:foregroundMark x1="24274" y1="58259" x2="24274" y2="58259"/>
                          <a14:foregroundMark x1="70427" y1="15625" x2="70427" y2="15625"/>
                          <a14:foregroundMark x1="71282" y1="18527" x2="71282" y2="18527"/>
                          <a14:foregroundMark x1="72650" y1="20313" x2="72650" y2="20313"/>
                          <a14:foregroundMark x1="75043" y1="25893" x2="75043" y2="25893"/>
                          <a14:foregroundMark x1="75556" y1="28795" x2="75556" y2="28795"/>
                        </a14:backgroundRemoval>
                      </a14:imgEffect>
                    </a14:imgLayer>
                  </a14:imgProps>
                </a:ext>
                <a:ext uri="{28A0092B-C50C-407E-A947-70E740481C1C}">
                  <a14:useLocalDpi xmlns:a14="http://schemas.microsoft.com/office/drawing/2010/main"/>
                </a:ext>
              </a:extLst>
            </a:blip>
            <a:stretch>
              <a:fillRect/>
            </a:stretch>
          </p:blipFill>
          <p:spPr>
            <a:xfrm>
              <a:off x="11309395" y="6248940"/>
              <a:ext cx="680595" cy="521208"/>
            </a:xfrm>
            <a:prstGeom prst="rect">
              <a:avLst/>
            </a:prstGeom>
          </p:spPr>
        </p:pic>
        <p:sp>
          <p:nvSpPr>
            <p:cNvPr id="11" name="TextBox 10"/>
            <p:cNvSpPr txBox="1"/>
            <p:nvPr/>
          </p:nvSpPr>
          <p:spPr>
            <a:xfrm>
              <a:off x="9123168" y="6230550"/>
              <a:ext cx="2201244" cy="553998"/>
            </a:xfrm>
            <a:prstGeom prst="rect">
              <a:avLst/>
            </a:prstGeom>
            <a:noFill/>
          </p:spPr>
          <p:txBody>
            <a:bodyPr wrap="none" rtlCol="0">
              <a:spAutoFit/>
            </a:bodyPr>
            <a:lstStyle/>
            <a:p>
              <a:pPr algn="r"/>
              <a:r>
                <a:rPr lang="pt-BR" b="1" dirty="0">
                  <a:latin typeface="Eurostile" panose="020B0504020202050204" pitchFamily="34" charset="0"/>
                </a:rPr>
                <a:t>CGR</a:t>
              </a:r>
            </a:p>
            <a:p>
              <a:pPr algn="r"/>
              <a:r>
                <a:rPr lang="pt-BR" sz="1200" b="1" dirty="0">
                  <a:latin typeface="Eurostile" panose="020B0504020202050204" pitchFamily="34" charset="0"/>
                </a:rPr>
                <a:t>Center for Geospatial Research</a:t>
              </a:r>
              <a:endParaRPr lang="en-US" sz="1200" b="1" dirty="0">
                <a:latin typeface="Eurostile" panose="020B0504020202050204" pitchFamily="34" charset="0"/>
              </a:endParaRPr>
            </a:p>
          </p:txBody>
        </p:sp>
      </p:grpSp>
      <p:sp>
        <p:nvSpPr>
          <p:cNvPr id="12" name="Title 4"/>
          <p:cNvSpPr txBox="1">
            <a:spLocks/>
          </p:cNvSpPr>
          <p:nvPr/>
        </p:nvSpPr>
        <p:spPr>
          <a:xfrm>
            <a:off x="-2" y="-16847"/>
            <a:ext cx="9115899" cy="18851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t>Maintaining National Park Service Vegetation Databases </a:t>
            </a:r>
            <a:endParaRPr lang="en-US" sz="2800" b="1" dirty="0" smtClean="0"/>
          </a:p>
          <a:p>
            <a:r>
              <a:rPr lang="en-US" sz="2800" b="1" dirty="0" smtClean="0"/>
              <a:t>in </a:t>
            </a:r>
            <a:r>
              <a:rPr lang="en-US" sz="2800" b="1" dirty="0"/>
              <a:t>the Southeastern United States </a:t>
            </a:r>
            <a:endParaRPr lang="en-US" sz="2800" b="1" dirty="0" smtClean="0"/>
          </a:p>
          <a:p>
            <a:r>
              <a:rPr lang="en-US" sz="2800" b="1" dirty="0" smtClean="0"/>
              <a:t>using </a:t>
            </a:r>
            <a:r>
              <a:rPr lang="en-US" sz="2800" b="1" dirty="0"/>
              <a:t>Emerging Geospatial </a:t>
            </a:r>
            <a:r>
              <a:rPr lang="en-US" sz="2800" b="1" dirty="0" smtClean="0"/>
              <a:t>Techniques</a:t>
            </a:r>
            <a:endParaRPr lang="en-US" sz="2800" b="1" dirty="0"/>
          </a:p>
        </p:txBody>
      </p:sp>
      <p:sp>
        <p:nvSpPr>
          <p:cNvPr id="13" name="Subtitle 5"/>
          <p:cNvSpPr txBox="1">
            <a:spLocks/>
          </p:cNvSpPr>
          <p:nvPr/>
        </p:nvSpPr>
        <p:spPr>
          <a:xfrm>
            <a:off x="1221510" y="4410268"/>
            <a:ext cx="6662058" cy="1387151"/>
          </a:xfrm>
          <a:prstGeom prst="rect">
            <a:avLst/>
          </a:prstGeom>
          <a:solidFill>
            <a:schemeClr val="bg1"/>
          </a:solidFill>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sz="2100" b="1" dirty="0" smtClean="0">
                <a:latin typeface="Verdana" panose="020B0604030504040204" pitchFamily="34" charset="0"/>
                <a:ea typeface="Verdana" panose="020B0604030504040204" pitchFamily="34" charset="0"/>
                <a:cs typeface="Verdana" panose="020B0604030504040204" pitchFamily="34" charset="0"/>
              </a:rPr>
              <a:t>Marguerite Madden, Thomas Jordan, David Cotten, </a:t>
            </a:r>
          </a:p>
          <a:p>
            <a:pPr>
              <a:lnSpc>
                <a:spcPct val="120000"/>
              </a:lnSpc>
              <a:spcBef>
                <a:spcPts val="0"/>
              </a:spcBef>
            </a:pPr>
            <a:r>
              <a:rPr lang="en-US" sz="2100" b="1" dirty="0" smtClean="0">
                <a:latin typeface="Verdana" panose="020B0604030504040204" pitchFamily="34" charset="0"/>
                <a:ea typeface="Verdana" panose="020B0604030504040204" pitchFamily="34" charset="0"/>
                <a:cs typeface="Verdana" panose="020B0604030504040204" pitchFamily="34" charset="0"/>
              </a:rPr>
              <a:t>Nancy O’Hare and Brandon Adams</a:t>
            </a:r>
          </a:p>
          <a:p>
            <a:pPr>
              <a:lnSpc>
                <a:spcPct val="120000"/>
              </a:lnSpc>
              <a:spcBef>
                <a:spcPts val="0"/>
              </a:spcBef>
            </a:pPr>
            <a:endParaRPr lang="en-US" sz="1300" dirty="0" smtClean="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pt-BR" sz="2100" dirty="0" smtClean="0">
                <a:latin typeface="Verdana" panose="020B0604030504040204" pitchFamily="34" charset="0"/>
                <a:ea typeface="Verdana" panose="020B0604030504040204" pitchFamily="34" charset="0"/>
                <a:cs typeface="Verdana" panose="020B0604030504040204" pitchFamily="34" charset="0"/>
              </a:rPr>
              <a:t>Center </a:t>
            </a:r>
            <a:r>
              <a:rPr lang="pt-BR" sz="2100" dirty="0">
                <a:latin typeface="Verdana" panose="020B0604030504040204" pitchFamily="34" charset="0"/>
                <a:ea typeface="Verdana" panose="020B0604030504040204" pitchFamily="34" charset="0"/>
                <a:cs typeface="Verdana" panose="020B0604030504040204" pitchFamily="34" charset="0"/>
              </a:rPr>
              <a:t>for Geospatial Research (</a:t>
            </a:r>
            <a:r>
              <a:rPr lang="pt-BR" sz="2100" dirty="0" smtClean="0">
                <a:latin typeface="Verdana" panose="020B0604030504040204" pitchFamily="34" charset="0"/>
                <a:ea typeface="Verdana" panose="020B0604030504040204" pitchFamily="34" charset="0"/>
                <a:cs typeface="Verdana" panose="020B0604030504040204" pitchFamily="34" charset="0"/>
              </a:rPr>
              <a:t>CGR)</a:t>
            </a:r>
          </a:p>
          <a:p>
            <a:pPr>
              <a:spcBef>
                <a:spcPts val="0"/>
              </a:spcBef>
            </a:pPr>
            <a:r>
              <a:rPr lang="pt-BR" sz="2100" dirty="0" smtClean="0">
                <a:latin typeface="Verdana" panose="020B0604030504040204" pitchFamily="34" charset="0"/>
                <a:ea typeface="Verdana" panose="020B0604030504040204" pitchFamily="34" charset="0"/>
                <a:cs typeface="Verdana" panose="020B0604030504040204" pitchFamily="34" charset="0"/>
              </a:rPr>
              <a:t>Department </a:t>
            </a:r>
            <a:r>
              <a:rPr lang="pt-BR" sz="2100" dirty="0">
                <a:latin typeface="Verdana" panose="020B0604030504040204" pitchFamily="34" charset="0"/>
                <a:ea typeface="Verdana" panose="020B0604030504040204" pitchFamily="34" charset="0"/>
                <a:cs typeface="Verdana" panose="020B0604030504040204" pitchFamily="34" charset="0"/>
              </a:rPr>
              <a:t>of Geography </a:t>
            </a:r>
            <a:r>
              <a:rPr lang="pt-BR" sz="2100" dirty="0" smtClean="0">
                <a:latin typeface="Verdana" panose="020B0604030504040204" pitchFamily="34" charset="0"/>
                <a:ea typeface="Verdana" panose="020B0604030504040204" pitchFamily="34" charset="0"/>
                <a:cs typeface="Verdana" panose="020B0604030504040204" pitchFamily="34" charset="0"/>
              </a:rPr>
              <a:t>, University </a:t>
            </a:r>
            <a:r>
              <a:rPr lang="pt-BR" sz="2100" dirty="0">
                <a:latin typeface="Verdana" panose="020B0604030504040204" pitchFamily="34" charset="0"/>
                <a:ea typeface="Verdana" panose="020B0604030504040204" pitchFamily="34" charset="0"/>
                <a:cs typeface="Verdana" panose="020B0604030504040204" pitchFamily="34" charset="0"/>
              </a:rPr>
              <a:t>of </a:t>
            </a:r>
            <a:r>
              <a:rPr lang="pt-BR" sz="2100" dirty="0" smtClean="0">
                <a:latin typeface="Verdana" panose="020B0604030504040204" pitchFamily="34" charset="0"/>
                <a:ea typeface="Verdana" panose="020B0604030504040204" pitchFamily="34" charset="0"/>
                <a:cs typeface="Verdana" panose="020B0604030504040204" pitchFamily="34" charset="0"/>
              </a:rPr>
              <a:t>Georgia</a:t>
            </a:r>
          </a:p>
          <a:p>
            <a:pPr>
              <a:spcBef>
                <a:spcPts val="0"/>
              </a:spcBef>
            </a:pPr>
            <a:r>
              <a:rPr lang="pt-BR" sz="2100" dirty="0">
                <a:latin typeface="Verdana" panose="020B0604030504040204" pitchFamily="34" charset="0"/>
                <a:ea typeface="Verdana" panose="020B0604030504040204" pitchFamily="34" charset="0"/>
                <a:cs typeface="Verdana" panose="020B0604030504040204" pitchFamily="34" charset="0"/>
              </a:rPr>
              <a:t>mmadden@uga.edu / cgr.uga.edu</a:t>
            </a:r>
          </a:p>
          <a:p>
            <a:pPr>
              <a:spcBef>
                <a:spcPts val="0"/>
              </a:spcBef>
            </a:pP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p:cNvSpPr txBox="1"/>
          <p:nvPr/>
        </p:nvSpPr>
        <p:spPr>
          <a:xfrm>
            <a:off x="2024854" y="6175453"/>
            <a:ext cx="4047730" cy="584775"/>
          </a:xfrm>
          <a:prstGeom prst="rect">
            <a:avLst/>
          </a:prstGeom>
          <a:noFill/>
        </p:spPr>
        <p:txBody>
          <a:bodyPr wrap="square" rtlCol="0">
            <a:spAutoFit/>
          </a:bodyPr>
          <a:lstStyle/>
          <a:p>
            <a:pPr algn="ctr"/>
            <a:r>
              <a:rPr lang="en-US" sz="1600" b="1" dirty="0" smtClean="0"/>
              <a:t>ILMF-ASPRS Annual Conference</a:t>
            </a:r>
          </a:p>
          <a:p>
            <a:pPr algn="ctr"/>
            <a:r>
              <a:rPr lang="en-US" sz="1600" b="1" dirty="0" smtClean="0"/>
              <a:t>Denver, Colorado, 28-30 January 2019</a:t>
            </a:r>
            <a:endParaRPr lang="en-US" sz="1600" b="1" dirty="0"/>
          </a:p>
        </p:txBody>
      </p:sp>
    </p:spTree>
    <p:extLst>
      <p:ext uri="{BB962C8B-B14F-4D97-AF65-F5344CB8AC3E}">
        <p14:creationId xmlns:p14="http://schemas.microsoft.com/office/powerpoint/2010/main" val="13360801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57200" y="0"/>
            <a:ext cx="8229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zh-CN" sz="2800">
                <a:ea typeface="宋体" pitchFamily="2" charset="-122"/>
              </a:rPr>
              <a:t>Classification Accuracy: </a:t>
            </a:r>
          </a:p>
          <a:p>
            <a:pPr eaLnBrk="1" hangingPunct="1"/>
            <a:r>
              <a:rPr lang="en-US" altLang="zh-CN" sz="2800">
                <a:ea typeface="宋体" pitchFamily="2" charset="-122"/>
              </a:rPr>
              <a:t>Aggregated Forest Classes and Scale Parameter</a:t>
            </a:r>
          </a:p>
        </p:txBody>
      </p:sp>
      <p:grpSp>
        <p:nvGrpSpPr>
          <p:cNvPr id="32771" name="Group 61"/>
          <p:cNvGrpSpPr>
            <a:grpSpLocks/>
          </p:cNvGrpSpPr>
          <p:nvPr/>
        </p:nvGrpSpPr>
        <p:grpSpPr bwMode="auto">
          <a:xfrm>
            <a:off x="685800" y="914400"/>
            <a:ext cx="7467600" cy="5345113"/>
            <a:chOff x="384" y="665"/>
            <a:chExt cx="5050" cy="3432"/>
          </a:xfrm>
        </p:grpSpPr>
        <p:pic>
          <p:nvPicPr>
            <p:cNvPr id="3277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 y="665"/>
              <a:ext cx="4800" cy="3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AutoShape 7"/>
            <p:cNvSpPr>
              <a:spLocks noChangeArrowheads="1"/>
            </p:cNvSpPr>
            <p:nvPr/>
          </p:nvSpPr>
          <p:spPr bwMode="auto">
            <a:xfrm>
              <a:off x="1200" y="2016"/>
              <a:ext cx="96" cy="96"/>
            </a:xfrm>
            <a:prstGeom prst="triangle">
              <a:avLst>
                <a:gd name="adj" fmla="val 50000"/>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774" name="AutoShape 9"/>
            <p:cNvSpPr>
              <a:spLocks noChangeArrowheads="1"/>
            </p:cNvSpPr>
            <p:nvPr/>
          </p:nvSpPr>
          <p:spPr bwMode="auto">
            <a:xfrm>
              <a:off x="1200" y="3024"/>
              <a:ext cx="96" cy="96"/>
            </a:xfrm>
            <a:prstGeom prst="plus">
              <a:avLst>
                <a:gd name="adj" fmla="val 25000"/>
              </a:avLst>
            </a:prstGeom>
            <a:solidFill>
              <a:srgbClr val="80008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775" name="Line 15"/>
            <p:cNvSpPr>
              <a:spLocks noChangeShapeType="1"/>
            </p:cNvSpPr>
            <p:nvPr/>
          </p:nvSpPr>
          <p:spPr bwMode="auto">
            <a:xfrm flipV="1">
              <a:off x="1296" y="1296"/>
              <a:ext cx="480" cy="48"/>
            </a:xfrm>
            <a:prstGeom prst="line">
              <a:avLst/>
            </a:prstGeom>
            <a:noFill/>
            <a:ln w="38100">
              <a:solidFill>
                <a:srgbClr val="FF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6" name="Line 16"/>
            <p:cNvSpPr>
              <a:spLocks noChangeShapeType="1"/>
            </p:cNvSpPr>
            <p:nvPr/>
          </p:nvSpPr>
          <p:spPr bwMode="auto">
            <a:xfrm flipV="1">
              <a:off x="1824" y="1248"/>
              <a:ext cx="480" cy="48"/>
            </a:xfrm>
            <a:prstGeom prst="line">
              <a:avLst/>
            </a:prstGeom>
            <a:noFill/>
            <a:ln w="38100">
              <a:solidFill>
                <a:srgbClr val="FF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7" name="Line 18"/>
            <p:cNvSpPr>
              <a:spLocks noChangeShapeType="1"/>
            </p:cNvSpPr>
            <p:nvPr/>
          </p:nvSpPr>
          <p:spPr bwMode="auto">
            <a:xfrm>
              <a:off x="3456" y="1200"/>
              <a:ext cx="528" cy="48"/>
            </a:xfrm>
            <a:prstGeom prst="line">
              <a:avLst/>
            </a:prstGeom>
            <a:noFill/>
            <a:ln w="38100">
              <a:solidFill>
                <a:srgbClr val="FF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8" name="Line 17"/>
            <p:cNvSpPr>
              <a:spLocks noChangeShapeType="1"/>
            </p:cNvSpPr>
            <p:nvPr/>
          </p:nvSpPr>
          <p:spPr bwMode="auto">
            <a:xfrm flipV="1">
              <a:off x="2352" y="1248"/>
              <a:ext cx="528" cy="0"/>
            </a:xfrm>
            <a:prstGeom prst="line">
              <a:avLst/>
            </a:prstGeom>
            <a:noFill/>
            <a:ln w="38100">
              <a:solidFill>
                <a:srgbClr val="FF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9" name="Rectangle 6"/>
            <p:cNvSpPr>
              <a:spLocks noChangeArrowheads="1"/>
            </p:cNvSpPr>
            <p:nvPr/>
          </p:nvSpPr>
          <p:spPr bwMode="auto">
            <a:xfrm>
              <a:off x="1200" y="1296"/>
              <a:ext cx="96" cy="96"/>
            </a:xfrm>
            <a:prstGeom prst="rect">
              <a:avLst/>
            </a:prstGeom>
            <a:solidFill>
              <a:srgbClr val="FF33CC"/>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780" name="Rectangle 10"/>
            <p:cNvSpPr>
              <a:spLocks noChangeArrowheads="1"/>
            </p:cNvSpPr>
            <p:nvPr/>
          </p:nvSpPr>
          <p:spPr bwMode="auto">
            <a:xfrm>
              <a:off x="1776" y="1248"/>
              <a:ext cx="96" cy="96"/>
            </a:xfrm>
            <a:prstGeom prst="rect">
              <a:avLst/>
            </a:prstGeom>
            <a:solidFill>
              <a:srgbClr val="FF33CC"/>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781" name="Rectangle 11"/>
            <p:cNvSpPr>
              <a:spLocks noChangeArrowheads="1"/>
            </p:cNvSpPr>
            <p:nvPr/>
          </p:nvSpPr>
          <p:spPr bwMode="auto">
            <a:xfrm>
              <a:off x="2304" y="1200"/>
              <a:ext cx="96" cy="96"/>
            </a:xfrm>
            <a:prstGeom prst="rect">
              <a:avLst/>
            </a:prstGeom>
            <a:solidFill>
              <a:srgbClr val="FF33CC"/>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782" name="Line 19"/>
            <p:cNvSpPr>
              <a:spLocks noChangeShapeType="1"/>
            </p:cNvSpPr>
            <p:nvPr/>
          </p:nvSpPr>
          <p:spPr bwMode="auto">
            <a:xfrm flipV="1">
              <a:off x="2880" y="1200"/>
              <a:ext cx="528" cy="48"/>
            </a:xfrm>
            <a:prstGeom prst="line">
              <a:avLst/>
            </a:prstGeom>
            <a:noFill/>
            <a:ln w="38100">
              <a:solidFill>
                <a:srgbClr val="FF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83" name="Rectangle 12"/>
            <p:cNvSpPr>
              <a:spLocks noChangeArrowheads="1"/>
            </p:cNvSpPr>
            <p:nvPr/>
          </p:nvSpPr>
          <p:spPr bwMode="auto">
            <a:xfrm>
              <a:off x="2832" y="1200"/>
              <a:ext cx="96" cy="96"/>
            </a:xfrm>
            <a:prstGeom prst="rect">
              <a:avLst/>
            </a:prstGeom>
            <a:solidFill>
              <a:srgbClr val="FF33CC"/>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784" name="Rectangle 13"/>
            <p:cNvSpPr>
              <a:spLocks noChangeArrowheads="1"/>
            </p:cNvSpPr>
            <p:nvPr/>
          </p:nvSpPr>
          <p:spPr bwMode="auto">
            <a:xfrm>
              <a:off x="3408" y="1152"/>
              <a:ext cx="96" cy="96"/>
            </a:xfrm>
            <a:prstGeom prst="rect">
              <a:avLst/>
            </a:prstGeom>
            <a:solidFill>
              <a:srgbClr val="FF33CC"/>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785" name="Rectangle 14"/>
            <p:cNvSpPr>
              <a:spLocks noChangeArrowheads="1"/>
            </p:cNvSpPr>
            <p:nvPr/>
          </p:nvSpPr>
          <p:spPr bwMode="auto">
            <a:xfrm>
              <a:off x="3936" y="1200"/>
              <a:ext cx="96" cy="96"/>
            </a:xfrm>
            <a:prstGeom prst="rect">
              <a:avLst/>
            </a:prstGeom>
            <a:solidFill>
              <a:srgbClr val="FF33CC"/>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786" name="Line 20"/>
            <p:cNvSpPr>
              <a:spLocks noChangeShapeType="1"/>
            </p:cNvSpPr>
            <p:nvPr/>
          </p:nvSpPr>
          <p:spPr bwMode="auto">
            <a:xfrm flipV="1">
              <a:off x="1248" y="1968"/>
              <a:ext cx="528" cy="96"/>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87" name="Line 21"/>
            <p:cNvSpPr>
              <a:spLocks noChangeShapeType="1"/>
            </p:cNvSpPr>
            <p:nvPr/>
          </p:nvSpPr>
          <p:spPr bwMode="auto">
            <a:xfrm flipV="1">
              <a:off x="1776" y="1872"/>
              <a:ext cx="576" cy="96"/>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88" name="Line 22"/>
            <p:cNvSpPr>
              <a:spLocks noChangeShapeType="1"/>
            </p:cNvSpPr>
            <p:nvPr/>
          </p:nvSpPr>
          <p:spPr bwMode="auto">
            <a:xfrm flipV="1">
              <a:off x="2352" y="1872"/>
              <a:ext cx="528"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89" name="Line 23"/>
            <p:cNvSpPr>
              <a:spLocks noChangeShapeType="1"/>
            </p:cNvSpPr>
            <p:nvPr/>
          </p:nvSpPr>
          <p:spPr bwMode="auto">
            <a:xfrm flipV="1">
              <a:off x="2928" y="1872"/>
              <a:ext cx="528"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90" name="Line 24"/>
            <p:cNvSpPr>
              <a:spLocks noChangeShapeType="1"/>
            </p:cNvSpPr>
            <p:nvPr/>
          </p:nvSpPr>
          <p:spPr bwMode="auto">
            <a:xfrm>
              <a:off x="3456" y="1872"/>
              <a:ext cx="528"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91" name="AutoShape 25"/>
            <p:cNvSpPr>
              <a:spLocks noChangeArrowheads="1"/>
            </p:cNvSpPr>
            <p:nvPr/>
          </p:nvSpPr>
          <p:spPr bwMode="auto">
            <a:xfrm>
              <a:off x="1776" y="1920"/>
              <a:ext cx="96" cy="96"/>
            </a:xfrm>
            <a:prstGeom prst="triangle">
              <a:avLst>
                <a:gd name="adj" fmla="val 50000"/>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792" name="AutoShape 26"/>
            <p:cNvSpPr>
              <a:spLocks noChangeArrowheads="1"/>
            </p:cNvSpPr>
            <p:nvPr/>
          </p:nvSpPr>
          <p:spPr bwMode="auto">
            <a:xfrm>
              <a:off x="2304" y="1824"/>
              <a:ext cx="96" cy="96"/>
            </a:xfrm>
            <a:prstGeom prst="triangle">
              <a:avLst>
                <a:gd name="adj" fmla="val 50000"/>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793" name="AutoShape 27"/>
            <p:cNvSpPr>
              <a:spLocks noChangeArrowheads="1"/>
            </p:cNvSpPr>
            <p:nvPr/>
          </p:nvSpPr>
          <p:spPr bwMode="auto">
            <a:xfrm>
              <a:off x="2832" y="1824"/>
              <a:ext cx="96" cy="96"/>
            </a:xfrm>
            <a:prstGeom prst="triangle">
              <a:avLst>
                <a:gd name="adj" fmla="val 50000"/>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794" name="AutoShape 28"/>
            <p:cNvSpPr>
              <a:spLocks noChangeArrowheads="1"/>
            </p:cNvSpPr>
            <p:nvPr/>
          </p:nvSpPr>
          <p:spPr bwMode="auto">
            <a:xfrm>
              <a:off x="3408" y="1824"/>
              <a:ext cx="96" cy="96"/>
            </a:xfrm>
            <a:prstGeom prst="triangle">
              <a:avLst>
                <a:gd name="adj" fmla="val 50000"/>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795" name="AutoShape 29"/>
            <p:cNvSpPr>
              <a:spLocks noChangeArrowheads="1"/>
            </p:cNvSpPr>
            <p:nvPr/>
          </p:nvSpPr>
          <p:spPr bwMode="auto">
            <a:xfrm>
              <a:off x="3936" y="1824"/>
              <a:ext cx="96" cy="96"/>
            </a:xfrm>
            <a:prstGeom prst="triangle">
              <a:avLst>
                <a:gd name="adj" fmla="val 50000"/>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796" name="Line 32"/>
            <p:cNvSpPr>
              <a:spLocks noChangeShapeType="1"/>
            </p:cNvSpPr>
            <p:nvPr/>
          </p:nvSpPr>
          <p:spPr bwMode="auto">
            <a:xfrm flipV="1">
              <a:off x="1776" y="2736"/>
              <a:ext cx="576" cy="432"/>
            </a:xfrm>
            <a:prstGeom prst="line">
              <a:avLst/>
            </a:prstGeom>
            <a:noFill/>
            <a:ln w="38100">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97" name="Line 33"/>
            <p:cNvSpPr>
              <a:spLocks noChangeShapeType="1"/>
            </p:cNvSpPr>
            <p:nvPr/>
          </p:nvSpPr>
          <p:spPr bwMode="auto">
            <a:xfrm flipV="1">
              <a:off x="2352" y="2688"/>
              <a:ext cx="528" cy="48"/>
            </a:xfrm>
            <a:prstGeom prst="line">
              <a:avLst/>
            </a:prstGeom>
            <a:noFill/>
            <a:ln w="38100">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98" name="Line 34"/>
            <p:cNvSpPr>
              <a:spLocks noChangeShapeType="1"/>
            </p:cNvSpPr>
            <p:nvPr/>
          </p:nvSpPr>
          <p:spPr bwMode="auto">
            <a:xfrm flipV="1">
              <a:off x="2880" y="2640"/>
              <a:ext cx="576" cy="48"/>
            </a:xfrm>
            <a:prstGeom prst="line">
              <a:avLst/>
            </a:prstGeom>
            <a:noFill/>
            <a:ln w="38100">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99" name="Line 35"/>
            <p:cNvSpPr>
              <a:spLocks noChangeShapeType="1"/>
            </p:cNvSpPr>
            <p:nvPr/>
          </p:nvSpPr>
          <p:spPr bwMode="auto">
            <a:xfrm flipV="1">
              <a:off x="3456" y="2640"/>
              <a:ext cx="528" cy="0"/>
            </a:xfrm>
            <a:prstGeom prst="line">
              <a:avLst/>
            </a:prstGeom>
            <a:noFill/>
            <a:ln w="38100">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0" name="Oval 37"/>
            <p:cNvSpPr>
              <a:spLocks noChangeArrowheads="1"/>
            </p:cNvSpPr>
            <p:nvPr/>
          </p:nvSpPr>
          <p:spPr bwMode="auto">
            <a:xfrm>
              <a:off x="2304" y="2688"/>
              <a:ext cx="96" cy="96"/>
            </a:xfrm>
            <a:prstGeom prst="ellipse">
              <a:avLst/>
            </a:prstGeom>
            <a:solidFill>
              <a:srgbClr val="00CC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801" name="Oval 38"/>
            <p:cNvSpPr>
              <a:spLocks noChangeArrowheads="1"/>
            </p:cNvSpPr>
            <p:nvPr/>
          </p:nvSpPr>
          <p:spPr bwMode="auto">
            <a:xfrm>
              <a:off x="2832" y="2640"/>
              <a:ext cx="96" cy="96"/>
            </a:xfrm>
            <a:prstGeom prst="ellipse">
              <a:avLst/>
            </a:prstGeom>
            <a:solidFill>
              <a:srgbClr val="00CC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802" name="Oval 39"/>
            <p:cNvSpPr>
              <a:spLocks noChangeArrowheads="1"/>
            </p:cNvSpPr>
            <p:nvPr/>
          </p:nvSpPr>
          <p:spPr bwMode="auto">
            <a:xfrm>
              <a:off x="3408" y="2592"/>
              <a:ext cx="96" cy="96"/>
            </a:xfrm>
            <a:prstGeom prst="ellipse">
              <a:avLst/>
            </a:prstGeom>
            <a:solidFill>
              <a:srgbClr val="00CC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803" name="Oval 40"/>
            <p:cNvSpPr>
              <a:spLocks noChangeArrowheads="1"/>
            </p:cNvSpPr>
            <p:nvPr/>
          </p:nvSpPr>
          <p:spPr bwMode="auto">
            <a:xfrm>
              <a:off x="3936" y="2592"/>
              <a:ext cx="96" cy="96"/>
            </a:xfrm>
            <a:prstGeom prst="ellipse">
              <a:avLst/>
            </a:prstGeom>
            <a:solidFill>
              <a:srgbClr val="00CC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804" name="Line 41"/>
            <p:cNvSpPr>
              <a:spLocks noChangeShapeType="1"/>
            </p:cNvSpPr>
            <p:nvPr/>
          </p:nvSpPr>
          <p:spPr bwMode="auto">
            <a:xfrm flipV="1">
              <a:off x="1248" y="2976"/>
              <a:ext cx="576" cy="96"/>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5" name="Line 42"/>
            <p:cNvSpPr>
              <a:spLocks noChangeShapeType="1"/>
            </p:cNvSpPr>
            <p:nvPr/>
          </p:nvSpPr>
          <p:spPr bwMode="auto">
            <a:xfrm flipV="1">
              <a:off x="1824" y="2880"/>
              <a:ext cx="528" cy="96"/>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6" name="Line 43"/>
            <p:cNvSpPr>
              <a:spLocks noChangeShapeType="1"/>
            </p:cNvSpPr>
            <p:nvPr/>
          </p:nvSpPr>
          <p:spPr bwMode="auto">
            <a:xfrm flipV="1">
              <a:off x="2352" y="2880"/>
              <a:ext cx="528" cy="0"/>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7" name="Line 44"/>
            <p:cNvSpPr>
              <a:spLocks noChangeShapeType="1"/>
            </p:cNvSpPr>
            <p:nvPr/>
          </p:nvSpPr>
          <p:spPr bwMode="auto">
            <a:xfrm flipV="1">
              <a:off x="2880" y="2784"/>
              <a:ext cx="576" cy="96"/>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8" name="Line 46"/>
            <p:cNvSpPr>
              <a:spLocks noChangeShapeType="1"/>
            </p:cNvSpPr>
            <p:nvPr/>
          </p:nvSpPr>
          <p:spPr bwMode="auto">
            <a:xfrm>
              <a:off x="1248" y="2928"/>
              <a:ext cx="528" cy="240"/>
            </a:xfrm>
            <a:prstGeom prst="line">
              <a:avLst/>
            </a:prstGeom>
            <a:noFill/>
            <a:ln w="38100">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9" name="Oval 8"/>
            <p:cNvSpPr>
              <a:spLocks noChangeArrowheads="1"/>
            </p:cNvSpPr>
            <p:nvPr/>
          </p:nvSpPr>
          <p:spPr bwMode="auto">
            <a:xfrm>
              <a:off x="1200" y="2880"/>
              <a:ext cx="96" cy="96"/>
            </a:xfrm>
            <a:prstGeom prst="ellipse">
              <a:avLst/>
            </a:prstGeom>
            <a:solidFill>
              <a:srgbClr val="00CC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810" name="Oval 36"/>
            <p:cNvSpPr>
              <a:spLocks noChangeArrowheads="1"/>
            </p:cNvSpPr>
            <p:nvPr/>
          </p:nvSpPr>
          <p:spPr bwMode="auto">
            <a:xfrm>
              <a:off x="1728" y="3120"/>
              <a:ext cx="96" cy="96"/>
            </a:xfrm>
            <a:prstGeom prst="ellipse">
              <a:avLst/>
            </a:prstGeom>
            <a:solidFill>
              <a:srgbClr val="00CC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811" name="AutoShape 47"/>
            <p:cNvSpPr>
              <a:spLocks noChangeArrowheads="1"/>
            </p:cNvSpPr>
            <p:nvPr/>
          </p:nvSpPr>
          <p:spPr bwMode="auto">
            <a:xfrm>
              <a:off x="1728" y="2928"/>
              <a:ext cx="96" cy="96"/>
            </a:xfrm>
            <a:prstGeom prst="plus">
              <a:avLst>
                <a:gd name="adj" fmla="val 25000"/>
              </a:avLst>
            </a:prstGeom>
            <a:solidFill>
              <a:srgbClr val="80008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812" name="AutoShape 48"/>
            <p:cNvSpPr>
              <a:spLocks noChangeArrowheads="1"/>
            </p:cNvSpPr>
            <p:nvPr/>
          </p:nvSpPr>
          <p:spPr bwMode="auto">
            <a:xfrm>
              <a:off x="2304" y="2832"/>
              <a:ext cx="96" cy="96"/>
            </a:xfrm>
            <a:prstGeom prst="plus">
              <a:avLst>
                <a:gd name="adj" fmla="val 25000"/>
              </a:avLst>
            </a:prstGeom>
            <a:solidFill>
              <a:srgbClr val="80008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813" name="AutoShape 49"/>
            <p:cNvSpPr>
              <a:spLocks noChangeArrowheads="1"/>
            </p:cNvSpPr>
            <p:nvPr/>
          </p:nvSpPr>
          <p:spPr bwMode="auto">
            <a:xfrm>
              <a:off x="2832" y="2832"/>
              <a:ext cx="96" cy="96"/>
            </a:xfrm>
            <a:prstGeom prst="plus">
              <a:avLst>
                <a:gd name="adj" fmla="val 25000"/>
              </a:avLst>
            </a:prstGeom>
            <a:solidFill>
              <a:srgbClr val="80008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814" name="AutoShape 50"/>
            <p:cNvSpPr>
              <a:spLocks noChangeArrowheads="1"/>
            </p:cNvSpPr>
            <p:nvPr/>
          </p:nvSpPr>
          <p:spPr bwMode="auto">
            <a:xfrm>
              <a:off x="3408" y="2736"/>
              <a:ext cx="96" cy="96"/>
            </a:xfrm>
            <a:prstGeom prst="plus">
              <a:avLst>
                <a:gd name="adj" fmla="val 25000"/>
              </a:avLst>
            </a:prstGeom>
            <a:solidFill>
              <a:srgbClr val="80008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815" name="AutoShape 51"/>
            <p:cNvSpPr>
              <a:spLocks noChangeArrowheads="1"/>
            </p:cNvSpPr>
            <p:nvPr/>
          </p:nvSpPr>
          <p:spPr bwMode="auto">
            <a:xfrm>
              <a:off x="3936" y="2736"/>
              <a:ext cx="96" cy="96"/>
            </a:xfrm>
            <a:prstGeom prst="plus">
              <a:avLst>
                <a:gd name="adj" fmla="val 25000"/>
              </a:avLst>
            </a:prstGeom>
            <a:solidFill>
              <a:srgbClr val="80008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816" name="Text Box 52"/>
            <p:cNvSpPr txBox="1">
              <a:spLocks noChangeArrowheads="1"/>
            </p:cNvSpPr>
            <p:nvPr/>
          </p:nvSpPr>
          <p:spPr bwMode="auto">
            <a:xfrm rot="-5400000">
              <a:off x="-250" y="2170"/>
              <a:ext cx="1596"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Classification Accuracy</a:t>
              </a:r>
            </a:p>
          </p:txBody>
        </p:sp>
        <p:sp>
          <p:nvSpPr>
            <p:cNvPr id="32817" name="Text Box 54"/>
            <p:cNvSpPr txBox="1">
              <a:spLocks noChangeArrowheads="1"/>
            </p:cNvSpPr>
            <p:nvPr/>
          </p:nvSpPr>
          <p:spPr bwMode="auto">
            <a:xfrm>
              <a:off x="2028" y="3792"/>
              <a:ext cx="1188"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Scale Parameter</a:t>
              </a:r>
            </a:p>
          </p:txBody>
        </p:sp>
        <p:grpSp>
          <p:nvGrpSpPr>
            <p:cNvPr id="32818" name="Group 60"/>
            <p:cNvGrpSpPr>
              <a:grpSpLocks/>
            </p:cNvGrpSpPr>
            <p:nvPr/>
          </p:nvGrpSpPr>
          <p:grpSpPr bwMode="auto">
            <a:xfrm>
              <a:off x="4416" y="2064"/>
              <a:ext cx="1018" cy="766"/>
              <a:chOff x="4406" y="1031"/>
              <a:chExt cx="1018" cy="766"/>
            </a:xfrm>
          </p:grpSpPr>
          <p:sp>
            <p:nvSpPr>
              <p:cNvPr id="32819" name="Text Box 55"/>
              <p:cNvSpPr txBox="1">
                <a:spLocks noChangeArrowheads="1"/>
              </p:cNvSpPr>
              <p:nvPr/>
            </p:nvSpPr>
            <p:spPr bwMode="auto">
              <a:xfrm>
                <a:off x="4406" y="1031"/>
                <a:ext cx="1018" cy="766"/>
              </a:xfrm>
              <a:prstGeom prst="rect">
                <a:avLst/>
              </a:prstGeom>
              <a:solidFill>
                <a:schemeClr val="bg1"/>
              </a:solidFill>
              <a:ln w="25400">
                <a:solidFill>
                  <a:srgbClr val="00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   5 Classes</a:t>
                </a:r>
              </a:p>
              <a:p>
                <a:pPr eaLnBrk="1" hangingPunct="1"/>
                <a:r>
                  <a:rPr lang="en-US" altLang="en-US"/>
                  <a:t>   7 Classes</a:t>
                </a:r>
              </a:p>
              <a:p>
                <a:pPr eaLnBrk="1" hangingPunct="1"/>
                <a:r>
                  <a:rPr lang="en-US" altLang="en-US"/>
                  <a:t>   9 Classes</a:t>
                </a:r>
              </a:p>
              <a:p>
                <a:pPr eaLnBrk="1" hangingPunct="1"/>
                <a:r>
                  <a:rPr lang="en-US" altLang="en-US"/>
                  <a:t>   15 Classes</a:t>
                </a:r>
              </a:p>
            </p:txBody>
          </p:sp>
          <p:sp>
            <p:nvSpPr>
              <p:cNvPr id="32820" name="Rectangle 56"/>
              <p:cNvSpPr>
                <a:spLocks noChangeArrowheads="1"/>
              </p:cNvSpPr>
              <p:nvPr/>
            </p:nvSpPr>
            <p:spPr bwMode="auto">
              <a:xfrm>
                <a:off x="4464" y="1104"/>
                <a:ext cx="96" cy="96"/>
              </a:xfrm>
              <a:prstGeom prst="rect">
                <a:avLst/>
              </a:prstGeom>
              <a:solidFill>
                <a:srgbClr val="FF33CC"/>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821" name="AutoShape 57"/>
              <p:cNvSpPr>
                <a:spLocks noChangeArrowheads="1"/>
              </p:cNvSpPr>
              <p:nvPr/>
            </p:nvSpPr>
            <p:spPr bwMode="auto">
              <a:xfrm>
                <a:off x="4464" y="1296"/>
                <a:ext cx="96" cy="96"/>
              </a:xfrm>
              <a:prstGeom prst="triangle">
                <a:avLst>
                  <a:gd name="adj" fmla="val 50000"/>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822" name="Oval 58"/>
              <p:cNvSpPr>
                <a:spLocks noChangeArrowheads="1"/>
              </p:cNvSpPr>
              <p:nvPr/>
            </p:nvSpPr>
            <p:spPr bwMode="auto">
              <a:xfrm>
                <a:off x="4464" y="1488"/>
                <a:ext cx="96" cy="96"/>
              </a:xfrm>
              <a:prstGeom prst="ellipse">
                <a:avLst/>
              </a:prstGeom>
              <a:solidFill>
                <a:srgbClr val="00CC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823" name="AutoShape 59"/>
              <p:cNvSpPr>
                <a:spLocks noChangeArrowheads="1"/>
              </p:cNvSpPr>
              <p:nvPr/>
            </p:nvSpPr>
            <p:spPr bwMode="auto">
              <a:xfrm>
                <a:off x="4464" y="1632"/>
                <a:ext cx="96" cy="96"/>
              </a:xfrm>
              <a:prstGeom prst="plus">
                <a:avLst>
                  <a:gd name="adj" fmla="val 25000"/>
                </a:avLst>
              </a:prstGeom>
              <a:solidFill>
                <a:srgbClr val="80008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sp>
        <p:nvSpPr>
          <p:cNvPr id="2" name="Rectangle 1"/>
          <p:cNvSpPr/>
          <p:nvPr/>
        </p:nvSpPr>
        <p:spPr>
          <a:xfrm>
            <a:off x="217714" y="6144263"/>
            <a:ext cx="8789437" cy="646331"/>
          </a:xfrm>
          <a:prstGeom prst="rect">
            <a:avLst/>
          </a:prstGeom>
          <a:solidFill>
            <a:schemeClr val="bg1"/>
          </a:solidFill>
        </p:spPr>
        <p:txBody>
          <a:bodyPr wrap="square">
            <a:spAutoFit/>
          </a:bodyPr>
          <a:lstStyle/>
          <a:p>
            <a:r>
              <a:rPr lang="en-US" altLang="en-US" dirty="0"/>
              <a:t>Kim, M., M. Madden and  B. Xu, 2010. GEOBIA forest mapping in Great Smoky Mountains National Park</a:t>
            </a:r>
            <a:r>
              <a:rPr lang="en-US" altLang="en-US" i="1" dirty="0"/>
              <a:t>, Photogrammetric Engineering and Remote Sensing,</a:t>
            </a:r>
            <a:r>
              <a:rPr lang="en-US" altLang="en-US" dirty="0"/>
              <a:t> 76(2): 137-149.</a:t>
            </a:r>
            <a:endParaRPr lang="en-US"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731838"/>
            <a:ext cx="8229600" cy="1143000"/>
          </a:xfrm>
          <a:solidFill>
            <a:srgbClr val="FFFFFF"/>
          </a:solidFill>
          <a:ln>
            <a:solidFill>
              <a:srgbClr val="000000"/>
            </a:solidFill>
            <a:miter lim="800000"/>
            <a:headEnd/>
            <a:tailEnd/>
          </a:ln>
        </p:spPr>
        <p:txBody>
          <a:bodyPr anchor="t"/>
          <a:lstStyle/>
          <a:p>
            <a:pPr eaLnBrk="1" hangingPunct="1"/>
            <a:r>
              <a:rPr lang="en-US" altLang="ko-KR" smtClean="0">
                <a:ea typeface="굴림" pitchFamily="50" charset="-127"/>
              </a:rPr>
              <a:t>Methodology</a:t>
            </a:r>
            <a:endParaRPr lang="en-US" altLang="en-US" smtClean="0"/>
          </a:p>
        </p:txBody>
      </p:sp>
      <p:sp>
        <p:nvSpPr>
          <p:cNvPr id="33795" name="Rectangle 4"/>
          <p:cNvSpPr>
            <a:spLocks noChangeArrowheads="1"/>
          </p:cNvSpPr>
          <p:nvPr/>
        </p:nvSpPr>
        <p:spPr bwMode="auto">
          <a:xfrm>
            <a:off x="0" y="457200"/>
            <a:ext cx="9067800" cy="563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latinLnBrk="1" hangingPunct="1"/>
            <a:endParaRPr kumimoji="1" lang="en-US" altLang="en-US">
              <a:latin typeface="굴림" pitchFamily="50" charset="-127"/>
              <a:ea typeface="굴림" pitchFamily="50" charset="-127"/>
            </a:endParaRPr>
          </a:p>
        </p:txBody>
      </p:sp>
      <p:pic>
        <p:nvPicPr>
          <p:cNvPr id="33796" name="Picture 5" descr="ikono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447800"/>
            <a:ext cx="4049713"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descr="cir_airphoto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1447800"/>
            <a:ext cx="4086225"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8"/>
          <p:cNvSpPr>
            <a:spLocks noChangeArrowheads="1"/>
          </p:cNvSpPr>
          <p:nvPr/>
        </p:nvSpPr>
        <p:spPr bwMode="auto">
          <a:xfrm>
            <a:off x="228600" y="1219200"/>
            <a:ext cx="3048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latinLnBrk="1" hangingPunct="1"/>
            <a:r>
              <a:rPr kumimoji="1" lang="en-US" altLang="ko-KR" sz="1200" b="1">
                <a:ea typeface="굴림" pitchFamily="50" charset="-127"/>
              </a:rPr>
              <a:t>(a)</a:t>
            </a:r>
            <a:endParaRPr kumimoji="1" lang="en-US" altLang="en-US" sz="1200" b="1">
              <a:ea typeface="굴림" pitchFamily="50" charset="-127"/>
            </a:endParaRPr>
          </a:p>
        </p:txBody>
      </p:sp>
      <p:sp>
        <p:nvSpPr>
          <p:cNvPr id="33799" name="Rectangle 9"/>
          <p:cNvSpPr>
            <a:spLocks noChangeArrowheads="1"/>
          </p:cNvSpPr>
          <p:nvPr/>
        </p:nvSpPr>
        <p:spPr bwMode="auto">
          <a:xfrm>
            <a:off x="4648200" y="1228725"/>
            <a:ext cx="3048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latinLnBrk="1" hangingPunct="1"/>
            <a:r>
              <a:rPr kumimoji="1" lang="en-US" altLang="ko-KR" sz="1200" b="1">
                <a:ea typeface="굴림" pitchFamily="50" charset="-127"/>
              </a:rPr>
              <a:t>(b)</a:t>
            </a:r>
            <a:endParaRPr kumimoji="1" lang="en-US" altLang="en-US" sz="1200" b="1">
              <a:ea typeface="굴림" pitchFamily="50" charset="-127"/>
            </a:endParaRPr>
          </a:p>
        </p:txBody>
      </p:sp>
      <p:sp>
        <p:nvSpPr>
          <p:cNvPr id="33800" name="Text Box 10"/>
          <p:cNvSpPr txBox="1">
            <a:spLocks noChangeArrowheads="1"/>
          </p:cNvSpPr>
          <p:nvPr/>
        </p:nvSpPr>
        <p:spPr bwMode="auto">
          <a:xfrm>
            <a:off x="1355725" y="722313"/>
            <a:ext cx="2012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smtClean="0"/>
              <a:t>IKONOS </a:t>
            </a:r>
            <a:r>
              <a:rPr lang="en-US" altLang="en-US" dirty="0"/>
              <a:t>Image</a:t>
            </a:r>
          </a:p>
          <a:p>
            <a:pPr eaLnBrk="1" hangingPunct="1"/>
            <a:r>
              <a:rPr lang="en-US" altLang="en-US" dirty="0"/>
              <a:t>October 30, 2003 </a:t>
            </a:r>
          </a:p>
        </p:txBody>
      </p:sp>
      <p:sp>
        <p:nvSpPr>
          <p:cNvPr id="33801" name="Text Box 12"/>
          <p:cNvSpPr txBox="1">
            <a:spLocks noChangeArrowheads="1"/>
          </p:cNvSpPr>
          <p:nvPr/>
        </p:nvSpPr>
        <p:spPr bwMode="auto">
          <a:xfrm>
            <a:off x="5181600" y="685800"/>
            <a:ext cx="318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CIR Orthophoto Reference</a:t>
            </a:r>
          </a:p>
          <a:p>
            <a:pPr eaLnBrk="1" hangingPunct="1"/>
            <a:r>
              <a:rPr lang="en-US" altLang="en-US"/>
              <a:t>October 27, 1997  (1:12,000) </a:t>
            </a:r>
          </a:p>
        </p:txBody>
      </p:sp>
      <p:sp>
        <p:nvSpPr>
          <p:cNvPr id="33802" name="Text Box 13"/>
          <p:cNvSpPr txBox="1">
            <a:spLocks noChangeArrowheads="1"/>
          </p:cNvSpPr>
          <p:nvPr/>
        </p:nvSpPr>
        <p:spPr bwMode="auto">
          <a:xfrm>
            <a:off x="6096000" y="152400"/>
            <a:ext cx="2635250" cy="379413"/>
          </a:xfrm>
          <a:prstGeom prst="rect">
            <a:avLst/>
          </a:prstGeom>
          <a:solidFill>
            <a:srgbClr val="FFFFCC"/>
          </a:solidFill>
          <a:ln w="12700">
            <a:solidFill>
              <a:srgbClr val="0000FF"/>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Definiens Developer 7.0</a:t>
            </a:r>
          </a:p>
        </p:txBody>
      </p:sp>
      <p:sp>
        <p:nvSpPr>
          <p:cNvPr id="33803" name="TextBox 10"/>
          <p:cNvSpPr txBox="1">
            <a:spLocks noChangeArrowheads="1"/>
          </p:cNvSpPr>
          <p:nvPr/>
        </p:nvSpPr>
        <p:spPr bwMode="auto">
          <a:xfrm>
            <a:off x="0" y="6273225"/>
            <a:ext cx="9144000" cy="584775"/>
          </a:xfrm>
          <a:prstGeom prst="rect">
            <a:avLst/>
          </a:prstGeom>
          <a:solidFill>
            <a:schemeClr val="bg1"/>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t>Kim, M., M. Madden and T. Warner, 2009. Object-based forest type mapping with grey-level co-occurrence matrix texture and multispectral IKONOS imagery</a:t>
            </a:r>
            <a:r>
              <a:rPr lang="en-US" altLang="en-US" sz="1400" i="1" dirty="0"/>
              <a:t>, Photogrammetric Engineering and Remote Sensing,</a:t>
            </a:r>
            <a:r>
              <a:rPr lang="en-US" altLang="en-US" sz="1400" dirty="0"/>
              <a:t> 75(7): 819-829</a:t>
            </a:r>
            <a:r>
              <a:rPr lang="en-US" altLang="en-US" dirty="0"/>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7" name="Picture 8" descr="s48_classifi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650811"/>
            <a:ext cx="3505200" cy="34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5" descr="vegetation_typ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684148"/>
            <a:ext cx="34734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14"/>
          <p:cNvSpPr txBox="1">
            <a:spLocks noChangeArrowheads="1"/>
          </p:cNvSpPr>
          <p:nvPr/>
        </p:nvSpPr>
        <p:spPr bwMode="auto">
          <a:xfrm>
            <a:off x="-28575" y="2002437"/>
            <a:ext cx="942975" cy="376238"/>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Manual</a:t>
            </a:r>
          </a:p>
        </p:txBody>
      </p:sp>
      <p:sp>
        <p:nvSpPr>
          <p:cNvPr id="35850" name="Text Box 17"/>
          <p:cNvSpPr txBox="1">
            <a:spLocks noChangeArrowheads="1"/>
          </p:cNvSpPr>
          <p:nvPr/>
        </p:nvSpPr>
        <p:spPr bwMode="auto">
          <a:xfrm>
            <a:off x="4596880" y="1727799"/>
            <a:ext cx="1044575" cy="925513"/>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Spectral</a:t>
            </a:r>
          </a:p>
          <a:p>
            <a:pPr eaLnBrk="1" hangingPunct="1"/>
            <a:r>
              <a:rPr lang="en-US" altLang="en-US"/>
              <a:t>Topo</a:t>
            </a:r>
          </a:p>
          <a:p>
            <a:pPr eaLnBrk="1" hangingPunct="1"/>
            <a:r>
              <a:rPr lang="en-US" altLang="en-US"/>
              <a:t>Streams</a:t>
            </a:r>
          </a:p>
        </p:txBody>
      </p:sp>
      <p:sp>
        <p:nvSpPr>
          <p:cNvPr id="11" name="Rectangle 10"/>
          <p:cNvSpPr>
            <a:spLocks noChangeArrowheads="1"/>
          </p:cNvSpPr>
          <p:nvPr/>
        </p:nvSpPr>
        <p:spPr bwMode="auto">
          <a:xfrm>
            <a:off x="0" y="181948"/>
            <a:ext cx="9144000" cy="4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ko-KR" sz="2400" dirty="0" smtClean="0">
                <a:solidFill>
                  <a:schemeClr val="tx2"/>
                </a:solidFill>
                <a:ea typeface="굴림" pitchFamily="50" charset="-127"/>
              </a:rPr>
              <a:t>GEOBIA using Spectral </a:t>
            </a:r>
            <a:r>
              <a:rPr lang="en-US" altLang="ko-KR" sz="2400" dirty="0">
                <a:solidFill>
                  <a:schemeClr val="tx2"/>
                </a:solidFill>
                <a:ea typeface="굴림" pitchFamily="50" charset="-127"/>
              </a:rPr>
              <a:t>Mean, Topography and Stream </a:t>
            </a:r>
            <a:r>
              <a:rPr lang="en-US" altLang="ko-KR" sz="2400" dirty="0" smtClean="0">
                <a:solidFill>
                  <a:schemeClr val="tx2"/>
                </a:solidFill>
                <a:ea typeface="굴림" pitchFamily="50" charset="-127"/>
              </a:rPr>
              <a:t>Channels</a:t>
            </a:r>
            <a:endParaRPr lang="en-US" altLang="en-US" sz="1400" dirty="0"/>
          </a:p>
        </p:txBody>
      </p:sp>
      <p:sp>
        <p:nvSpPr>
          <p:cNvPr id="12" name="Rectangle 11"/>
          <p:cNvSpPr>
            <a:spLocks noChangeArrowheads="1"/>
          </p:cNvSpPr>
          <p:nvPr/>
        </p:nvSpPr>
        <p:spPr bwMode="auto">
          <a:xfrm>
            <a:off x="152400" y="6100665"/>
            <a:ext cx="8914428" cy="679578"/>
          </a:xfrm>
          <a:prstGeom prst="rect">
            <a:avLst/>
          </a:prstGeom>
          <a:solidFill>
            <a:schemeClr val="bg1"/>
          </a:solidFill>
          <a:ln>
            <a:noFill/>
          </a:ln>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800" dirty="0">
              <a:solidFill>
                <a:schemeClr val="tx2"/>
              </a:solidFill>
              <a:ea typeface="굴림" pitchFamily="50" charset="-127"/>
            </a:endParaRPr>
          </a:p>
          <a:p>
            <a:pPr eaLnBrk="1" hangingPunct="1"/>
            <a:r>
              <a:rPr lang="en-US" altLang="en-US" sz="1400" dirty="0"/>
              <a:t>Kim, M., T. Warner, M. Madden D. Atkinson, </a:t>
            </a:r>
            <a:r>
              <a:rPr lang="en-US" altLang="en-US" sz="1400" dirty="0" smtClean="0"/>
              <a:t>2011. Multi-scale</a:t>
            </a:r>
            <a:r>
              <a:rPr lang="en-US" altLang="en-US" sz="1400" dirty="0"/>
              <a:t>. GEOBIA with very high spatial resolution digital aerial imagery: scale, texture and image objects, </a:t>
            </a:r>
            <a:r>
              <a:rPr lang="en-US" altLang="en-US" sz="1400" i="1" dirty="0"/>
              <a:t>International Journal of Remote Sensing,</a:t>
            </a:r>
            <a:r>
              <a:rPr lang="en-US" altLang="en-US" sz="1400" dirty="0"/>
              <a:t> 32(10: </a:t>
            </a:r>
            <a:r>
              <a:rPr lang="en-US" altLang="en-US" sz="1400" dirty="0" smtClean="0"/>
              <a:t>2825-2850</a:t>
            </a:r>
            <a:endParaRPr lang="en-US" altLang="en-US" sz="1400" dirty="0"/>
          </a:p>
        </p:txBody>
      </p:sp>
      <p:sp>
        <p:nvSpPr>
          <p:cNvPr id="13" name="Rectangle 12"/>
          <p:cNvSpPr>
            <a:spLocks noChangeArrowheads="1"/>
          </p:cNvSpPr>
          <p:nvPr/>
        </p:nvSpPr>
        <p:spPr bwMode="auto">
          <a:xfrm>
            <a:off x="1160106" y="4453618"/>
            <a:ext cx="2012302" cy="83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ko-KR" sz="2400" dirty="0">
                <a:solidFill>
                  <a:schemeClr val="tx2"/>
                </a:solidFill>
                <a:ea typeface="굴림" pitchFamily="50" charset="-127"/>
              </a:rPr>
              <a:t>Classification </a:t>
            </a:r>
            <a:r>
              <a:rPr lang="en-US" altLang="ko-KR" sz="2400" dirty="0" smtClean="0">
                <a:solidFill>
                  <a:schemeClr val="tx2"/>
                </a:solidFill>
                <a:ea typeface="굴림" pitchFamily="50" charset="-127"/>
              </a:rPr>
              <a:t>Accuracy</a:t>
            </a:r>
            <a:endParaRPr lang="en-US" altLang="en-US" sz="1200" dirty="0"/>
          </a:p>
        </p:txBody>
      </p:sp>
      <p:pic>
        <p:nvPicPr>
          <p:cNvPr id="15" name="Picture 3" descr="accuracies_ste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27715" y="4173596"/>
            <a:ext cx="2789854" cy="192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
          <p:cNvSpPr txBox="1">
            <a:spLocks noChangeArrowheads="1"/>
          </p:cNvSpPr>
          <p:nvPr/>
        </p:nvSpPr>
        <p:spPr bwMode="auto">
          <a:xfrm>
            <a:off x="1160106" y="5284044"/>
            <a:ext cx="2190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latinLnBrk="1" hangingPunct="1"/>
            <a:r>
              <a:rPr kumimoji="1" lang="en-US" altLang="ko-KR" b="1" dirty="0">
                <a:solidFill>
                  <a:srgbClr val="FF0000"/>
                </a:solidFill>
                <a:ea typeface="굴림" pitchFamily="50" charset="-127"/>
              </a:rPr>
              <a:t>Scale 48: 76.6/0.57</a:t>
            </a:r>
            <a:endParaRPr kumimoji="1" lang="en-US" altLang="en-US" b="1" dirty="0">
              <a:solidFill>
                <a:srgbClr val="FF0000"/>
              </a:solidFill>
              <a:ea typeface="굴림" pitchFamily="50" charset="-127"/>
            </a:endParaRPr>
          </a:p>
        </p:txBody>
      </p:sp>
      <p:sp>
        <p:nvSpPr>
          <p:cNvPr id="17" name="Text Box 11"/>
          <p:cNvSpPr txBox="1">
            <a:spLocks noChangeArrowheads="1"/>
          </p:cNvSpPr>
          <p:nvPr/>
        </p:nvSpPr>
        <p:spPr bwMode="auto">
          <a:xfrm rot="16200000">
            <a:off x="3133277" y="4853005"/>
            <a:ext cx="1256947"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smtClean="0"/>
              <a:t>% Accuracy</a:t>
            </a:r>
            <a:endParaRPr lang="en-US" altLang="en-US" sz="1600" dirty="0"/>
          </a:p>
        </p:txBody>
      </p:sp>
      <p:sp>
        <p:nvSpPr>
          <p:cNvPr id="18" name="Text Box 12"/>
          <p:cNvSpPr txBox="1">
            <a:spLocks noChangeArrowheads="1"/>
          </p:cNvSpPr>
          <p:nvPr/>
        </p:nvSpPr>
        <p:spPr bwMode="auto">
          <a:xfrm>
            <a:off x="6923309" y="4450701"/>
            <a:ext cx="20002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t>Segmentation Scale</a:t>
            </a:r>
          </a:p>
        </p:txBody>
      </p:sp>
      <p:sp>
        <p:nvSpPr>
          <p:cNvPr id="19" name="Text Box 12"/>
          <p:cNvSpPr txBox="1">
            <a:spLocks noChangeArrowheads="1"/>
          </p:cNvSpPr>
          <p:nvPr/>
        </p:nvSpPr>
        <p:spPr bwMode="auto">
          <a:xfrm>
            <a:off x="7066578" y="5112852"/>
            <a:ext cx="1798377"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smtClean="0"/>
              <a:t>Kappa Coefficient</a:t>
            </a:r>
            <a:endParaRPr lang="en-US" altLang="en-US" sz="1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3" name="TextBox 10"/>
          <p:cNvSpPr txBox="1">
            <a:spLocks noChangeArrowheads="1"/>
          </p:cNvSpPr>
          <p:nvPr/>
        </p:nvSpPr>
        <p:spPr bwMode="auto">
          <a:xfrm>
            <a:off x="0" y="6273225"/>
            <a:ext cx="9144000" cy="646331"/>
          </a:xfrm>
          <a:prstGeom prst="rect">
            <a:avLst/>
          </a:prstGeom>
          <a:solidFill>
            <a:schemeClr val="bg1"/>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dirty="0">
                <a:latin typeface="+mn-lt"/>
              </a:rPr>
              <a:t>Madden, M., T. Jordan and J. </a:t>
            </a:r>
            <a:r>
              <a:rPr lang="en-US" sz="1200" dirty="0" err="1">
                <a:latin typeface="+mn-lt"/>
              </a:rPr>
              <a:t>Masour</a:t>
            </a:r>
            <a:r>
              <a:rPr lang="en-US" sz="1200" dirty="0">
                <a:latin typeface="+mn-lt"/>
              </a:rPr>
              <a:t>, 2009. </a:t>
            </a:r>
            <a:r>
              <a:rPr lang="en-US" sz="1200" i="1" dirty="0" err="1">
                <a:latin typeface="+mn-lt"/>
              </a:rPr>
              <a:t>Orthoimages</a:t>
            </a:r>
            <a:r>
              <a:rPr lang="en-US" sz="1200" i="1" dirty="0">
                <a:latin typeface="+mn-lt"/>
              </a:rPr>
              <a:t> and Forest-Agriculture-Urban Conversion 1938-1980 for the Chattahoochee River National Recreation Area</a:t>
            </a:r>
            <a:r>
              <a:rPr lang="en-US" sz="1200" dirty="0">
                <a:latin typeface="+mn-lt"/>
              </a:rPr>
              <a:t>, Final Report to the U.S. Department of Interior, National Park Service, Public Service Cooperative Agreement Number P534007A185, Center for Remote Sensing and Mapping Science, The University of Georgia, Athens, GA, 46 p. </a:t>
            </a:r>
          </a:p>
        </p:txBody>
      </p:sp>
      <p:sp>
        <p:nvSpPr>
          <p:cNvPr id="3" name="Rectangle 1"/>
          <p:cNvSpPr>
            <a:spLocks noChangeArrowheads="1"/>
          </p:cNvSpPr>
          <p:nvPr/>
        </p:nvSpPr>
        <p:spPr bwMode="auto">
          <a:xfrm>
            <a:off x="118188" y="276998"/>
            <a:ext cx="890762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chemeClr val="tx1"/>
                </a:solidFill>
                <a:effectLst/>
                <a:cs typeface="Arial" pitchFamily="34" charset="0"/>
              </a:rPr>
              <a:t>GEOBIA for Change Analysis – 1938-1980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err="1" smtClean="0">
                <a:ln>
                  <a:noFill/>
                </a:ln>
                <a:solidFill>
                  <a:schemeClr val="tx1"/>
                </a:solidFill>
                <a:effectLst/>
                <a:cs typeface="Arial" pitchFamily="34" charset="0"/>
              </a:rPr>
              <a:t>Orthoimages</a:t>
            </a:r>
            <a:r>
              <a:rPr kumimoji="0" lang="en-US" altLang="en-US" sz="2400" b="0" i="0" u="none" strike="noStrike" cap="none" normalizeH="0" baseline="0" dirty="0" smtClean="0">
                <a:ln>
                  <a:noFill/>
                </a:ln>
                <a:solidFill>
                  <a:schemeClr val="tx1"/>
                </a:solidFill>
                <a:effectLst/>
                <a:cs typeface="Arial" pitchFamily="34" charset="0"/>
              </a:rPr>
              <a:t> and Forest-Agriculture-Urban </a:t>
            </a:r>
            <a:endParaRPr kumimoji="0" lang="en-US" altLang="en-US" sz="1600" b="1" i="0" u="none" strike="noStrike" cap="none" normalizeH="0" baseline="0" dirty="0" smtClean="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cs typeface="Arial" pitchFamily="34" charset="0"/>
              </a:rPr>
              <a:t>Conversion for the Chattahoochee River National Recreation Area</a:t>
            </a:r>
            <a:endParaRPr kumimoji="0" lang="en-US" altLang="en-US" sz="16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3646" y="1795144"/>
            <a:ext cx="4729260" cy="2244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73" y="1584411"/>
            <a:ext cx="3256044" cy="4325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4651"/>
          <a:stretch/>
        </p:blipFill>
        <p:spPr bwMode="auto">
          <a:xfrm>
            <a:off x="4413719" y="3993785"/>
            <a:ext cx="4018192" cy="211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31245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duotone>
              <a:schemeClr val="accent5">
                <a:shade val="45000"/>
                <a:satMod val="135000"/>
              </a:schemeClr>
              <a:prstClr val="white"/>
            </a:duotone>
            <a:extLst/>
          </a:blip>
          <a:srcRect/>
          <a:stretch>
            <a:fillRect/>
          </a:stretch>
        </p:blipFill>
        <p:spPr>
          <a:xfrm>
            <a:off x="0" y="0"/>
            <a:ext cx="9144000" cy="6858000"/>
          </a:xfrm>
          <a:prstGeom prst="rect">
            <a:avLst/>
          </a:prstGeom>
          <a:noFill/>
          <a:ln>
            <a:noFill/>
          </a:ln>
        </p:spPr>
      </p:pic>
      <p:sp>
        <p:nvSpPr>
          <p:cNvPr id="36867" name="TextBox 1"/>
          <p:cNvSpPr txBox="1">
            <a:spLocks noChangeArrowheads="1"/>
          </p:cNvSpPr>
          <p:nvPr/>
        </p:nvSpPr>
        <p:spPr bwMode="auto">
          <a:xfrm>
            <a:off x="492125" y="14288"/>
            <a:ext cx="86375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dirty="0"/>
              <a:t>2010-2011 Acquisition of Airborne Lidar and </a:t>
            </a:r>
            <a:r>
              <a:rPr lang="en-US" altLang="en-US" sz="2800" b="1" dirty="0" err="1"/>
              <a:t>Orthoimagery</a:t>
            </a:r>
            <a:r>
              <a:rPr lang="en-US" altLang="en-US" sz="2800" b="1" dirty="0"/>
              <a:t> for National Parks, Forests and Parkways in the Southern Appalachian </a:t>
            </a:r>
            <a:r>
              <a:rPr lang="en-US" altLang="en-US" sz="2800" b="1" dirty="0" smtClean="0"/>
              <a:t>Mountains</a:t>
            </a:r>
          </a:p>
        </p:txBody>
      </p:sp>
      <p:sp>
        <p:nvSpPr>
          <p:cNvPr id="3" name="TextBox 2"/>
          <p:cNvSpPr txBox="1"/>
          <p:nvPr/>
        </p:nvSpPr>
        <p:spPr>
          <a:xfrm>
            <a:off x="284584" y="4792825"/>
            <a:ext cx="8763000" cy="2000548"/>
          </a:xfrm>
          <a:prstGeom prst="rect">
            <a:avLst/>
          </a:prstGeom>
          <a:solidFill>
            <a:schemeClr val="bg1"/>
          </a:solidFill>
        </p:spPr>
        <p:txBody>
          <a:bodyPr>
            <a:spAutoFit/>
          </a:bodyPr>
          <a:lstStyle/>
          <a:p>
            <a:pPr algn="ctr">
              <a:defRPr/>
            </a:pPr>
            <a:r>
              <a:rPr lang="en-US" altLang="en-US" sz="2000" b="1" dirty="0"/>
              <a:t>University of North Georgia + University of Georgia</a:t>
            </a:r>
            <a:endParaRPr lang="en-US" altLang="en-US" sz="2000" dirty="0"/>
          </a:p>
          <a:p>
            <a:pPr>
              <a:defRPr/>
            </a:pPr>
            <a:r>
              <a:rPr lang="en-US" sz="2000" dirty="0" smtClean="0"/>
              <a:t>Funded </a:t>
            </a:r>
            <a:r>
              <a:rPr lang="en-US" sz="2000" dirty="0"/>
              <a:t>by U.S. Geological Survey (USGS) under the American Recovery and Reinvestment Act (ARRA)  2010-2011:</a:t>
            </a:r>
          </a:p>
          <a:p>
            <a:pPr marL="457200" indent="-457200">
              <a:buFontTx/>
              <a:buAutoNum type="arabicParenR"/>
              <a:defRPr/>
            </a:pPr>
            <a:r>
              <a:rPr lang="en-US" sz="2000" dirty="0"/>
              <a:t>Improve </a:t>
            </a:r>
            <a:r>
              <a:rPr lang="en-US" sz="2000" dirty="0" err="1"/>
              <a:t>LiDAR</a:t>
            </a:r>
            <a:r>
              <a:rPr lang="en-US" sz="2000" dirty="0"/>
              <a:t>/</a:t>
            </a:r>
            <a:r>
              <a:rPr lang="en-US" sz="2000" dirty="0" err="1"/>
              <a:t>orthoimagery</a:t>
            </a:r>
            <a:r>
              <a:rPr lang="en-US" sz="2000" dirty="0"/>
              <a:t> of the National Map; and</a:t>
            </a:r>
          </a:p>
          <a:p>
            <a:pPr marL="457200" indent="-457200">
              <a:buFontTx/>
              <a:buAutoNum type="arabicParenR"/>
              <a:defRPr/>
            </a:pPr>
            <a:r>
              <a:rPr lang="en-US" sz="2000" dirty="0"/>
              <a:t>Create/save jobs and train students for high skill positions in geospatial technology.</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5638800" y="652463"/>
            <a:ext cx="33528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dirty="0" err="1"/>
              <a:t>Orthoimagery</a:t>
            </a:r>
            <a:r>
              <a:rPr lang="en-US" altLang="en-US" sz="2000" dirty="0"/>
              <a:t> for Great Smoky Mountain National Park (GRSM) and adjacent Foothills Parkway, managed by the National Park Service (NPS)</a:t>
            </a:r>
          </a:p>
          <a:p>
            <a:pPr eaLnBrk="1" hangingPunct="1"/>
            <a:endParaRPr lang="en-US" altLang="en-US" sz="800" dirty="0"/>
          </a:p>
          <a:p>
            <a:pPr eaLnBrk="1" hangingPunct="1"/>
            <a:endParaRPr lang="en-US" altLang="en-US" sz="2400" dirty="0"/>
          </a:p>
          <a:p>
            <a:pPr eaLnBrk="1" hangingPunct="1"/>
            <a:endParaRPr lang="en-US" altLang="en-US" sz="2000" dirty="0"/>
          </a:p>
          <a:p>
            <a:pPr eaLnBrk="1" hangingPunct="1"/>
            <a:r>
              <a:rPr lang="en-US" altLang="en-US" sz="2000" b="1" dirty="0"/>
              <a:t>LiDAR</a:t>
            </a:r>
            <a:r>
              <a:rPr lang="en-US" altLang="en-US" sz="2000" dirty="0"/>
              <a:t> for Tennessee portion of GRSM and Foothills Parkway</a:t>
            </a:r>
          </a:p>
        </p:txBody>
      </p:sp>
      <p:sp>
        <p:nvSpPr>
          <p:cNvPr id="37891" name="TextBox 4"/>
          <p:cNvSpPr txBox="1">
            <a:spLocks noChangeArrowheads="1"/>
          </p:cNvSpPr>
          <p:nvPr/>
        </p:nvSpPr>
        <p:spPr bwMode="auto">
          <a:xfrm>
            <a:off x="5562600" y="252811"/>
            <a:ext cx="280828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t>2059 km</a:t>
            </a:r>
            <a:r>
              <a:rPr lang="en-US" altLang="en-US" sz="2400" baseline="30000" dirty="0"/>
              <a:t>2</a:t>
            </a:r>
            <a:r>
              <a:rPr lang="en-US" altLang="en-US" sz="2400" dirty="0"/>
              <a:t> (795 mi</a:t>
            </a:r>
            <a:r>
              <a:rPr lang="en-US" altLang="en-US" sz="2400" baseline="30000" dirty="0"/>
              <a:t>2</a:t>
            </a:r>
            <a:r>
              <a:rPr lang="en-US" altLang="en-US" sz="2400" dirty="0"/>
              <a:t>)</a:t>
            </a:r>
          </a:p>
        </p:txBody>
      </p:sp>
      <p:sp>
        <p:nvSpPr>
          <p:cNvPr id="37892" name="TextBox 5"/>
          <p:cNvSpPr txBox="1">
            <a:spLocks noChangeArrowheads="1"/>
          </p:cNvSpPr>
          <p:nvPr/>
        </p:nvSpPr>
        <p:spPr bwMode="auto">
          <a:xfrm>
            <a:off x="5419531" y="4343400"/>
            <a:ext cx="29575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t>2903 km</a:t>
            </a:r>
            <a:r>
              <a:rPr lang="en-US" altLang="en-US" sz="2400" baseline="30000" dirty="0"/>
              <a:t>2 </a:t>
            </a:r>
            <a:r>
              <a:rPr lang="en-US" altLang="en-US" sz="2400" dirty="0"/>
              <a:t>(1121 mi</a:t>
            </a:r>
            <a:r>
              <a:rPr lang="en-US" altLang="en-US" sz="2400" baseline="30000" dirty="0"/>
              <a:t>2</a:t>
            </a:r>
            <a:r>
              <a:rPr lang="en-US" altLang="en-US" sz="2400" dirty="0"/>
              <a:t>)</a:t>
            </a:r>
          </a:p>
        </p:txBody>
      </p:sp>
      <p:sp>
        <p:nvSpPr>
          <p:cNvPr id="37893" name="TextBox 6"/>
          <p:cNvSpPr txBox="1">
            <a:spLocks noChangeArrowheads="1"/>
          </p:cNvSpPr>
          <p:nvPr/>
        </p:nvSpPr>
        <p:spPr bwMode="auto">
          <a:xfrm>
            <a:off x="5715000" y="4876800"/>
            <a:ext cx="3352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dirty="0"/>
              <a:t>LiDAR</a:t>
            </a:r>
            <a:r>
              <a:rPr lang="en-US" altLang="en-US" sz="2000" dirty="0"/>
              <a:t> </a:t>
            </a:r>
            <a:r>
              <a:rPr lang="en-US" altLang="en-US" sz="2000" b="1" dirty="0"/>
              <a:t>and </a:t>
            </a:r>
            <a:r>
              <a:rPr lang="en-US" altLang="en-US" sz="2000" b="1" dirty="0" err="1"/>
              <a:t>Orthos</a:t>
            </a:r>
            <a:r>
              <a:rPr lang="en-US" altLang="en-US" sz="2000" b="1" dirty="0"/>
              <a:t> </a:t>
            </a:r>
            <a:r>
              <a:rPr lang="en-US" altLang="en-US" sz="2000" dirty="0"/>
              <a:t>of Chattahoochee National Forest (CNF) in north Georgia managed by the USDA Forest Service</a:t>
            </a:r>
          </a:p>
        </p:txBody>
      </p:sp>
      <p:sp>
        <p:nvSpPr>
          <p:cNvPr id="37894" name="TextBox 7"/>
          <p:cNvSpPr txBox="1">
            <a:spLocks noChangeArrowheads="1"/>
          </p:cNvSpPr>
          <p:nvPr/>
        </p:nvSpPr>
        <p:spPr bwMode="auto">
          <a:xfrm>
            <a:off x="5419531" y="2738438"/>
            <a:ext cx="280828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t>1399 km</a:t>
            </a:r>
            <a:r>
              <a:rPr lang="en-US" altLang="en-US" sz="2400" baseline="30000" dirty="0"/>
              <a:t>2 </a:t>
            </a:r>
            <a:r>
              <a:rPr lang="en-US" altLang="en-US" sz="2400" dirty="0"/>
              <a:t>(540 mi</a:t>
            </a:r>
            <a:r>
              <a:rPr lang="en-US" altLang="en-US" sz="2400" baseline="30000" dirty="0"/>
              <a:t>2</a:t>
            </a:r>
            <a:r>
              <a:rPr lang="en-US" altLang="en-US" sz="2400" dirty="0"/>
              <a:t>)</a:t>
            </a:r>
          </a:p>
        </p:txBody>
      </p:sp>
      <p:grpSp>
        <p:nvGrpSpPr>
          <p:cNvPr id="37895" name="Group 21"/>
          <p:cNvGrpSpPr>
            <a:grpSpLocks/>
          </p:cNvGrpSpPr>
          <p:nvPr/>
        </p:nvGrpSpPr>
        <p:grpSpPr bwMode="auto">
          <a:xfrm>
            <a:off x="12440" y="301690"/>
            <a:ext cx="5257800" cy="5797420"/>
            <a:chOff x="0" y="0"/>
            <a:chExt cx="5257800" cy="5797420"/>
          </a:xfrm>
        </p:grpSpPr>
        <p:pic>
          <p:nvPicPr>
            <p:cNvPr id="37896" name="Picture 1" descr="Proposed_StudyArea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5257800" cy="57974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Freeform 7"/>
            <p:cNvSpPr/>
            <p:nvPr/>
          </p:nvSpPr>
          <p:spPr>
            <a:xfrm>
              <a:off x="1524000" y="1973263"/>
              <a:ext cx="2438400" cy="755650"/>
            </a:xfrm>
            <a:custGeom>
              <a:avLst/>
              <a:gdLst>
                <a:gd name="connsiteX0" fmla="*/ 2423886 w 2438400"/>
                <a:gd name="connsiteY0" fmla="*/ 116114 h 754743"/>
                <a:gd name="connsiteX1" fmla="*/ 2438400 w 2438400"/>
                <a:gd name="connsiteY1" fmla="*/ 72571 h 754743"/>
                <a:gd name="connsiteX2" fmla="*/ 2423886 w 2438400"/>
                <a:gd name="connsiteY2" fmla="*/ 29028 h 754743"/>
                <a:gd name="connsiteX3" fmla="*/ 2380343 w 2438400"/>
                <a:gd name="connsiteY3" fmla="*/ 14514 h 754743"/>
                <a:gd name="connsiteX4" fmla="*/ 2307771 w 2438400"/>
                <a:gd name="connsiteY4" fmla="*/ 0 h 754743"/>
                <a:gd name="connsiteX5" fmla="*/ 2104571 w 2438400"/>
                <a:gd name="connsiteY5" fmla="*/ 14514 h 754743"/>
                <a:gd name="connsiteX6" fmla="*/ 1930400 w 2438400"/>
                <a:gd name="connsiteY6" fmla="*/ 43543 h 754743"/>
                <a:gd name="connsiteX7" fmla="*/ 1770743 w 2438400"/>
                <a:gd name="connsiteY7" fmla="*/ 58057 h 754743"/>
                <a:gd name="connsiteX8" fmla="*/ 1683657 w 2438400"/>
                <a:gd name="connsiteY8" fmla="*/ 87086 h 754743"/>
                <a:gd name="connsiteX9" fmla="*/ 1640114 w 2438400"/>
                <a:gd name="connsiteY9" fmla="*/ 101600 h 754743"/>
                <a:gd name="connsiteX10" fmla="*/ 1582057 w 2438400"/>
                <a:gd name="connsiteY10" fmla="*/ 116114 h 754743"/>
                <a:gd name="connsiteX11" fmla="*/ 1480457 w 2438400"/>
                <a:gd name="connsiteY11" fmla="*/ 145143 h 754743"/>
                <a:gd name="connsiteX12" fmla="*/ 1349829 w 2438400"/>
                <a:gd name="connsiteY12" fmla="*/ 130628 h 754743"/>
                <a:gd name="connsiteX13" fmla="*/ 1320800 w 2438400"/>
                <a:gd name="connsiteY13" fmla="*/ 87086 h 754743"/>
                <a:gd name="connsiteX14" fmla="*/ 1233714 w 2438400"/>
                <a:gd name="connsiteY14" fmla="*/ 72571 h 754743"/>
                <a:gd name="connsiteX15" fmla="*/ 1146629 w 2438400"/>
                <a:gd name="connsiteY15" fmla="*/ 87086 h 754743"/>
                <a:gd name="connsiteX16" fmla="*/ 1074057 w 2438400"/>
                <a:gd name="connsiteY16" fmla="*/ 159657 h 754743"/>
                <a:gd name="connsiteX17" fmla="*/ 1030514 w 2438400"/>
                <a:gd name="connsiteY17" fmla="*/ 188686 h 754743"/>
                <a:gd name="connsiteX18" fmla="*/ 943429 w 2438400"/>
                <a:gd name="connsiteY18" fmla="*/ 261257 h 754743"/>
                <a:gd name="connsiteX19" fmla="*/ 754743 w 2438400"/>
                <a:gd name="connsiteY19" fmla="*/ 290286 h 754743"/>
                <a:gd name="connsiteX20" fmla="*/ 667657 w 2438400"/>
                <a:gd name="connsiteY20" fmla="*/ 333828 h 754743"/>
                <a:gd name="connsiteX21" fmla="*/ 580571 w 2438400"/>
                <a:gd name="connsiteY21" fmla="*/ 319314 h 754743"/>
                <a:gd name="connsiteX22" fmla="*/ 420914 w 2438400"/>
                <a:gd name="connsiteY22" fmla="*/ 319314 h 754743"/>
                <a:gd name="connsiteX23" fmla="*/ 275771 w 2438400"/>
                <a:gd name="connsiteY23" fmla="*/ 348343 h 754743"/>
                <a:gd name="connsiteX24" fmla="*/ 232229 w 2438400"/>
                <a:gd name="connsiteY24" fmla="*/ 362857 h 754743"/>
                <a:gd name="connsiteX25" fmla="*/ 203200 w 2438400"/>
                <a:gd name="connsiteY25" fmla="*/ 406400 h 754743"/>
                <a:gd name="connsiteX26" fmla="*/ 159657 w 2438400"/>
                <a:gd name="connsiteY26" fmla="*/ 435428 h 754743"/>
                <a:gd name="connsiteX27" fmla="*/ 145143 w 2438400"/>
                <a:gd name="connsiteY27" fmla="*/ 478971 h 754743"/>
                <a:gd name="connsiteX28" fmla="*/ 116114 w 2438400"/>
                <a:gd name="connsiteY28" fmla="*/ 522514 h 754743"/>
                <a:gd name="connsiteX29" fmla="*/ 58057 w 2438400"/>
                <a:gd name="connsiteY29" fmla="*/ 595086 h 754743"/>
                <a:gd name="connsiteX30" fmla="*/ 0 w 2438400"/>
                <a:gd name="connsiteY30" fmla="*/ 682171 h 754743"/>
                <a:gd name="connsiteX31" fmla="*/ 14514 w 2438400"/>
                <a:gd name="connsiteY31" fmla="*/ 725714 h 754743"/>
                <a:gd name="connsiteX32" fmla="*/ 72571 w 2438400"/>
                <a:gd name="connsiteY32" fmla="*/ 740228 h 754743"/>
                <a:gd name="connsiteX33" fmla="*/ 87086 w 2438400"/>
                <a:gd name="connsiteY33" fmla="*/ 754743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38400" h="754743">
                  <a:moveTo>
                    <a:pt x="2423886" y="116114"/>
                  </a:moveTo>
                  <a:cubicBezTo>
                    <a:pt x="2428724" y="101600"/>
                    <a:pt x="2438400" y="87870"/>
                    <a:pt x="2438400" y="72571"/>
                  </a:cubicBezTo>
                  <a:cubicBezTo>
                    <a:pt x="2438400" y="57272"/>
                    <a:pt x="2434704" y="39846"/>
                    <a:pt x="2423886" y="29028"/>
                  </a:cubicBezTo>
                  <a:cubicBezTo>
                    <a:pt x="2413068" y="18210"/>
                    <a:pt x="2395186" y="18225"/>
                    <a:pt x="2380343" y="14514"/>
                  </a:cubicBezTo>
                  <a:cubicBezTo>
                    <a:pt x="2356410" y="8531"/>
                    <a:pt x="2331962" y="4838"/>
                    <a:pt x="2307771" y="0"/>
                  </a:cubicBezTo>
                  <a:cubicBezTo>
                    <a:pt x="2240038" y="4838"/>
                    <a:pt x="2172171" y="8076"/>
                    <a:pt x="2104571" y="14514"/>
                  </a:cubicBezTo>
                  <a:cubicBezTo>
                    <a:pt x="1809320" y="42633"/>
                    <a:pt x="2158550" y="15024"/>
                    <a:pt x="1930400" y="43543"/>
                  </a:cubicBezTo>
                  <a:cubicBezTo>
                    <a:pt x="1877374" y="50171"/>
                    <a:pt x="1823962" y="53219"/>
                    <a:pt x="1770743" y="58057"/>
                  </a:cubicBezTo>
                  <a:lnTo>
                    <a:pt x="1683657" y="87086"/>
                  </a:lnTo>
                  <a:cubicBezTo>
                    <a:pt x="1669143" y="91924"/>
                    <a:pt x="1654957" y="97889"/>
                    <a:pt x="1640114" y="101600"/>
                  </a:cubicBezTo>
                  <a:cubicBezTo>
                    <a:pt x="1620762" y="106438"/>
                    <a:pt x="1601237" y="110634"/>
                    <a:pt x="1582057" y="116114"/>
                  </a:cubicBezTo>
                  <a:cubicBezTo>
                    <a:pt x="1436260" y="157769"/>
                    <a:pt x="1662005" y="99754"/>
                    <a:pt x="1480457" y="145143"/>
                  </a:cubicBezTo>
                  <a:cubicBezTo>
                    <a:pt x="1436914" y="140305"/>
                    <a:pt x="1391002" y="145600"/>
                    <a:pt x="1349829" y="130628"/>
                  </a:cubicBezTo>
                  <a:cubicBezTo>
                    <a:pt x="1333435" y="124667"/>
                    <a:pt x="1336402" y="94887"/>
                    <a:pt x="1320800" y="87086"/>
                  </a:cubicBezTo>
                  <a:cubicBezTo>
                    <a:pt x="1294478" y="73925"/>
                    <a:pt x="1262743" y="77409"/>
                    <a:pt x="1233714" y="72571"/>
                  </a:cubicBezTo>
                  <a:cubicBezTo>
                    <a:pt x="1204686" y="77409"/>
                    <a:pt x="1174548" y="77780"/>
                    <a:pt x="1146629" y="87086"/>
                  </a:cubicBezTo>
                  <a:cubicBezTo>
                    <a:pt x="1088571" y="106439"/>
                    <a:pt x="1112763" y="120951"/>
                    <a:pt x="1074057" y="159657"/>
                  </a:cubicBezTo>
                  <a:cubicBezTo>
                    <a:pt x="1061722" y="171992"/>
                    <a:pt x="1043915" y="177519"/>
                    <a:pt x="1030514" y="188686"/>
                  </a:cubicBezTo>
                  <a:cubicBezTo>
                    <a:pt x="982370" y="228806"/>
                    <a:pt x="997477" y="234233"/>
                    <a:pt x="943429" y="261257"/>
                  </a:cubicBezTo>
                  <a:cubicBezTo>
                    <a:pt x="891124" y="287410"/>
                    <a:pt x="796360" y="286124"/>
                    <a:pt x="754743" y="290286"/>
                  </a:cubicBezTo>
                  <a:cubicBezTo>
                    <a:pt x="732727" y="304963"/>
                    <a:pt x="697703" y="333828"/>
                    <a:pt x="667657" y="333828"/>
                  </a:cubicBezTo>
                  <a:cubicBezTo>
                    <a:pt x="638228" y="333828"/>
                    <a:pt x="609600" y="324152"/>
                    <a:pt x="580571" y="319314"/>
                  </a:cubicBezTo>
                  <a:cubicBezTo>
                    <a:pt x="501956" y="293109"/>
                    <a:pt x="547286" y="301261"/>
                    <a:pt x="420914" y="319314"/>
                  </a:cubicBezTo>
                  <a:cubicBezTo>
                    <a:pt x="363882" y="327461"/>
                    <a:pt x="328669" y="333229"/>
                    <a:pt x="275771" y="348343"/>
                  </a:cubicBezTo>
                  <a:cubicBezTo>
                    <a:pt x="261061" y="352546"/>
                    <a:pt x="246743" y="358019"/>
                    <a:pt x="232229" y="362857"/>
                  </a:cubicBezTo>
                  <a:cubicBezTo>
                    <a:pt x="222553" y="377371"/>
                    <a:pt x="215535" y="394065"/>
                    <a:pt x="203200" y="406400"/>
                  </a:cubicBezTo>
                  <a:cubicBezTo>
                    <a:pt x="190865" y="418735"/>
                    <a:pt x="170554" y="421807"/>
                    <a:pt x="159657" y="435428"/>
                  </a:cubicBezTo>
                  <a:cubicBezTo>
                    <a:pt x="150100" y="447375"/>
                    <a:pt x="151985" y="465287"/>
                    <a:pt x="145143" y="478971"/>
                  </a:cubicBezTo>
                  <a:cubicBezTo>
                    <a:pt x="137342" y="494573"/>
                    <a:pt x="125790" y="508000"/>
                    <a:pt x="116114" y="522514"/>
                  </a:cubicBezTo>
                  <a:cubicBezTo>
                    <a:pt x="83430" y="620569"/>
                    <a:pt x="128758" y="514285"/>
                    <a:pt x="58057" y="595086"/>
                  </a:cubicBezTo>
                  <a:cubicBezTo>
                    <a:pt x="35083" y="621342"/>
                    <a:pt x="0" y="682171"/>
                    <a:pt x="0" y="682171"/>
                  </a:cubicBezTo>
                  <a:cubicBezTo>
                    <a:pt x="4838" y="696685"/>
                    <a:pt x="2567" y="716157"/>
                    <a:pt x="14514" y="725714"/>
                  </a:cubicBezTo>
                  <a:cubicBezTo>
                    <a:pt x="30091" y="738175"/>
                    <a:pt x="54050" y="732819"/>
                    <a:pt x="72571" y="740228"/>
                  </a:cubicBezTo>
                  <a:cubicBezTo>
                    <a:pt x="78924" y="742769"/>
                    <a:pt x="82248" y="749905"/>
                    <a:pt x="87086" y="754743"/>
                  </a:cubicBez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7898" name="TextBox 9"/>
            <p:cNvSpPr txBox="1">
              <a:spLocks noChangeArrowheads="1"/>
            </p:cNvSpPr>
            <p:nvPr/>
          </p:nvSpPr>
          <p:spPr bwMode="auto">
            <a:xfrm>
              <a:off x="228600" y="1871246"/>
              <a:ext cx="17892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a:t>Foothills Parkway</a:t>
              </a:r>
            </a:p>
          </p:txBody>
        </p:sp>
        <p:cxnSp>
          <p:nvCxnSpPr>
            <p:cNvPr id="12" name="Straight Arrow Connector 11"/>
            <p:cNvCxnSpPr>
              <a:stCxn id="37898" idx="3"/>
            </p:cNvCxnSpPr>
            <p:nvPr/>
          </p:nvCxnSpPr>
          <p:spPr>
            <a:xfrm>
              <a:off x="2017713" y="2039938"/>
              <a:ext cx="649287" cy="1698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3497263" y="2119313"/>
              <a:ext cx="479425" cy="304800"/>
            </a:xfrm>
            <a:custGeom>
              <a:avLst/>
              <a:gdLst>
                <a:gd name="connsiteX0" fmla="*/ 478971 w 478971"/>
                <a:gd name="connsiteY0" fmla="*/ 0 h 304800"/>
                <a:gd name="connsiteX1" fmla="*/ 391886 w 478971"/>
                <a:gd name="connsiteY1" fmla="*/ 58057 h 304800"/>
                <a:gd name="connsiteX2" fmla="*/ 304800 w 478971"/>
                <a:gd name="connsiteY2" fmla="*/ 130628 h 304800"/>
                <a:gd name="connsiteX3" fmla="*/ 275771 w 478971"/>
                <a:gd name="connsiteY3" fmla="*/ 174171 h 304800"/>
                <a:gd name="connsiteX4" fmla="*/ 188686 w 478971"/>
                <a:gd name="connsiteY4" fmla="*/ 203200 h 304800"/>
                <a:gd name="connsiteX5" fmla="*/ 145143 w 478971"/>
                <a:gd name="connsiteY5" fmla="*/ 232228 h 304800"/>
                <a:gd name="connsiteX6" fmla="*/ 14514 w 478971"/>
                <a:gd name="connsiteY6" fmla="*/ 290285 h 304800"/>
                <a:gd name="connsiteX7" fmla="*/ 0 w 478971"/>
                <a:gd name="connsiteY7"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971" h="304800">
                  <a:moveTo>
                    <a:pt x="478971" y="0"/>
                  </a:moveTo>
                  <a:cubicBezTo>
                    <a:pt x="449943" y="19352"/>
                    <a:pt x="416555" y="33388"/>
                    <a:pt x="391886" y="58057"/>
                  </a:cubicBezTo>
                  <a:cubicBezTo>
                    <a:pt x="336008" y="113935"/>
                    <a:pt x="365422" y="90214"/>
                    <a:pt x="304800" y="130628"/>
                  </a:cubicBezTo>
                  <a:cubicBezTo>
                    <a:pt x="295124" y="145142"/>
                    <a:pt x="290564" y="164926"/>
                    <a:pt x="275771" y="174171"/>
                  </a:cubicBezTo>
                  <a:cubicBezTo>
                    <a:pt x="249823" y="190388"/>
                    <a:pt x="214146" y="186227"/>
                    <a:pt x="188686" y="203200"/>
                  </a:cubicBezTo>
                  <a:cubicBezTo>
                    <a:pt x="174172" y="212876"/>
                    <a:pt x="161083" y="225143"/>
                    <a:pt x="145143" y="232228"/>
                  </a:cubicBezTo>
                  <a:cubicBezTo>
                    <a:pt x="36844" y="280361"/>
                    <a:pt x="86176" y="236538"/>
                    <a:pt x="14514" y="290285"/>
                  </a:cubicBezTo>
                  <a:cubicBezTo>
                    <a:pt x="9040" y="294390"/>
                    <a:pt x="4838" y="299962"/>
                    <a:pt x="0" y="30480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 name="Freeform 19"/>
            <p:cNvSpPr/>
            <p:nvPr/>
          </p:nvSpPr>
          <p:spPr>
            <a:xfrm>
              <a:off x="1828800" y="2624138"/>
              <a:ext cx="1292225" cy="249237"/>
            </a:xfrm>
            <a:custGeom>
              <a:avLst/>
              <a:gdLst>
                <a:gd name="connsiteX0" fmla="*/ 0 w 1291771"/>
                <a:gd name="connsiteY0" fmla="*/ 249129 h 249129"/>
                <a:gd name="connsiteX1" fmla="*/ 87086 w 1291771"/>
                <a:gd name="connsiteY1" fmla="*/ 220100 h 249129"/>
                <a:gd name="connsiteX2" fmla="*/ 130629 w 1291771"/>
                <a:gd name="connsiteY2" fmla="*/ 205586 h 249129"/>
                <a:gd name="connsiteX3" fmla="*/ 261257 w 1291771"/>
                <a:gd name="connsiteY3" fmla="*/ 162043 h 249129"/>
                <a:gd name="connsiteX4" fmla="*/ 304800 w 1291771"/>
                <a:gd name="connsiteY4" fmla="*/ 147529 h 249129"/>
                <a:gd name="connsiteX5" fmla="*/ 377371 w 1291771"/>
                <a:gd name="connsiteY5" fmla="*/ 133014 h 249129"/>
                <a:gd name="connsiteX6" fmla="*/ 478971 w 1291771"/>
                <a:gd name="connsiteY6" fmla="*/ 74957 h 249129"/>
                <a:gd name="connsiteX7" fmla="*/ 566057 w 1291771"/>
                <a:gd name="connsiteY7" fmla="*/ 31414 h 249129"/>
                <a:gd name="connsiteX8" fmla="*/ 986971 w 1291771"/>
                <a:gd name="connsiteY8" fmla="*/ 60443 h 249129"/>
                <a:gd name="connsiteX9" fmla="*/ 1161143 w 1291771"/>
                <a:gd name="connsiteY9" fmla="*/ 45929 h 249129"/>
                <a:gd name="connsiteX10" fmla="*/ 1248229 w 1291771"/>
                <a:gd name="connsiteY10" fmla="*/ 2386 h 249129"/>
                <a:gd name="connsiteX11" fmla="*/ 1291771 w 1291771"/>
                <a:gd name="connsiteY11" fmla="*/ 2386 h 2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1771" h="249129">
                  <a:moveTo>
                    <a:pt x="0" y="249129"/>
                  </a:moveTo>
                  <a:lnTo>
                    <a:pt x="87086" y="220100"/>
                  </a:lnTo>
                  <a:lnTo>
                    <a:pt x="130629" y="205586"/>
                  </a:lnTo>
                  <a:cubicBezTo>
                    <a:pt x="206384" y="155081"/>
                    <a:pt x="143929" y="188115"/>
                    <a:pt x="261257" y="162043"/>
                  </a:cubicBezTo>
                  <a:cubicBezTo>
                    <a:pt x="276192" y="158724"/>
                    <a:pt x="289957" y="151240"/>
                    <a:pt x="304800" y="147529"/>
                  </a:cubicBezTo>
                  <a:cubicBezTo>
                    <a:pt x="328733" y="141546"/>
                    <a:pt x="353181" y="137852"/>
                    <a:pt x="377371" y="133014"/>
                  </a:cubicBezTo>
                  <a:cubicBezTo>
                    <a:pt x="483456" y="62292"/>
                    <a:pt x="350067" y="148616"/>
                    <a:pt x="478971" y="74957"/>
                  </a:cubicBezTo>
                  <a:cubicBezTo>
                    <a:pt x="557752" y="29940"/>
                    <a:pt x="486225" y="58026"/>
                    <a:pt x="566057" y="31414"/>
                  </a:cubicBezTo>
                  <a:cubicBezTo>
                    <a:pt x="737023" y="55839"/>
                    <a:pt x="745948" y="60443"/>
                    <a:pt x="986971" y="60443"/>
                  </a:cubicBezTo>
                  <a:cubicBezTo>
                    <a:pt x="1045230" y="60443"/>
                    <a:pt x="1103086" y="50767"/>
                    <a:pt x="1161143" y="45929"/>
                  </a:cubicBezTo>
                  <a:cubicBezTo>
                    <a:pt x="1194578" y="23638"/>
                    <a:pt x="1208167" y="9063"/>
                    <a:pt x="1248229" y="2386"/>
                  </a:cubicBezTo>
                  <a:cubicBezTo>
                    <a:pt x="1262546" y="0"/>
                    <a:pt x="1277257" y="2386"/>
                    <a:pt x="1291771" y="2386"/>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7902" name="TextBox 20"/>
            <p:cNvSpPr txBox="1">
              <a:spLocks noChangeArrowheads="1"/>
            </p:cNvSpPr>
            <p:nvPr/>
          </p:nvSpPr>
          <p:spPr bwMode="auto">
            <a:xfrm>
              <a:off x="228600" y="215995"/>
              <a:ext cx="463342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dirty="0"/>
                <a:t>Study Area for </a:t>
              </a:r>
              <a:r>
                <a:rPr lang="en-US" altLang="en-US" sz="2000" b="1" dirty="0" smtClean="0"/>
                <a:t>LiDAR/</a:t>
              </a:r>
              <a:r>
                <a:rPr lang="en-US" altLang="en-US" sz="2000" b="1" dirty="0" err="1" smtClean="0"/>
                <a:t>Orthoimagery</a:t>
              </a:r>
              <a:endParaRPr lang="en-US" altLang="en-US" sz="2000" b="1" dirty="0"/>
            </a:p>
          </p:txBody>
        </p:sp>
      </p:grpSp>
      <p:sp>
        <p:nvSpPr>
          <p:cNvPr id="2" name="TextBox 1"/>
          <p:cNvSpPr txBox="1"/>
          <p:nvPr/>
        </p:nvSpPr>
        <p:spPr>
          <a:xfrm>
            <a:off x="365447" y="2712172"/>
            <a:ext cx="1096454" cy="523220"/>
          </a:xfrm>
          <a:prstGeom prst="rect">
            <a:avLst/>
          </a:prstGeom>
          <a:noFill/>
        </p:spPr>
        <p:txBody>
          <a:bodyPr wrap="none" rtlCol="0">
            <a:spAutoFit/>
          </a:bodyPr>
          <a:lstStyle/>
          <a:p>
            <a:r>
              <a:rPr lang="en-US" sz="2800" b="1" dirty="0" smtClean="0"/>
              <a:t>GRSM</a:t>
            </a:r>
          </a:p>
        </p:txBody>
      </p:sp>
      <p:sp>
        <p:nvSpPr>
          <p:cNvPr id="3" name="Rectangle 2"/>
          <p:cNvSpPr/>
          <p:nvPr/>
        </p:nvSpPr>
        <p:spPr>
          <a:xfrm>
            <a:off x="432770" y="1115204"/>
            <a:ext cx="762452" cy="883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030153" y="3952921"/>
            <a:ext cx="777777" cy="523220"/>
          </a:xfrm>
          <a:prstGeom prst="rect">
            <a:avLst/>
          </a:prstGeom>
          <a:noFill/>
        </p:spPr>
        <p:txBody>
          <a:bodyPr wrap="none" rtlCol="0">
            <a:spAutoFit/>
          </a:bodyPr>
          <a:lstStyle/>
          <a:p>
            <a:r>
              <a:rPr lang="en-US" sz="2800" b="1" dirty="0" smtClean="0"/>
              <a:t>CNF</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868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457200" y="0"/>
            <a:ext cx="8229600" cy="2308324"/>
          </a:xfrm>
          <a:prstGeom prst="rect">
            <a:avLst/>
          </a:prstGeom>
          <a:solidFill>
            <a:schemeClr val="bg1">
              <a:alpha val="80000"/>
            </a:schemeClr>
          </a:solid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400" dirty="0"/>
              <a:t>Image data were collected by Photo Science, </a:t>
            </a:r>
            <a:r>
              <a:rPr lang="en-US" sz="2400" dirty="0" smtClean="0"/>
              <a:t>Norcross, Georgia </a:t>
            </a:r>
            <a:r>
              <a:rPr lang="en-US" sz="2400" dirty="0"/>
              <a:t>using a Zeiss/Intergraph Digital Mapping Camera </a:t>
            </a:r>
            <a:endParaRPr lang="en-US" sz="2400" dirty="0" smtClean="0"/>
          </a:p>
          <a:p>
            <a:pPr eaLnBrk="1" hangingPunct="1">
              <a:defRPr/>
            </a:pPr>
            <a:endParaRPr lang="en-US" sz="1050" dirty="0"/>
          </a:p>
          <a:p>
            <a:pPr eaLnBrk="1" hangingPunct="1">
              <a:defRPr/>
            </a:pPr>
            <a:r>
              <a:rPr lang="en-US" sz="2000" dirty="0" smtClean="0"/>
              <a:t>4 </a:t>
            </a:r>
            <a:r>
              <a:rPr lang="en-US" sz="2000" dirty="0"/>
              <a:t>bands @ 30-cm resolution (6096 x 6500 pixel frame</a:t>
            </a:r>
            <a:r>
              <a:rPr lang="en-US" sz="2000" dirty="0" smtClean="0"/>
              <a:t>)</a:t>
            </a:r>
            <a:endParaRPr lang="en-US" sz="2000" dirty="0"/>
          </a:p>
          <a:p>
            <a:pPr marL="342900" indent="-342900" eaLnBrk="1" hangingPunct="1">
              <a:buFont typeface="Arial"/>
              <a:buChar char="•"/>
              <a:defRPr/>
            </a:pPr>
            <a:r>
              <a:rPr lang="en-US" sz="2000" dirty="0"/>
              <a:t>Leaf-off and snow-free conditions:</a:t>
            </a:r>
          </a:p>
          <a:p>
            <a:pPr marL="342900" indent="-342900" eaLnBrk="1" hangingPunct="1">
              <a:buFont typeface="Arial"/>
              <a:buChar char="•"/>
              <a:defRPr/>
            </a:pPr>
            <a:r>
              <a:rPr lang="en-US" sz="2000" b="1" dirty="0" smtClean="0"/>
              <a:t>GRSM</a:t>
            </a:r>
            <a:r>
              <a:rPr lang="en-US" sz="2000" dirty="0" smtClean="0"/>
              <a:t> – April 2010 (2963 frames or 1034 tiles of 1500 x 1500 m)</a:t>
            </a:r>
          </a:p>
          <a:p>
            <a:pPr marL="342900" indent="-342900" eaLnBrk="1" hangingPunct="1">
              <a:buFont typeface="Arial"/>
              <a:buChar char="•"/>
              <a:defRPr/>
            </a:pPr>
            <a:r>
              <a:rPr lang="en-US" sz="2000" b="1" dirty="0" smtClean="0"/>
              <a:t>CNF</a:t>
            </a:r>
            <a:r>
              <a:rPr lang="en-US" sz="2000" dirty="0" smtClean="0"/>
              <a:t> </a:t>
            </a:r>
            <a:r>
              <a:rPr lang="en-US" sz="2000" dirty="0"/>
              <a:t>– March/April 2010 (5448 frames or 1946 </a:t>
            </a:r>
            <a:r>
              <a:rPr lang="en-US" sz="2000" dirty="0" smtClean="0"/>
              <a:t>tiles)</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2"/>
          <p:cNvSpPr txBox="1">
            <a:spLocks noChangeArrowheads="1"/>
          </p:cNvSpPr>
          <p:nvPr/>
        </p:nvSpPr>
        <p:spPr bwMode="auto">
          <a:xfrm>
            <a:off x="2514600" y="4919663"/>
            <a:ext cx="6629400" cy="1938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dirty="0"/>
              <a:t>LiDAR data were collected by Photo Science, Lexington, Kentucky using an </a:t>
            </a:r>
            <a:r>
              <a:rPr lang="en-US" altLang="en-US" sz="2000" dirty="0" err="1"/>
              <a:t>Optech</a:t>
            </a:r>
            <a:r>
              <a:rPr lang="en-US" altLang="en-US" sz="2000" dirty="0"/>
              <a:t> Gemini ALTM LiDAR sensor.</a:t>
            </a:r>
          </a:p>
          <a:p>
            <a:pPr eaLnBrk="1" hangingPunct="1"/>
            <a:endParaRPr lang="en-US" altLang="en-US" sz="2000" dirty="0"/>
          </a:p>
          <a:p>
            <a:pPr eaLnBrk="1" hangingPunct="1"/>
            <a:r>
              <a:rPr lang="en-US" altLang="en-US" sz="2000" dirty="0"/>
              <a:t>Leaf-off and snow free conditions:</a:t>
            </a:r>
          </a:p>
          <a:p>
            <a:pPr eaLnBrk="1" hangingPunct="1"/>
            <a:r>
              <a:rPr lang="en-US" altLang="en-US" sz="2000" dirty="0"/>
              <a:t>   Tennessee portion of GRSM and Foothills Parkway</a:t>
            </a:r>
          </a:p>
          <a:p>
            <a:pPr eaLnBrk="1" hangingPunct="1"/>
            <a:r>
              <a:rPr lang="en-US" altLang="en-US" sz="2000" dirty="0">
                <a:solidFill>
                  <a:srgbClr val="FF0000"/>
                </a:solidFill>
              </a:rPr>
              <a:t>    </a:t>
            </a:r>
            <a:r>
              <a:rPr lang="en-US" altLang="en-US" sz="2000" dirty="0"/>
              <a:t>February, March and April 2011</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3D D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0" y="1666875"/>
            <a:ext cx="9144000" cy="5191125"/>
            <a:chOff x="0" y="1667371"/>
            <a:chExt cx="9144000" cy="5190629"/>
          </a:xfrm>
        </p:grpSpPr>
        <p:pic>
          <p:nvPicPr>
            <p:cNvPr id="40966" name="Picture 6" descr="Point cloud showing tre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667371"/>
              <a:ext cx="9144000" cy="519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Box 8"/>
            <p:cNvSpPr txBox="1">
              <a:spLocks noChangeArrowheads="1"/>
            </p:cNvSpPr>
            <p:nvPr/>
          </p:nvSpPr>
          <p:spPr bwMode="auto">
            <a:xfrm>
              <a:off x="5486400" y="2133600"/>
              <a:ext cx="34467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Classified Point Cloud</a:t>
              </a:r>
            </a:p>
          </p:txBody>
        </p:sp>
      </p:grpSp>
      <p:sp>
        <p:nvSpPr>
          <p:cNvPr id="40964" name="TextBox 9"/>
          <p:cNvSpPr txBox="1">
            <a:spLocks noChangeArrowheads="1"/>
          </p:cNvSpPr>
          <p:nvPr/>
        </p:nvSpPr>
        <p:spPr bwMode="auto">
          <a:xfrm>
            <a:off x="6934200" y="533400"/>
            <a:ext cx="175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1.5-m DEM</a:t>
            </a:r>
          </a:p>
        </p:txBody>
      </p:sp>
      <p:sp>
        <p:nvSpPr>
          <p:cNvPr id="40965" name="TextBox 11"/>
          <p:cNvSpPr txBox="1">
            <a:spLocks noChangeArrowheads="1"/>
          </p:cNvSpPr>
          <p:nvPr/>
        </p:nvSpPr>
        <p:spPr bwMode="auto">
          <a:xfrm>
            <a:off x="152400" y="0"/>
            <a:ext cx="3025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LiDAR Deliverables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20738"/>
            <a:ext cx="9144000"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3"/>
          <p:cNvSpPr txBox="1">
            <a:spLocks noChangeArrowheads="1"/>
          </p:cNvSpPr>
          <p:nvPr/>
        </p:nvSpPr>
        <p:spPr bwMode="auto">
          <a:xfrm>
            <a:off x="609600" y="228600"/>
            <a:ext cx="8248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National Weather Service Tornado Tracks 24-29 April, 2011</a:t>
            </a:r>
          </a:p>
        </p:txBody>
      </p:sp>
      <p:sp>
        <p:nvSpPr>
          <p:cNvPr id="41988" name="TextBox 4"/>
          <p:cNvSpPr txBox="1">
            <a:spLocks noChangeArrowheads="1"/>
          </p:cNvSpPr>
          <p:nvPr/>
        </p:nvSpPr>
        <p:spPr bwMode="auto">
          <a:xfrm>
            <a:off x="457200" y="6477000"/>
            <a:ext cx="4467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http://www.srh.noaa.gov/srh/ssd/mapping/</a:t>
            </a:r>
          </a:p>
        </p:txBody>
      </p:sp>
      <p:sp>
        <p:nvSpPr>
          <p:cNvPr id="7" name="Oval 6"/>
          <p:cNvSpPr/>
          <p:nvPr/>
        </p:nvSpPr>
        <p:spPr>
          <a:xfrm>
            <a:off x="5562600" y="1981200"/>
            <a:ext cx="685800" cy="6096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ular Callout 7"/>
          <p:cNvSpPr/>
          <p:nvPr/>
        </p:nvSpPr>
        <p:spPr>
          <a:xfrm>
            <a:off x="6019800" y="1143000"/>
            <a:ext cx="762000" cy="457200"/>
          </a:xfrm>
          <a:prstGeom prst="wedgeRoundRectCallout">
            <a:avLst>
              <a:gd name="adj1" fmla="val -49404"/>
              <a:gd name="adj2" fmla="val 13869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EF4</a:t>
            </a:r>
          </a:p>
        </p:txBody>
      </p:sp>
      <p:sp>
        <p:nvSpPr>
          <p:cNvPr id="41991" name="TextBox 8"/>
          <p:cNvSpPr txBox="1">
            <a:spLocks noChangeArrowheads="1"/>
          </p:cNvSpPr>
          <p:nvPr/>
        </p:nvSpPr>
        <p:spPr bwMode="auto">
          <a:xfrm>
            <a:off x="6096000" y="11430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EF4</a:t>
            </a:r>
          </a:p>
        </p:txBody>
      </p:sp>
      <p:sp>
        <p:nvSpPr>
          <p:cNvPr id="12" name="Oval 11"/>
          <p:cNvSpPr/>
          <p:nvPr/>
        </p:nvSpPr>
        <p:spPr>
          <a:xfrm>
            <a:off x="5715000" y="2819400"/>
            <a:ext cx="685800" cy="6096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ounded Rectangular Callout 12"/>
          <p:cNvSpPr/>
          <p:nvPr/>
        </p:nvSpPr>
        <p:spPr>
          <a:xfrm>
            <a:off x="6400800" y="2133600"/>
            <a:ext cx="762000" cy="457200"/>
          </a:xfrm>
          <a:prstGeom prst="wedgeRoundRectCallout">
            <a:avLst>
              <a:gd name="adj1" fmla="val -49404"/>
              <a:gd name="adj2" fmla="val 13869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EF4</a:t>
            </a:r>
          </a:p>
        </p:txBody>
      </p:sp>
      <p:sp>
        <p:nvSpPr>
          <p:cNvPr id="41994" name="TextBox 13"/>
          <p:cNvSpPr txBox="1">
            <a:spLocks noChangeArrowheads="1"/>
          </p:cNvSpPr>
          <p:nvPr/>
        </p:nvSpPr>
        <p:spPr bwMode="auto">
          <a:xfrm>
            <a:off x="6478588" y="2133600"/>
            <a:ext cx="608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EF3</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t="-1967"/>
          <a:stretch/>
        </p:blipFill>
        <p:spPr bwMode="auto">
          <a:xfrm>
            <a:off x="-2998" y="-136845"/>
            <a:ext cx="9146998" cy="6220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Content Placeholder 31">
            <a:extLst>
              <a:ext uri="{FF2B5EF4-FFF2-40B4-BE49-F238E27FC236}">
                <a16:creationId xmlns:a16="http://schemas.microsoft.com/office/drawing/2014/main" xmlns="" id="{9A8995DC-6297-40D5-97D7-8AD88611FF17}"/>
              </a:ext>
            </a:extLst>
          </p:cNvPr>
          <p:cNvSpPr>
            <a:spLocks noGrp="1"/>
          </p:cNvSpPr>
          <p:nvPr>
            <p:ph idx="1"/>
          </p:nvPr>
        </p:nvSpPr>
        <p:spPr>
          <a:xfrm>
            <a:off x="226445" y="901959"/>
            <a:ext cx="8594094" cy="4988768"/>
          </a:xfrm>
          <a:solidFill>
            <a:schemeClr val="bg1">
              <a:alpha val="79000"/>
            </a:schemeClr>
          </a:solidFill>
        </p:spPr>
        <p:txBody>
          <a:bodyPr>
            <a:noAutofit/>
          </a:bodyPr>
          <a:lstStyle/>
          <a:p>
            <a:r>
              <a:rPr lang="en-US" sz="2400" dirty="0"/>
              <a:t>Researchers at UGA-CGR have created detailed vegetation databases for 28 National Park Service (NPS) units in the Southeastern </a:t>
            </a:r>
            <a:r>
              <a:rPr lang="en-US" sz="2400" dirty="0" smtClean="0"/>
              <a:t>U.S. </a:t>
            </a:r>
            <a:r>
              <a:rPr lang="en-US" sz="2400" dirty="0"/>
              <a:t>as part of the Vegetation Inventory Program conducted jointly by the USGS Center for Biological Informatics and the NPS.</a:t>
            </a:r>
          </a:p>
          <a:p>
            <a:r>
              <a:rPr lang="en-US" sz="2400" dirty="0"/>
              <a:t>Beginning with Everglades </a:t>
            </a:r>
            <a:r>
              <a:rPr lang="en-US" sz="2400" dirty="0" smtClean="0"/>
              <a:t>NP </a:t>
            </a:r>
            <a:r>
              <a:rPr lang="en-US" sz="2400" dirty="0"/>
              <a:t>and Big Cypress National Preserve (</a:t>
            </a:r>
            <a:r>
              <a:rPr lang="en-US" sz="2400" dirty="0" smtClean="0"/>
              <a:t>1995) to six </a:t>
            </a:r>
            <a:r>
              <a:rPr lang="en-US" sz="2400" dirty="0"/>
              <a:t>Parks in the Southeast Coast Network (</a:t>
            </a:r>
            <a:r>
              <a:rPr lang="en-US" sz="2400" dirty="0" smtClean="0"/>
              <a:t>2019), </a:t>
            </a:r>
            <a:r>
              <a:rPr lang="en-US" sz="2400" dirty="0"/>
              <a:t>mapping </a:t>
            </a:r>
            <a:r>
              <a:rPr lang="en-US" sz="2400" dirty="0" smtClean="0"/>
              <a:t>methods have </a:t>
            </a:r>
            <a:r>
              <a:rPr lang="en-US" sz="2400" dirty="0"/>
              <a:t>evolved from manual interpretation of analog aerial photographs to hybrid </a:t>
            </a:r>
            <a:r>
              <a:rPr lang="en-US" sz="2400" dirty="0" smtClean="0"/>
              <a:t>manual-automated </a:t>
            </a:r>
            <a:r>
              <a:rPr lang="en-US" sz="2400" dirty="0"/>
              <a:t>techniques using </a:t>
            </a:r>
            <a:r>
              <a:rPr lang="en-US" sz="2400" dirty="0" smtClean="0"/>
              <a:t>digital </a:t>
            </a:r>
            <a:r>
              <a:rPr lang="en-US" sz="2400" dirty="0"/>
              <a:t>imagery, field data collection with mobile devices and </a:t>
            </a:r>
            <a:r>
              <a:rPr lang="en-US" sz="2400" dirty="0" smtClean="0"/>
              <a:t>UAS. </a:t>
            </a:r>
          </a:p>
          <a:p>
            <a:r>
              <a:rPr lang="en-US" sz="2400" dirty="0" smtClean="0"/>
              <a:t>New </a:t>
            </a:r>
            <a:r>
              <a:rPr lang="en-US" sz="2400" dirty="0"/>
              <a:t>methods are now required to update and maintain the over 300 National Park vegetation resource databases in the upcoming Inventory 2.0 </a:t>
            </a:r>
            <a:r>
              <a:rPr lang="en-US" sz="2400" dirty="0" smtClean="0"/>
              <a:t>Program.</a:t>
            </a:r>
            <a:endParaRPr lang="pt-BR" sz="2400" dirty="0"/>
          </a:p>
        </p:txBody>
      </p:sp>
      <p:sp>
        <p:nvSpPr>
          <p:cNvPr id="2" name="TextBox 1"/>
          <p:cNvSpPr txBox="1"/>
          <p:nvPr/>
        </p:nvSpPr>
        <p:spPr>
          <a:xfrm>
            <a:off x="399842" y="197069"/>
            <a:ext cx="2133726" cy="584775"/>
          </a:xfrm>
          <a:prstGeom prst="rect">
            <a:avLst/>
          </a:prstGeom>
          <a:noFill/>
        </p:spPr>
        <p:txBody>
          <a:bodyPr wrap="none" rtlCol="0">
            <a:spAutoFit/>
          </a:bodyPr>
          <a:lstStyle/>
          <a:p>
            <a:r>
              <a:rPr lang="en-US" sz="3200" dirty="0" smtClean="0"/>
              <a:t>Motivation:</a:t>
            </a:r>
            <a:endParaRPr lang="en-US" sz="3200" dirty="0"/>
          </a:p>
        </p:txBody>
      </p:sp>
    </p:spTree>
    <p:extLst>
      <p:ext uri="{BB962C8B-B14F-4D97-AF65-F5344CB8AC3E}">
        <p14:creationId xmlns:p14="http://schemas.microsoft.com/office/powerpoint/2010/main" val="21631568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60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6"/>
          <p:cNvSpPr txBox="1">
            <a:spLocks noChangeArrowheads="1"/>
          </p:cNvSpPr>
          <p:nvPr/>
        </p:nvSpPr>
        <p:spPr bwMode="auto">
          <a:xfrm>
            <a:off x="3810000" y="52578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ltLang="en-US" sz="2400"/>
              <a:t>Image acquisition:</a:t>
            </a:r>
          </a:p>
          <a:p>
            <a:pPr eaLnBrk="1" hangingPunct="1"/>
            <a:r>
              <a:rPr lang="pt-BR" altLang="en-US" sz="2400"/>
              <a:t>May 27, 2010</a:t>
            </a:r>
            <a:endParaRPr lang="en-US" altLang="en-US" sz="2400"/>
          </a:p>
        </p:txBody>
      </p:sp>
      <p:sp>
        <p:nvSpPr>
          <p:cNvPr id="44036" name="TextBox 7"/>
          <p:cNvSpPr txBox="1">
            <a:spLocks noChangeArrowheads="1"/>
          </p:cNvSpPr>
          <p:nvPr/>
        </p:nvSpPr>
        <p:spPr bwMode="auto">
          <a:xfrm>
            <a:off x="6705600" y="304800"/>
            <a:ext cx="20605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ltLang="en-US" sz="4000" b="1"/>
              <a:t>Before</a:t>
            </a:r>
          </a:p>
          <a:p>
            <a:pPr eaLnBrk="1" hangingPunct="1"/>
            <a:r>
              <a:rPr lang="pt-BR" altLang="en-US" sz="2400"/>
              <a:t>Landsat 5 TM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60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3"/>
          <p:cNvSpPr txBox="1">
            <a:spLocks noChangeArrowheads="1"/>
          </p:cNvSpPr>
          <p:nvPr/>
        </p:nvSpPr>
        <p:spPr bwMode="auto">
          <a:xfrm>
            <a:off x="3810000" y="53340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ltLang="en-US" sz="2400"/>
              <a:t>Image acquisition:</a:t>
            </a:r>
          </a:p>
          <a:p>
            <a:pPr eaLnBrk="1" hangingPunct="1"/>
            <a:r>
              <a:rPr lang="pt-BR" altLang="en-US" sz="2400"/>
              <a:t>May 30, 2011</a:t>
            </a:r>
            <a:endParaRPr lang="en-US" altLang="en-US" sz="2400"/>
          </a:p>
        </p:txBody>
      </p:sp>
      <p:sp>
        <p:nvSpPr>
          <p:cNvPr id="45060" name="TextBox 5"/>
          <p:cNvSpPr txBox="1">
            <a:spLocks noChangeArrowheads="1"/>
          </p:cNvSpPr>
          <p:nvPr/>
        </p:nvSpPr>
        <p:spPr bwMode="auto">
          <a:xfrm>
            <a:off x="6705600" y="304800"/>
            <a:ext cx="20605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ltLang="en-US" sz="4000" b="1"/>
              <a:t>After</a:t>
            </a:r>
          </a:p>
          <a:p>
            <a:pPr eaLnBrk="1" hangingPunct="1"/>
            <a:r>
              <a:rPr lang="pt-BR" altLang="en-US" sz="2400"/>
              <a:t>Landsat 5 TM</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9125" y="3187700"/>
            <a:ext cx="1214438" cy="365125"/>
          </a:xfrm>
          <a:prstGeom prst="rect">
            <a:avLst/>
          </a:prstGeom>
          <a:solidFill>
            <a:srgbClr val="FFC000"/>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pt-BR" sz="1300" b="1" dirty="0">
                <a:cs typeface="Arial" pitchFamily="34" charset="0"/>
              </a:rPr>
              <a:t>VI calculation</a:t>
            </a:r>
            <a:endParaRPr lang="en-US" sz="1300" b="1" dirty="0">
              <a:cs typeface="Arial" pitchFamily="34" charset="0"/>
            </a:endParaRPr>
          </a:p>
        </p:txBody>
      </p:sp>
      <p:sp>
        <p:nvSpPr>
          <p:cNvPr id="7" name="Rectangle 6"/>
          <p:cNvSpPr/>
          <p:nvPr/>
        </p:nvSpPr>
        <p:spPr>
          <a:xfrm>
            <a:off x="1047750" y="3902075"/>
            <a:ext cx="2286000" cy="365125"/>
          </a:xfrm>
          <a:prstGeom prst="rect">
            <a:avLst/>
          </a:prstGeom>
          <a:gradFill flip="none" rotWithShape="1">
            <a:gsLst>
              <a:gs pos="0">
                <a:schemeClr val="accent1">
                  <a:tint val="70000"/>
                  <a:satMod val="130000"/>
                </a:schemeClr>
              </a:gs>
              <a:gs pos="43000">
                <a:schemeClr val="accent1">
                  <a:tint val="44000"/>
                  <a:satMod val="165000"/>
                </a:schemeClr>
              </a:gs>
              <a:gs pos="93000">
                <a:schemeClr val="accent1">
                  <a:tint val="15000"/>
                  <a:satMod val="165000"/>
                </a:schemeClr>
              </a:gs>
              <a:gs pos="100000">
                <a:schemeClr val="accent1">
                  <a:tint val="5000"/>
                  <a:satMod val="250000"/>
                </a:schemeClr>
              </a:gs>
            </a:gsLst>
            <a:lin ang="27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pt-BR" sz="1300" b="1" dirty="0">
                <a:cs typeface="Arial" pitchFamily="34" charset="0"/>
              </a:rPr>
              <a:t>Topography normalization</a:t>
            </a:r>
            <a:endParaRPr lang="en-US" sz="1300" b="1" dirty="0">
              <a:cs typeface="Arial" pitchFamily="34" charset="0"/>
            </a:endParaRPr>
          </a:p>
        </p:txBody>
      </p:sp>
      <p:sp>
        <p:nvSpPr>
          <p:cNvPr id="10" name="Rectangle 9"/>
          <p:cNvSpPr/>
          <p:nvPr/>
        </p:nvSpPr>
        <p:spPr>
          <a:xfrm>
            <a:off x="1047750" y="4616450"/>
            <a:ext cx="2286000" cy="365125"/>
          </a:xfrm>
          <a:prstGeom prst="rect">
            <a:avLst/>
          </a:prstGeom>
          <a:gradFill flip="none" rotWithShape="1">
            <a:gsLst>
              <a:gs pos="0">
                <a:schemeClr val="accent1">
                  <a:tint val="70000"/>
                  <a:satMod val="130000"/>
                </a:schemeClr>
              </a:gs>
              <a:gs pos="43000">
                <a:schemeClr val="accent1">
                  <a:tint val="44000"/>
                  <a:satMod val="165000"/>
                </a:schemeClr>
              </a:gs>
              <a:gs pos="93000">
                <a:schemeClr val="accent1">
                  <a:tint val="15000"/>
                  <a:satMod val="165000"/>
                </a:schemeClr>
              </a:gs>
              <a:gs pos="100000">
                <a:schemeClr val="accent1">
                  <a:tint val="5000"/>
                  <a:satMod val="250000"/>
                </a:schemeClr>
              </a:gs>
            </a:gsLst>
            <a:lin ang="27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pt-BR" sz="1300" b="1" dirty="0">
                <a:cs typeface="Arial" pitchFamily="34" charset="0"/>
              </a:rPr>
              <a:t>Spectral Mixing Analysis</a:t>
            </a:r>
            <a:endParaRPr lang="en-US" sz="1300" b="1" dirty="0">
              <a:cs typeface="Arial" pitchFamily="34" charset="0"/>
            </a:endParaRPr>
          </a:p>
        </p:txBody>
      </p:sp>
      <p:cxnSp>
        <p:nvCxnSpPr>
          <p:cNvPr id="12" name="Shape 11"/>
          <p:cNvCxnSpPr>
            <a:stCxn id="7" idx="2"/>
            <a:endCxn id="10" idx="0"/>
          </p:cNvCxnSpPr>
          <p:nvPr/>
        </p:nvCxnSpPr>
        <p:spPr>
          <a:xfrm rot="5400000">
            <a:off x="2016126" y="4441825"/>
            <a:ext cx="347662" cy="1587"/>
          </a:xfrm>
          <a:prstGeom prst="bentConnector3">
            <a:avLst>
              <a:gd name="adj1" fmla="val 50000"/>
            </a:avLst>
          </a:prstGeom>
          <a:ln>
            <a:tailEnd type="arrow"/>
          </a:ln>
        </p:spPr>
        <p:style>
          <a:lnRef idx="1">
            <a:schemeClr val="accent1"/>
          </a:lnRef>
          <a:fillRef idx="2">
            <a:schemeClr val="accent1"/>
          </a:fillRef>
          <a:effectRef idx="1">
            <a:schemeClr val="accent1"/>
          </a:effectRef>
          <a:fontRef idx="minor">
            <a:schemeClr val="dk1"/>
          </a:fontRef>
        </p:style>
      </p:cxnSp>
      <p:sp>
        <p:nvSpPr>
          <p:cNvPr id="43" name="Rectangle 42"/>
          <p:cNvSpPr/>
          <p:nvPr/>
        </p:nvSpPr>
        <p:spPr>
          <a:xfrm>
            <a:off x="774700" y="838200"/>
            <a:ext cx="1273175" cy="365125"/>
          </a:xfrm>
          <a:prstGeom prst="rect">
            <a:avLst/>
          </a:prstGeom>
          <a:gradFill flip="none" rotWithShape="1">
            <a:gsLst>
              <a:gs pos="0">
                <a:schemeClr val="accent5">
                  <a:tint val="98000"/>
                  <a:shade val="25000"/>
                  <a:satMod val="250000"/>
                </a:schemeClr>
              </a:gs>
              <a:gs pos="68000">
                <a:schemeClr val="accent5">
                  <a:tint val="86000"/>
                  <a:satMod val="115000"/>
                </a:schemeClr>
              </a:gs>
              <a:gs pos="100000">
                <a:schemeClr val="accent5">
                  <a:tint val="50000"/>
                  <a:satMod val="150000"/>
                </a:schemeClr>
              </a:gs>
            </a:gsLst>
            <a:lin ang="2700000" scaled="1"/>
            <a:tileRect/>
          </a:gradFill>
        </p:spPr>
        <p:style>
          <a:lnRef idx="1">
            <a:schemeClr val="accent5"/>
          </a:lnRef>
          <a:fillRef idx="3">
            <a:schemeClr val="accent5"/>
          </a:fillRef>
          <a:effectRef idx="2">
            <a:schemeClr val="accent5"/>
          </a:effectRef>
          <a:fontRef idx="minor">
            <a:schemeClr val="lt1"/>
          </a:fontRef>
        </p:style>
        <p:txBody>
          <a:bodyPr anchor="ctr"/>
          <a:lstStyle/>
          <a:p>
            <a:pPr algn="ctr">
              <a:defRPr/>
            </a:pPr>
            <a:r>
              <a:rPr lang="pt-BR" sz="1300" b="1" dirty="0">
                <a:solidFill>
                  <a:schemeClr val="tx1"/>
                </a:solidFill>
                <a:cs typeface="Arial" pitchFamily="34" charset="0"/>
              </a:rPr>
              <a:t>Landsat TM</a:t>
            </a:r>
            <a:endParaRPr lang="en-US" sz="1300" b="1" dirty="0">
              <a:solidFill>
                <a:schemeClr val="tx1"/>
              </a:solidFill>
              <a:cs typeface="Arial" pitchFamily="34" charset="0"/>
            </a:endParaRPr>
          </a:p>
        </p:txBody>
      </p:sp>
      <p:cxnSp>
        <p:nvCxnSpPr>
          <p:cNvPr id="45" name="Elbow Connector 44"/>
          <p:cNvCxnSpPr>
            <a:stCxn id="90" idx="2"/>
            <a:endCxn id="6" idx="0"/>
          </p:cNvCxnSpPr>
          <p:nvPr/>
        </p:nvCxnSpPr>
        <p:spPr>
          <a:xfrm rot="5400000">
            <a:off x="1524794" y="2521744"/>
            <a:ext cx="366712" cy="9652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2917825" y="3187700"/>
            <a:ext cx="1273175" cy="365125"/>
          </a:xfrm>
          <a:prstGeom prst="rect">
            <a:avLst/>
          </a:prstGeom>
          <a:gradFill flip="none" rotWithShape="1">
            <a:gsLst>
              <a:gs pos="0">
                <a:schemeClr val="accent5">
                  <a:tint val="98000"/>
                  <a:shade val="25000"/>
                  <a:satMod val="250000"/>
                </a:schemeClr>
              </a:gs>
              <a:gs pos="68000">
                <a:schemeClr val="accent5">
                  <a:tint val="86000"/>
                  <a:satMod val="115000"/>
                </a:schemeClr>
              </a:gs>
              <a:gs pos="100000">
                <a:schemeClr val="accent5">
                  <a:tint val="50000"/>
                  <a:satMod val="150000"/>
                </a:schemeClr>
              </a:gs>
            </a:gsLst>
            <a:lin ang="2700000" scaled="1"/>
            <a:tileRect/>
          </a:gradFill>
        </p:spPr>
        <p:style>
          <a:lnRef idx="1">
            <a:schemeClr val="accent5"/>
          </a:lnRef>
          <a:fillRef idx="3">
            <a:schemeClr val="accent5"/>
          </a:fillRef>
          <a:effectRef idx="2">
            <a:schemeClr val="accent5"/>
          </a:effectRef>
          <a:fontRef idx="minor">
            <a:schemeClr val="lt1"/>
          </a:fontRef>
        </p:style>
        <p:txBody>
          <a:bodyPr anchor="ctr"/>
          <a:lstStyle/>
          <a:p>
            <a:pPr algn="ctr">
              <a:defRPr/>
            </a:pPr>
            <a:r>
              <a:rPr lang="pt-BR" sz="1300" b="1" dirty="0">
                <a:solidFill>
                  <a:schemeClr val="tx1"/>
                </a:solidFill>
                <a:cs typeface="Arial" pitchFamily="34" charset="0"/>
              </a:rPr>
              <a:t>GDEM</a:t>
            </a:r>
            <a:endParaRPr lang="en-US" sz="1300" b="1" dirty="0">
              <a:solidFill>
                <a:schemeClr val="tx1"/>
              </a:solidFill>
              <a:cs typeface="Arial" pitchFamily="34" charset="0"/>
            </a:endParaRPr>
          </a:p>
        </p:txBody>
      </p:sp>
      <p:cxnSp>
        <p:nvCxnSpPr>
          <p:cNvPr id="58" name="Elbow Connector 57"/>
          <p:cNvCxnSpPr>
            <a:stCxn id="54" idx="2"/>
            <a:endCxn id="7" idx="3"/>
          </p:cNvCxnSpPr>
          <p:nvPr/>
        </p:nvCxnSpPr>
        <p:spPr>
          <a:xfrm rot="5400000">
            <a:off x="3178175" y="3708400"/>
            <a:ext cx="531813" cy="22066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1047750" y="5330825"/>
            <a:ext cx="2286000" cy="365125"/>
          </a:xfrm>
          <a:prstGeom prst="rect">
            <a:avLst/>
          </a:prstGeom>
          <a:gradFill flip="none" rotWithShape="1">
            <a:gsLst>
              <a:gs pos="0">
                <a:schemeClr val="accent1">
                  <a:tint val="70000"/>
                  <a:satMod val="130000"/>
                </a:schemeClr>
              </a:gs>
              <a:gs pos="43000">
                <a:schemeClr val="accent1">
                  <a:tint val="44000"/>
                  <a:satMod val="165000"/>
                </a:schemeClr>
              </a:gs>
              <a:gs pos="93000">
                <a:schemeClr val="accent1">
                  <a:tint val="15000"/>
                  <a:satMod val="165000"/>
                </a:schemeClr>
              </a:gs>
              <a:gs pos="100000">
                <a:schemeClr val="accent1">
                  <a:tint val="5000"/>
                  <a:satMod val="250000"/>
                </a:schemeClr>
              </a:gs>
            </a:gsLst>
            <a:lin ang="27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pt-BR" sz="1300" b="1" dirty="0">
                <a:cs typeface="Arial" pitchFamily="34" charset="0"/>
              </a:rPr>
              <a:t>Segmentation</a:t>
            </a:r>
            <a:endParaRPr lang="en-US" sz="1300" b="1" dirty="0">
              <a:cs typeface="Arial" pitchFamily="34" charset="0"/>
            </a:endParaRPr>
          </a:p>
        </p:txBody>
      </p:sp>
      <p:sp>
        <p:nvSpPr>
          <p:cNvPr id="88" name="Rectangle 87"/>
          <p:cNvSpPr/>
          <p:nvPr/>
        </p:nvSpPr>
        <p:spPr>
          <a:xfrm>
            <a:off x="2274888" y="838200"/>
            <a:ext cx="1273175" cy="365125"/>
          </a:xfrm>
          <a:prstGeom prst="rect">
            <a:avLst/>
          </a:prstGeom>
          <a:gradFill flip="none" rotWithShape="1">
            <a:gsLst>
              <a:gs pos="0">
                <a:schemeClr val="accent5">
                  <a:tint val="98000"/>
                  <a:shade val="25000"/>
                  <a:satMod val="250000"/>
                </a:schemeClr>
              </a:gs>
              <a:gs pos="68000">
                <a:schemeClr val="accent5">
                  <a:tint val="86000"/>
                  <a:satMod val="115000"/>
                </a:schemeClr>
              </a:gs>
              <a:gs pos="100000">
                <a:schemeClr val="accent5">
                  <a:tint val="50000"/>
                  <a:satMod val="150000"/>
                </a:schemeClr>
              </a:gs>
            </a:gsLst>
            <a:lin ang="2700000" scaled="1"/>
            <a:tileRect/>
          </a:gradFill>
        </p:spPr>
        <p:style>
          <a:lnRef idx="1">
            <a:schemeClr val="accent5"/>
          </a:lnRef>
          <a:fillRef idx="3">
            <a:schemeClr val="accent5"/>
          </a:fillRef>
          <a:effectRef idx="2">
            <a:schemeClr val="accent5"/>
          </a:effectRef>
          <a:fontRef idx="minor">
            <a:schemeClr val="lt1"/>
          </a:fontRef>
        </p:style>
        <p:txBody>
          <a:bodyPr anchor="ctr"/>
          <a:lstStyle/>
          <a:p>
            <a:pPr algn="ctr">
              <a:defRPr/>
            </a:pPr>
            <a:r>
              <a:rPr lang="pt-BR" sz="1300" b="1" dirty="0">
                <a:solidFill>
                  <a:schemeClr val="tx1"/>
                </a:solidFill>
                <a:cs typeface="Arial" pitchFamily="34" charset="0"/>
              </a:rPr>
              <a:t>Geocover</a:t>
            </a:r>
            <a:endParaRPr lang="en-US" sz="1300" b="1" dirty="0">
              <a:solidFill>
                <a:schemeClr val="tx1"/>
              </a:solidFill>
              <a:cs typeface="Arial" pitchFamily="34" charset="0"/>
            </a:endParaRPr>
          </a:p>
        </p:txBody>
      </p:sp>
      <p:sp>
        <p:nvSpPr>
          <p:cNvPr id="89" name="Rectangle 88"/>
          <p:cNvSpPr/>
          <p:nvPr/>
        </p:nvSpPr>
        <p:spPr>
          <a:xfrm>
            <a:off x="1047750" y="1749425"/>
            <a:ext cx="2286000" cy="366713"/>
          </a:xfrm>
          <a:prstGeom prst="rect">
            <a:avLst/>
          </a:prstGeom>
          <a:gradFill flip="none" rotWithShape="1">
            <a:gsLst>
              <a:gs pos="0">
                <a:schemeClr val="accent1">
                  <a:tint val="70000"/>
                  <a:satMod val="130000"/>
                </a:schemeClr>
              </a:gs>
              <a:gs pos="43000">
                <a:schemeClr val="accent1">
                  <a:tint val="44000"/>
                  <a:satMod val="165000"/>
                </a:schemeClr>
              </a:gs>
              <a:gs pos="93000">
                <a:schemeClr val="accent1">
                  <a:tint val="15000"/>
                  <a:satMod val="165000"/>
                </a:schemeClr>
              </a:gs>
              <a:gs pos="100000">
                <a:schemeClr val="accent1">
                  <a:tint val="5000"/>
                  <a:satMod val="250000"/>
                </a:schemeClr>
              </a:gs>
            </a:gsLst>
            <a:lin ang="27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pt-BR" sz="1300" b="1" dirty="0">
                <a:cs typeface="Arial" pitchFamily="34" charset="0"/>
              </a:rPr>
              <a:t>Geometric rectification</a:t>
            </a:r>
            <a:endParaRPr lang="en-US" sz="1300" b="1" dirty="0">
              <a:cs typeface="Arial" pitchFamily="34" charset="0"/>
            </a:endParaRPr>
          </a:p>
        </p:txBody>
      </p:sp>
      <p:sp>
        <p:nvSpPr>
          <p:cNvPr id="90" name="Rectangle 89"/>
          <p:cNvSpPr/>
          <p:nvPr/>
        </p:nvSpPr>
        <p:spPr>
          <a:xfrm>
            <a:off x="1047750" y="2455863"/>
            <a:ext cx="2286000" cy="365125"/>
          </a:xfrm>
          <a:prstGeom prst="rect">
            <a:avLst/>
          </a:prstGeom>
          <a:gradFill flip="none" rotWithShape="1">
            <a:gsLst>
              <a:gs pos="0">
                <a:schemeClr val="accent1">
                  <a:tint val="70000"/>
                  <a:satMod val="130000"/>
                </a:schemeClr>
              </a:gs>
              <a:gs pos="43000">
                <a:schemeClr val="accent1">
                  <a:tint val="44000"/>
                  <a:satMod val="165000"/>
                </a:schemeClr>
              </a:gs>
              <a:gs pos="93000">
                <a:schemeClr val="accent1">
                  <a:tint val="15000"/>
                  <a:satMod val="165000"/>
                </a:schemeClr>
              </a:gs>
              <a:gs pos="100000">
                <a:schemeClr val="accent1">
                  <a:tint val="5000"/>
                  <a:satMod val="250000"/>
                </a:schemeClr>
              </a:gs>
            </a:gsLst>
            <a:lin ang="27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pt-BR" sz="1300" b="1" dirty="0">
                <a:cs typeface="Arial" pitchFamily="34" charset="0"/>
              </a:rPr>
              <a:t>Atmospheric correction</a:t>
            </a:r>
            <a:endParaRPr lang="en-US" sz="1300" b="1" dirty="0">
              <a:cs typeface="Arial" pitchFamily="34" charset="0"/>
            </a:endParaRPr>
          </a:p>
        </p:txBody>
      </p:sp>
      <p:cxnSp>
        <p:nvCxnSpPr>
          <p:cNvPr id="119" name="Elbow Connector 118"/>
          <p:cNvCxnSpPr>
            <a:stCxn id="88" idx="2"/>
            <a:endCxn id="89" idx="0"/>
          </p:cNvCxnSpPr>
          <p:nvPr/>
        </p:nvCxnSpPr>
        <p:spPr>
          <a:xfrm rot="5400000">
            <a:off x="2278063" y="1116012"/>
            <a:ext cx="546100" cy="72072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1" name="Elbow Connector 120"/>
          <p:cNvCxnSpPr>
            <a:stCxn id="43" idx="2"/>
            <a:endCxn id="89" idx="0"/>
          </p:cNvCxnSpPr>
          <p:nvPr/>
        </p:nvCxnSpPr>
        <p:spPr>
          <a:xfrm rot="16200000" flipH="1">
            <a:off x="1527969" y="1086644"/>
            <a:ext cx="546100" cy="77946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3" name="Elbow Connector 122"/>
          <p:cNvCxnSpPr>
            <a:stCxn id="89" idx="2"/>
            <a:endCxn id="90" idx="0"/>
          </p:cNvCxnSpPr>
          <p:nvPr/>
        </p:nvCxnSpPr>
        <p:spPr>
          <a:xfrm rot="5400000">
            <a:off x="2020094" y="2285207"/>
            <a:ext cx="339725" cy="158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8" name="Elbow Connector 107"/>
          <p:cNvCxnSpPr>
            <a:stCxn id="10" idx="2"/>
            <a:endCxn id="72" idx="0"/>
          </p:cNvCxnSpPr>
          <p:nvPr/>
        </p:nvCxnSpPr>
        <p:spPr>
          <a:xfrm rot="5400000">
            <a:off x="2016126" y="5156200"/>
            <a:ext cx="347662" cy="158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hape 11"/>
          <p:cNvCxnSpPr>
            <a:stCxn id="90" idx="2"/>
            <a:endCxn id="7" idx="0"/>
          </p:cNvCxnSpPr>
          <p:nvPr/>
        </p:nvCxnSpPr>
        <p:spPr>
          <a:xfrm rot="5400000">
            <a:off x="1650207" y="3361531"/>
            <a:ext cx="1079500" cy="1587"/>
          </a:xfrm>
          <a:prstGeom prst="bentConnector3">
            <a:avLst>
              <a:gd name="adj1" fmla="val 50000"/>
            </a:avLst>
          </a:prstGeom>
          <a:ln>
            <a:tailEnd type="arrow"/>
          </a:ln>
        </p:spPr>
        <p:style>
          <a:lnRef idx="1">
            <a:schemeClr val="accent1"/>
          </a:lnRef>
          <a:fillRef idx="2">
            <a:schemeClr val="accent1"/>
          </a:fillRef>
          <a:effectRef idx="1">
            <a:schemeClr val="accent1"/>
          </a:effectRef>
          <a:fontRef idx="minor">
            <a:schemeClr val="dk1"/>
          </a:fontRef>
        </p:style>
      </p:cxnSp>
      <p:cxnSp>
        <p:nvCxnSpPr>
          <p:cNvPr id="40" name="Elbow Connector 39"/>
          <p:cNvCxnSpPr>
            <a:stCxn id="6" idx="2"/>
            <a:endCxn id="7" idx="0"/>
          </p:cNvCxnSpPr>
          <p:nvPr/>
        </p:nvCxnSpPr>
        <p:spPr>
          <a:xfrm rot="16200000" flipH="1">
            <a:off x="1533525" y="3244850"/>
            <a:ext cx="349250" cy="9652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Elbow Connector 54"/>
          <p:cNvCxnSpPr>
            <a:stCxn id="90" idx="1"/>
            <a:endCxn id="10" idx="1"/>
          </p:cNvCxnSpPr>
          <p:nvPr/>
        </p:nvCxnSpPr>
        <p:spPr>
          <a:xfrm rot="10800000" flipV="1">
            <a:off x="1047750" y="2638425"/>
            <a:ext cx="1588" cy="2160588"/>
          </a:xfrm>
          <a:prstGeom prst="bentConnector3">
            <a:avLst>
              <a:gd name="adj1" fmla="val 33024884"/>
            </a:avLst>
          </a:prstGeom>
          <a:ln>
            <a:tailEnd type="arrow"/>
          </a:ln>
        </p:spPr>
        <p:style>
          <a:lnRef idx="1">
            <a:schemeClr val="accent1"/>
          </a:lnRef>
          <a:fillRef idx="0">
            <a:schemeClr val="accent1"/>
          </a:fillRef>
          <a:effectRef idx="0">
            <a:schemeClr val="accent1"/>
          </a:effectRef>
          <a:fontRef idx="minor">
            <a:schemeClr val="tx1"/>
          </a:fontRef>
        </p:style>
      </p:cxnSp>
      <p:sp>
        <p:nvSpPr>
          <p:cNvPr id="2071" name="Content Placeholder 2"/>
          <p:cNvSpPr>
            <a:spLocks noGrp="1"/>
          </p:cNvSpPr>
          <p:nvPr>
            <p:ph idx="4294967295"/>
          </p:nvPr>
        </p:nvSpPr>
        <p:spPr bwMode="auto">
          <a:xfrm>
            <a:off x="4152900" y="228600"/>
            <a:ext cx="4991100" cy="57864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en-US" sz="2800" b="1" smtClean="0">
                <a:cs typeface="Arial" charset="0"/>
              </a:rPr>
              <a:t>Vegetation Indices Calculation</a:t>
            </a:r>
          </a:p>
          <a:p>
            <a:pPr lvl="1"/>
            <a:r>
              <a:rPr lang="pt-BR" altLang="en-US" sz="2400" smtClean="0">
                <a:cs typeface="Arial" charset="0"/>
              </a:rPr>
              <a:t>Evaluate the performance of NDVI and EVI to characterize vegetation damage</a:t>
            </a:r>
          </a:p>
          <a:p>
            <a:pPr lvl="1"/>
            <a:endParaRPr lang="pt-BR" altLang="en-US" sz="2000" smtClean="0">
              <a:cs typeface="Arial" charset="0"/>
            </a:endParaRPr>
          </a:p>
          <a:p>
            <a:pPr lvl="1"/>
            <a:r>
              <a:rPr lang="pt-BR" altLang="en-US" sz="2400" smtClean="0">
                <a:cs typeface="Arial" charset="0"/>
              </a:rPr>
              <a:t>We used EVI considering:</a:t>
            </a:r>
          </a:p>
          <a:p>
            <a:pPr lvl="2"/>
            <a:r>
              <a:rPr lang="en-US" altLang="en-US" sz="2000" smtClean="0">
                <a:cs typeface="Arial" charset="0"/>
              </a:rPr>
              <a:t>Improved sensitivity of EVI under high biomass</a:t>
            </a:r>
          </a:p>
          <a:p>
            <a:pPr lvl="2"/>
            <a:r>
              <a:rPr lang="en-US" altLang="en-US" sz="2000" smtClean="0">
                <a:cs typeface="Arial" charset="0"/>
              </a:rPr>
              <a:t>Correction for residual aerosol </a:t>
            </a:r>
          </a:p>
          <a:p>
            <a:pPr lvl="2"/>
            <a:r>
              <a:rPr lang="en-US" altLang="en-US" sz="2000" smtClean="0">
                <a:cs typeface="Arial" charset="0"/>
              </a:rPr>
              <a:t>Adjusted for canopy background signal</a:t>
            </a:r>
          </a:p>
          <a:p>
            <a:pPr lvl="1">
              <a:buFontTx/>
              <a:buNone/>
            </a:pPr>
            <a:endParaRPr lang="pt-BR" altLang="en-US" sz="3200" smtClean="0">
              <a:cs typeface="Arial" charset="0"/>
            </a:endParaRPr>
          </a:p>
        </p:txBody>
      </p:sp>
      <p:graphicFrame>
        <p:nvGraphicFramePr>
          <p:cNvPr id="2050" name="Object 2"/>
          <p:cNvGraphicFramePr>
            <a:graphicFrameLocks noChangeAspect="1"/>
          </p:cNvGraphicFramePr>
          <p:nvPr/>
        </p:nvGraphicFramePr>
        <p:xfrm>
          <a:off x="4714875" y="5059363"/>
          <a:ext cx="3929063" cy="655637"/>
        </p:xfrm>
        <a:graphic>
          <a:graphicData uri="http://schemas.openxmlformats.org/presentationml/2006/ole">
            <mc:AlternateContent xmlns:mc="http://schemas.openxmlformats.org/markup-compatibility/2006">
              <mc:Choice xmlns:v="urn:schemas-microsoft-com:vml" Requires="v">
                <p:oleObj spid="_x0000_s3084" name="Equation" r:id="rId4" imgW="2361960" imgH="393480" progId="Equation.3">
                  <p:embed/>
                </p:oleObj>
              </mc:Choice>
              <mc:Fallback>
                <p:oleObj name="Equation" r:id="rId4" imgW="236196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5059363"/>
                        <a:ext cx="3929063" cy="655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14875" y="5951538"/>
          <a:ext cx="2000250" cy="601662"/>
        </p:xfrm>
        <a:graphic>
          <a:graphicData uri="http://schemas.openxmlformats.org/presentationml/2006/ole">
            <mc:AlternateContent xmlns:mc="http://schemas.openxmlformats.org/markup-compatibility/2006">
              <mc:Choice xmlns:v="urn:schemas-microsoft-com:vml" Requires="v">
                <p:oleObj spid="_x0000_s3085" name="Equation" r:id="rId6" imgW="1307880" imgH="393480" progId="Equation.3">
                  <p:embed/>
                </p:oleObj>
              </mc:Choice>
              <mc:Fallback>
                <p:oleObj name="Equation" r:id="rId6" imgW="130788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75" y="5951538"/>
                        <a:ext cx="2000250" cy="601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7" name="Shape 26"/>
          <p:cNvCxnSpPr>
            <a:stCxn id="54" idx="0"/>
            <a:endCxn id="89" idx="3"/>
          </p:cNvCxnSpPr>
          <p:nvPr/>
        </p:nvCxnSpPr>
        <p:spPr>
          <a:xfrm rot="16200000" flipV="1">
            <a:off x="2816226" y="2449512"/>
            <a:ext cx="1255712" cy="22066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60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6"/>
          <p:cNvSpPr txBox="1">
            <a:spLocks noChangeArrowheads="1"/>
          </p:cNvSpPr>
          <p:nvPr/>
        </p:nvSpPr>
        <p:spPr bwMode="auto">
          <a:xfrm>
            <a:off x="6705600" y="304800"/>
            <a:ext cx="18097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ltLang="en-US" sz="4000" b="1"/>
              <a:t>Before</a:t>
            </a:r>
          </a:p>
          <a:p>
            <a:pPr eaLnBrk="1" hangingPunct="1"/>
            <a:r>
              <a:rPr lang="pt-BR" altLang="en-US" sz="4000"/>
              <a:t>EVI</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60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6"/>
          <p:cNvSpPr txBox="1">
            <a:spLocks noChangeArrowheads="1"/>
          </p:cNvSpPr>
          <p:nvPr/>
        </p:nvSpPr>
        <p:spPr bwMode="auto">
          <a:xfrm>
            <a:off x="6705600" y="304800"/>
            <a:ext cx="1384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ltLang="en-US" sz="4000" b="1"/>
              <a:t>After</a:t>
            </a:r>
          </a:p>
          <a:p>
            <a:pPr eaLnBrk="1" hangingPunct="1"/>
            <a:r>
              <a:rPr lang="pt-BR" altLang="en-US" sz="4000"/>
              <a:t>EVI</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23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1" name="Group 9"/>
          <p:cNvGrpSpPr>
            <a:grpSpLocks/>
          </p:cNvGrpSpPr>
          <p:nvPr/>
        </p:nvGrpSpPr>
        <p:grpSpPr bwMode="auto">
          <a:xfrm>
            <a:off x="7620000" y="3581400"/>
            <a:ext cx="852488" cy="2800350"/>
            <a:chOff x="1229381" y="2606756"/>
            <a:chExt cx="852595" cy="2800767"/>
          </a:xfrm>
        </p:grpSpPr>
        <p:pic>
          <p:nvPicPr>
            <p:cNvPr id="4813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29381" y="2673466"/>
              <a:ext cx="173734" cy="265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p:nvPr/>
          </p:nvSpPr>
          <p:spPr>
            <a:xfrm>
              <a:off x="1357985" y="2606756"/>
              <a:ext cx="723991" cy="2800767"/>
            </a:xfrm>
            <a:prstGeom prst="rect">
              <a:avLst/>
            </a:prstGeom>
            <a:noFill/>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pt-BR" dirty="0" smtClean="0">
                  <a:latin typeface="+mj-lt"/>
                </a:rPr>
                <a:t>-0.40</a:t>
              </a:r>
              <a:endParaRPr lang="pt-BR" dirty="0">
                <a:latin typeface="+mj-lt"/>
              </a:endParaRPr>
            </a:p>
            <a:p>
              <a:pPr>
                <a:defRPr/>
              </a:pPr>
              <a:endParaRPr lang="pt-BR" dirty="0" smtClean="0">
                <a:latin typeface="+mj-lt"/>
              </a:endParaRPr>
            </a:p>
            <a:p>
              <a:pPr>
                <a:defRPr/>
              </a:pPr>
              <a:endParaRPr lang="pt-BR" dirty="0" smtClean="0">
                <a:latin typeface="+mj-lt"/>
              </a:endParaRPr>
            </a:p>
            <a:p>
              <a:pPr>
                <a:defRPr/>
              </a:pPr>
              <a:r>
                <a:rPr lang="pt-BR" dirty="0" smtClean="0">
                  <a:latin typeface="+mj-lt"/>
                </a:rPr>
                <a:t>-0.34</a:t>
              </a:r>
            </a:p>
            <a:p>
              <a:pPr>
                <a:defRPr/>
              </a:pPr>
              <a:endParaRPr lang="pt-BR" dirty="0" smtClean="0">
                <a:latin typeface="+mj-lt"/>
              </a:endParaRPr>
            </a:p>
            <a:p>
              <a:pPr>
                <a:defRPr/>
              </a:pPr>
              <a:endParaRPr lang="pt-BR" dirty="0" smtClean="0">
                <a:latin typeface="+mj-lt"/>
              </a:endParaRPr>
            </a:p>
            <a:p>
              <a:pPr>
                <a:defRPr/>
              </a:pPr>
              <a:r>
                <a:rPr lang="pt-BR" dirty="0" smtClean="0">
                  <a:latin typeface="+mj-lt"/>
                </a:rPr>
                <a:t>-0.28</a:t>
              </a:r>
            </a:p>
            <a:p>
              <a:pPr>
                <a:defRPr/>
              </a:pPr>
              <a:endParaRPr lang="pt-BR" dirty="0" smtClean="0">
                <a:latin typeface="+mj-lt"/>
              </a:endParaRPr>
            </a:p>
            <a:p>
              <a:pPr>
                <a:defRPr/>
              </a:pPr>
              <a:endParaRPr lang="pt-BR" dirty="0" smtClean="0">
                <a:latin typeface="+mj-lt"/>
              </a:endParaRPr>
            </a:p>
            <a:p>
              <a:pPr>
                <a:defRPr/>
              </a:pPr>
              <a:r>
                <a:rPr lang="pt-BR" dirty="0" smtClean="0">
                  <a:latin typeface="+mj-lt"/>
                </a:rPr>
                <a:t>-0.22</a:t>
              </a:r>
            </a:p>
            <a:p>
              <a:pPr>
                <a:defRPr/>
              </a:pPr>
              <a:endParaRPr lang="pt-BR" dirty="0" smtClean="0">
                <a:latin typeface="+mj-lt"/>
              </a:endParaRPr>
            </a:p>
            <a:p>
              <a:pPr>
                <a:defRPr/>
              </a:pPr>
              <a:endParaRPr lang="pt-BR" dirty="0" smtClean="0">
                <a:latin typeface="+mj-lt"/>
              </a:endParaRPr>
            </a:p>
            <a:p>
              <a:pPr>
                <a:defRPr/>
              </a:pPr>
              <a:r>
                <a:rPr lang="pt-BR" dirty="0" smtClean="0">
                  <a:latin typeface="+mj-lt"/>
                </a:rPr>
                <a:t>-0.16</a:t>
              </a:r>
            </a:p>
            <a:p>
              <a:pPr>
                <a:defRPr/>
              </a:pPr>
              <a:endParaRPr lang="pt-BR" dirty="0" smtClean="0">
                <a:latin typeface="+mj-lt"/>
              </a:endParaRPr>
            </a:p>
            <a:p>
              <a:pPr>
                <a:defRPr/>
              </a:pPr>
              <a:endParaRPr lang="pt-BR" dirty="0" smtClean="0">
                <a:latin typeface="+mj-lt"/>
              </a:endParaRPr>
            </a:p>
            <a:p>
              <a:pPr>
                <a:defRPr/>
              </a:pPr>
              <a:r>
                <a:rPr lang="pt-BR" dirty="0" smtClean="0">
                  <a:latin typeface="+mj-lt"/>
                </a:rPr>
                <a:t>-0.10</a:t>
              </a:r>
              <a:endParaRPr lang="pt-BR" dirty="0">
                <a:latin typeface="+mj-lt"/>
              </a:endParaRPr>
            </a:p>
          </p:txBody>
        </p:sp>
      </p:grpSp>
      <p:sp>
        <p:nvSpPr>
          <p:cNvPr id="48132" name="TextBox 8"/>
          <p:cNvSpPr txBox="1">
            <a:spLocks noChangeArrowheads="1"/>
          </p:cNvSpPr>
          <p:nvPr/>
        </p:nvSpPr>
        <p:spPr bwMode="auto">
          <a:xfrm>
            <a:off x="7334250" y="0"/>
            <a:ext cx="18034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ltLang="en-US" sz="4000" b="1"/>
              <a:t>Delta</a:t>
            </a:r>
          </a:p>
          <a:p>
            <a:pPr eaLnBrk="1" hangingPunct="1"/>
            <a:r>
              <a:rPr lang="pt-BR" altLang="en-US" sz="4000"/>
              <a:t>EVI</a:t>
            </a:r>
          </a:p>
          <a:p>
            <a:pPr eaLnBrk="1" hangingPunct="1"/>
            <a:r>
              <a:rPr lang="pt-BR" altLang="en-US" sz="2400"/>
              <a:t>Landsat TM</a:t>
            </a:r>
          </a:p>
          <a:p>
            <a:pPr eaLnBrk="1" hangingPunct="1"/>
            <a:r>
              <a:rPr lang="pt-BR" altLang="en-US" sz="2400"/>
              <a:t>EVI2011-</a:t>
            </a:r>
          </a:p>
          <a:p>
            <a:pPr eaLnBrk="1" hangingPunct="1"/>
            <a:r>
              <a:rPr lang="pt-BR" altLang="en-US" sz="2400"/>
              <a:t>EVI2010</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29000" y="2819400"/>
            <a:ext cx="38544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581400" y="1905000"/>
            <a:ext cx="5334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ox(ou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PineMtnDE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96938"/>
            <a:ext cx="91440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ineMtnOrth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96938"/>
            <a:ext cx="9144000"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DamageObliqu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896938"/>
            <a:ext cx="9144000"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amageSegmentsObliqu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896938"/>
            <a:ext cx="9144000"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RabbitCreekTrail.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896938"/>
            <a:ext cx="9144000"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GRSM_Chris_Strother2012_comp.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4784725"/>
            <a:ext cx="312102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GRSM_tall_trees_comp.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22975" y="0"/>
            <a:ext cx="312102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7" descr="GRSM_April27_2011_tornado_damage_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92113"/>
            <a:ext cx="91440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0" y="2133600"/>
            <a:ext cx="9151938" cy="4724400"/>
            <a:chOff x="0" y="2133600"/>
            <a:chExt cx="9152599" cy="4724400"/>
          </a:xfrm>
        </p:grpSpPr>
        <p:pic>
          <p:nvPicPr>
            <p:cNvPr id="51204" name="Picture 2" descr="Damage_grap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33600"/>
              <a:ext cx="915259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4"/>
            <p:cNvSpPr txBox="1">
              <a:spLocks noChangeArrowheads="1"/>
            </p:cNvSpPr>
            <p:nvPr/>
          </p:nvSpPr>
          <p:spPr bwMode="auto">
            <a:xfrm>
              <a:off x="2743200" y="2297668"/>
              <a:ext cx="442954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Total Damage by Forest Vegetation Class</a:t>
              </a:r>
            </a:p>
          </p:txBody>
        </p:sp>
        <p:sp>
          <p:nvSpPr>
            <p:cNvPr id="51206" name="TextBox 5"/>
            <p:cNvSpPr txBox="1">
              <a:spLocks noChangeArrowheads="1"/>
            </p:cNvSpPr>
            <p:nvPr/>
          </p:nvSpPr>
          <p:spPr bwMode="auto">
            <a:xfrm>
              <a:off x="3259738" y="6477000"/>
              <a:ext cx="253146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Dominant Forest Class</a:t>
              </a:r>
            </a:p>
          </p:txBody>
        </p:sp>
        <p:sp>
          <p:nvSpPr>
            <p:cNvPr id="51207" name="TextBox 6"/>
            <p:cNvSpPr txBox="1">
              <a:spLocks noChangeArrowheads="1"/>
            </p:cNvSpPr>
            <p:nvPr/>
          </p:nvSpPr>
          <p:spPr bwMode="auto">
            <a:xfrm rot="-5400000">
              <a:off x="-236168" y="4350968"/>
              <a:ext cx="114646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Area (ha)</a:t>
              </a:r>
            </a:p>
          </p:txBody>
        </p:sp>
        <p:sp>
          <p:nvSpPr>
            <p:cNvPr id="51208" name="TextBox 7"/>
            <p:cNvSpPr txBox="1">
              <a:spLocks noChangeArrowheads="1"/>
            </p:cNvSpPr>
            <p:nvPr/>
          </p:nvSpPr>
          <p:spPr bwMode="auto">
            <a:xfrm>
              <a:off x="2057400" y="3581400"/>
              <a:ext cx="13516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Cove </a:t>
              </a:r>
            </a:p>
            <a:p>
              <a:pPr eaLnBrk="1" hangingPunct="1"/>
              <a:r>
                <a:rPr lang="en-US" altLang="en-US"/>
                <a:t>Hardwoods</a:t>
              </a:r>
            </a:p>
          </p:txBody>
        </p:sp>
        <p:sp>
          <p:nvSpPr>
            <p:cNvPr id="51209" name="TextBox 8"/>
            <p:cNvSpPr txBox="1">
              <a:spLocks noChangeArrowheads="1"/>
            </p:cNvSpPr>
            <p:nvPr/>
          </p:nvSpPr>
          <p:spPr bwMode="auto">
            <a:xfrm>
              <a:off x="6248400" y="3657600"/>
              <a:ext cx="23519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Xeric Oak</a:t>
              </a:r>
            </a:p>
            <a:p>
              <a:pPr eaLnBrk="1" hangingPunct="1"/>
              <a:r>
                <a:rPr lang="en-US" altLang="en-US"/>
                <a:t>Hardwood with Pines</a:t>
              </a:r>
            </a:p>
          </p:txBody>
        </p:sp>
        <p:sp>
          <p:nvSpPr>
            <p:cNvPr id="51210" name="TextBox 9"/>
            <p:cNvSpPr txBox="1">
              <a:spLocks noChangeArrowheads="1"/>
            </p:cNvSpPr>
            <p:nvPr/>
          </p:nvSpPr>
          <p:spPr bwMode="auto">
            <a:xfrm>
              <a:off x="3886200" y="3048000"/>
              <a:ext cx="13516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Meisic Oak</a:t>
              </a:r>
            </a:p>
            <a:p>
              <a:pPr eaLnBrk="1" hangingPunct="1"/>
              <a:r>
                <a:rPr lang="en-US" altLang="en-US"/>
                <a:t>Hardwoods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3"/>
          <p:cNvSpPr txBox="1">
            <a:spLocks noChangeArrowheads="1"/>
          </p:cNvSpPr>
          <p:nvPr/>
        </p:nvSpPr>
        <p:spPr bwMode="auto">
          <a:xfrm>
            <a:off x="66675" y="5343545"/>
            <a:ext cx="901065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err="1"/>
              <a:t>Laliberte</a:t>
            </a:r>
            <a:r>
              <a:rPr lang="en-US" altLang="en-US" sz="1600" dirty="0"/>
              <a:t>, A.S., D.M. Browning and A. </a:t>
            </a:r>
            <a:r>
              <a:rPr lang="en-US" altLang="en-US" sz="1600" dirty="0" err="1"/>
              <a:t>Rango</a:t>
            </a:r>
            <a:r>
              <a:rPr lang="en-US" altLang="en-US" sz="1600" dirty="0"/>
              <a:t>, 2012. A comparison of three feature selection methods for object-based classification of sub-decimeter resolution </a:t>
            </a:r>
            <a:r>
              <a:rPr lang="en-US" altLang="en-US" sz="1600" dirty="0" err="1"/>
              <a:t>UltraCam</a:t>
            </a:r>
            <a:r>
              <a:rPr lang="en-US" altLang="en-US" sz="1600" dirty="0"/>
              <a:t>-L imagery, International </a:t>
            </a:r>
            <a:r>
              <a:rPr lang="en-US" altLang="en-US" sz="1600" i="1" dirty="0"/>
              <a:t>Journal of Applied Earth Observation and </a:t>
            </a:r>
            <a:r>
              <a:rPr lang="en-US" altLang="en-US" sz="1600" i="1" dirty="0" err="1"/>
              <a:t>Geoinformation</a:t>
            </a:r>
            <a:r>
              <a:rPr lang="en-US" altLang="en-US" sz="1600" i="1" dirty="0"/>
              <a:t> </a:t>
            </a:r>
            <a:r>
              <a:rPr lang="en-US" altLang="en-US" sz="1600" dirty="0"/>
              <a:t>15:70-78.</a:t>
            </a:r>
          </a:p>
          <a:p>
            <a:pPr eaLnBrk="1" hangingPunct="1"/>
            <a:endParaRPr lang="en-US" altLang="en-US" sz="1000" dirty="0"/>
          </a:p>
          <a:p>
            <a:pPr eaLnBrk="1" hangingPunct="1"/>
            <a:r>
              <a:rPr lang="en-US" altLang="en-US" sz="1600" dirty="0" err="1"/>
              <a:t>Laliberte</a:t>
            </a:r>
            <a:r>
              <a:rPr lang="en-US" altLang="en-US" sz="1600" dirty="0"/>
              <a:t>, A.S., C. Winters and Al. </a:t>
            </a:r>
            <a:r>
              <a:rPr lang="en-US" altLang="en-US" sz="1600" dirty="0" err="1"/>
              <a:t>Rango</a:t>
            </a:r>
            <a:r>
              <a:rPr lang="en-US" altLang="en-US" sz="1600" dirty="0"/>
              <a:t>, 2011. UAS remote sensing missions for rangeland applications, </a:t>
            </a:r>
            <a:r>
              <a:rPr lang="en-US" altLang="en-US" sz="1600" i="1" dirty="0" err="1"/>
              <a:t>Geocarto</a:t>
            </a:r>
            <a:r>
              <a:rPr lang="en-US" altLang="en-US" sz="1600" i="1" dirty="0"/>
              <a:t> International</a:t>
            </a:r>
            <a:r>
              <a:rPr lang="en-US" altLang="en-US" sz="1600" dirty="0"/>
              <a:t>, 26:2, 141-156</a:t>
            </a:r>
          </a:p>
        </p:txBody>
      </p:sp>
      <p:pic>
        <p:nvPicPr>
          <p:cNvPr id="11981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57536" y="1066800"/>
            <a:ext cx="2617564"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5"/>
          <p:cNvSpPr txBox="1">
            <a:spLocks noChangeArrowheads="1"/>
          </p:cNvSpPr>
          <p:nvPr/>
        </p:nvSpPr>
        <p:spPr bwMode="auto">
          <a:xfrm>
            <a:off x="609600" y="228600"/>
            <a:ext cx="7924800"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dirty="0" smtClean="0"/>
              <a:t>GEOBIA </a:t>
            </a:r>
            <a:r>
              <a:rPr lang="en-US" altLang="en-US" sz="2800" dirty="0"/>
              <a:t>integration in operational data collection by Unmanned Aerial Systems (UAS)</a:t>
            </a:r>
          </a:p>
        </p:txBody>
      </p:sp>
      <p:pic>
        <p:nvPicPr>
          <p:cNvPr id="1198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51300" y="1066800"/>
            <a:ext cx="3964846"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t="-1967"/>
          <a:stretch/>
        </p:blipFill>
        <p:spPr bwMode="auto">
          <a:xfrm>
            <a:off x="-2998" y="-136845"/>
            <a:ext cx="9146998" cy="6220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Content Placeholder 31">
            <a:extLst>
              <a:ext uri="{FF2B5EF4-FFF2-40B4-BE49-F238E27FC236}">
                <a16:creationId xmlns:a16="http://schemas.microsoft.com/office/drawing/2014/main" xmlns="" id="{9A8995DC-6297-40D5-97D7-8AD88611FF17}"/>
              </a:ext>
            </a:extLst>
          </p:cNvPr>
          <p:cNvSpPr>
            <a:spLocks noGrp="1"/>
          </p:cNvSpPr>
          <p:nvPr>
            <p:ph idx="1"/>
          </p:nvPr>
        </p:nvSpPr>
        <p:spPr>
          <a:xfrm>
            <a:off x="590694" y="1567543"/>
            <a:ext cx="8161419" cy="3390122"/>
          </a:xfrm>
          <a:solidFill>
            <a:schemeClr val="bg1">
              <a:alpha val="79000"/>
            </a:schemeClr>
          </a:solidFill>
        </p:spPr>
        <p:txBody>
          <a:bodyPr>
            <a:noAutofit/>
          </a:bodyPr>
          <a:lstStyle/>
          <a:p>
            <a:r>
              <a:rPr lang="en-US" sz="2400" dirty="0" smtClean="0"/>
              <a:t>Explore use of emerging </a:t>
            </a:r>
            <a:r>
              <a:rPr lang="en-US" sz="2400" dirty="0"/>
              <a:t>geospatial technologies </a:t>
            </a:r>
            <a:r>
              <a:rPr lang="en-US" sz="2400" dirty="0" smtClean="0"/>
              <a:t>(e.g., GEOBIA, mobile </a:t>
            </a:r>
            <a:r>
              <a:rPr lang="en-US" sz="2400" dirty="0"/>
              <a:t>mapping, </a:t>
            </a:r>
            <a:r>
              <a:rPr lang="en-US" sz="2400" dirty="0" smtClean="0"/>
              <a:t>UAS, </a:t>
            </a:r>
            <a:r>
              <a:rPr lang="en-US" sz="2400" dirty="0"/>
              <a:t>structure from </a:t>
            </a:r>
            <a:r>
              <a:rPr lang="en-US" sz="2400" dirty="0" smtClean="0"/>
              <a:t>motion, VR/AR, machine learning, deep learning) to </a:t>
            </a:r>
            <a:r>
              <a:rPr lang="en-US" sz="2400" dirty="0"/>
              <a:t>assess vegetation changes over time. </a:t>
            </a:r>
            <a:endParaRPr lang="en-US" sz="2400" dirty="0" smtClean="0"/>
          </a:p>
          <a:p>
            <a:r>
              <a:rPr lang="en-US" sz="2400" dirty="0" smtClean="0"/>
              <a:t>Find best </a:t>
            </a:r>
            <a:r>
              <a:rPr lang="en-US" sz="2400" dirty="0"/>
              <a:t>methods and practices for integrating advanced geographic techniques for </a:t>
            </a:r>
            <a:r>
              <a:rPr lang="en-US" sz="2400" dirty="0" smtClean="0"/>
              <a:t>effective/efficient </a:t>
            </a:r>
            <a:r>
              <a:rPr lang="en-US" sz="2400" dirty="0"/>
              <a:t>updating of NPS vegetation databases </a:t>
            </a:r>
            <a:r>
              <a:rPr lang="en-US" sz="2400" dirty="0" smtClean="0"/>
              <a:t>using case </a:t>
            </a:r>
            <a:r>
              <a:rPr lang="en-US" sz="2400" dirty="0"/>
              <a:t>studies of vegetation recovery following </a:t>
            </a:r>
            <a:r>
              <a:rPr lang="en-US" sz="2400" dirty="0" smtClean="0"/>
              <a:t>disturbances.</a:t>
            </a:r>
            <a:endParaRPr lang="pt-BR" sz="2300" dirty="0"/>
          </a:p>
        </p:txBody>
      </p:sp>
      <p:sp>
        <p:nvSpPr>
          <p:cNvPr id="2" name="TextBox 1"/>
          <p:cNvSpPr txBox="1"/>
          <p:nvPr/>
        </p:nvSpPr>
        <p:spPr>
          <a:xfrm>
            <a:off x="399842" y="315257"/>
            <a:ext cx="2036904" cy="584775"/>
          </a:xfrm>
          <a:prstGeom prst="rect">
            <a:avLst/>
          </a:prstGeom>
          <a:noFill/>
        </p:spPr>
        <p:txBody>
          <a:bodyPr wrap="none" rtlCol="0">
            <a:spAutoFit/>
          </a:bodyPr>
          <a:lstStyle/>
          <a:p>
            <a:r>
              <a:rPr lang="en-US" sz="3200" dirty="0" smtClean="0"/>
              <a:t>Objectives:</a:t>
            </a:r>
            <a:endParaRPr lang="en-US" sz="3200" dirty="0"/>
          </a:p>
        </p:txBody>
      </p:sp>
    </p:spTree>
    <p:extLst>
      <p:ext uri="{BB962C8B-B14F-4D97-AF65-F5344CB8AC3E}">
        <p14:creationId xmlns:p14="http://schemas.microsoft.com/office/powerpoint/2010/main" val="38862977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2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4419600" y="228600"/>
            <a:ext cx="4572000" cy="1447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altLang="en-US" sz="3200" kern="0" dirty="0" smtClean="0">
                <a:cs typeface="Arial" panose="020B0604020202020204" pitchFamily="34" charset="0"/>
              </a:rPr>
              <a:t>Small Unmanned Aerial Systems (</a:t>
            </a:r>
            <a:r>
              <a:rPr lang="en-US" altLang="en-US" sz="3200" kern="0" dirty="0" err="1" smtClean="0">
                <a:cs typeface="Arial" panose="020B0604020202020204" pitchFamily="34" charset="0"/>
              </a:rPr>
              <a:t>sUAS</a:t>
            </a:r>
            <a:r>
              <a:rPr lang="en-US" altLang="en-US" sz="3200" kern="0" dirty="0" smtClean="0">
                <a:cs typeface="Arial" panose="020B0604020202020204" pitchFamily="34" charset="0"/>
              </a:rPr>
              <a:t>)</a:t>
            </a:r>
          </a:p>
          <a:p>
            <a:pPr>
              <a:defRPr/>
            </a:pPr>
            <a:endParaRPr lang="en-US" altLang="en-US" sz="900" kern="0" dirty="0" smtClean="0">
              <a:cs typeface="Arial" panose="020B0604020202020204" pitchFamily="34" charset="0"/>
            </a:endParaRPr>
          </a:p>
          <a:p>
            <a:pPr>
              <a:defRPr/>
            </a:pPr>
            <a:r>
              <a:rPr lang="en-US" altLang="en-US" sz="2400" kern="0" dirty="0" smtClean="0">
                <a:cs typeface="Arial" panose="020B0604020202020204" pitchFamily="34" charset="0"/>
              </a:rPr>
              <a:t>DJI Phantom Quadcopters</a:t>
            </a:r>
          </a:p>
        </p:txBody>
      </p:sp>
      <p:sp>
        <p:nvSpPr>
          <p:cNvPr id="4" name="Title 1"/>
          <p:cNvSpPr txBox="1">
            <a:spLocks/>
          </p:cNvSpPr>
          <p:nvPr/>
        </p:nvSpPr>
        <p:spPr>
          <a:xfrm>
            <a:off x="304800" y="355600"/>
            <a:ext cx="24384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en-US" altLang="en-US" sz="4800" kern="0" dirty="0" smtClean="0">
                <a:cs typeface="Arial" panose="020B0604020202020204" pitchFamily="34" charset="0"/>
              </a:rPr>
              <a:t>We Drones</a:t>
            </a:r>
            <a:endParaRPr lang="en-US" altLang="en-US" sz="4000" kern="0" dirty="0" smtClean="0">
              <a:cs typeface="Arial" panose="020B0604020202020204" pitchFamily="34" charset="0"/>
            </a:endParaRPr>
          </a:p>
        </p:txBody>
      </p:sp>
      <p:pic>
        <p:nvPicPr>
          <p:cNvPr id="5125" name="Picture 5" descr="C:\Users\mmadden\AppData\Local\Microsoft\Windows\INetCache\IE\BZMYLDNL\2000px-Heart_corazón.svg[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1524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pPr>
              <a:defRPr/>
            </a:pPr>
            <a:r>
              <a:rPr lang="en-US" sz="4000" dirty="0" smtClean="0"/>
              <a:t>Marsh Monitoring and Habitat Mapping</a:t>
            </a:r>
            <a:r>
              <a:rPr lang="en-US" dirty="0" smtClean="0"/>
              <a:t/>
            </a:r>
            <a:br>
              <a:rPr lang="en-US" dirty="0" smtClean="0"/>
            </a:br>
            <a:r>
              <a:rPr lang="en-US" sz="2800" dirty="0" smtClean="0"/>
              <a:t>Wormsloe State Historic Site, Isle of Hope, Georgia</a:t>
            </a:r>
            <a:endParaRPr lang="en-US" dirty="0"/>
          </a:p>
        </p:txBody>
      </p:sp>
      <p:pic>
        <p:nvPicPr>
          <p:cNvPr id="16387"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704850" y="1295400"/>
            <a:ext cx="77343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2"/>
          <p:cNvSpPr txBox="1">
            <a:spLocks noChangeArrowheads="1"/>
          </p:cNvSpPr>
          <p:nvPr/>
        </p:nvSpPr>
        <p:spPr bwMode="auto">
          <a:xfrm>
            <a:off x="0" y="5867400"/>
            <a:ext cx="9067800" cy="954088"/>
          </a:xfrm>
          <a:prstGeom prst="rect">
            <a:avLst/>
          </a:prstGeom>
          <a:solidFill>
            <a:schemeClr val="bg1"/>
          </a:solid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t>Madden, M., T. Jordan, S. Bernardes, D. Cotten, N. O’Hare and A. </a:t>
            </a:r>
            <a:r>
              <a:rPr lang="en-US" altLang="en-US" sz="1400" dirty="0" err="1"/>
              <a:t>Pasqua</a:t>
            </a:r>
            <a:r>
              <a:rPr lang="en-US" altLang="en-US" sz="1400" dirty="0"/>
              <a:t>, 2015. Unmanned Aerial Systems (UAS) and Structure from Motion (</a:t>
            </a:r>
            <a:r>
              <a:rPr lang="en-US" altLang="en-US" sz="1400" dirty="0" err="1"/>
              <a:t>SfM</a:t>
            </a:r>
            <a:r>
              <a:rPr lang="en-US" altLang="en-US" sz="1400" dirty="0"/>
              <a:t>) Revolutionize Wetlands Mapping, </a:t>
            </a:r>
            <a:r>
              <a:rPr lang="en-US" altLang="en-US" sz="1400" u="sng" dirty="0"/>
              <a:t>Invited Chapter </a:t>
            </a:r>
            <a:r>
              <a:rPr lang="en-US" altLang="en-US" sz="1400" dirty="0"/>
              <a:t>, In, R. </a:t>
            </a:r>
            <a:r>
              <a:rPr lang="en-US" altLang="en-US" sz="1400" dirty="0" err="1"/>
              <a:t>Tiner</a:t>
            </a:r>
            <a:r>
              <a:rPr lang="en-US" altLang="en-US" sz="1400" dirty="0"/>
              <a:t>, M. Lang and V. </a:t>
            </a:r>
            <a:r>
              <a:rPr lang="en-US" altLang="en-US" sz="1400" dirty="0" err="1"/>
              <a:t>Klemas</a:t>
            </a:r>
            <a:r>
              <a:rPr lang="en-US" altLang="en-US" sz="1400" dirty="0"/>
              <a:t> (</a:t>
            </a:r>
            <a:r>
              <a:rPr lang="en-US" altLang="en-US" sz="1400" dirty="0" err="1"/>
              <a:t>Eds</a:t>
            </a:r>
            <a:r>
              <a:rPr lang="en-US" altLang="en-US" sz="1400" dirty="0"/>
              <a:t>), </a:t>
            </a:r>
            <a:r>
              <a:rPr lang="en-US" altLang="en-US" sz="1400" i="1" dirty="0"/>
              <a:t>Remote Sensing of Wetlands</a:t>
            </a:r>
            <a:r>
              <a:rPr lang="en-US" altLang="en-US" sz="1400" dirty="0"/>
              <a:t>: </a:t>
            </a:r>
            <a:r>
              <a:rPr lang="en-US" altLang="en-US" sz="1400" i="1" dirty="0"/>
              <a:t>Applications and</a:t>
            </a:r>
            <a:r>
              <a:rPr lang="en-US" altLang="en-US" sz="1400" dirty="0"/>
              <a:t> </a:t>
            </a:r>
            <a:r>
              <a:rPr lang="en-US" altLang="en-US" sz="1400" i="1" dirty="0"/>
              <a:t>Advances</a:t>
            </a:r>
            <a:r>
              <a:rPr lang="en-US" altLang="en-US" sz="1400" dirty="0"/>
              <a:t>, CRC Press Taylor &amp; Francis Group, Boca Raton, Florida</a:t>
            </a:r>
            <a:r>
              <a:rPr lang="en-US" altLang="en-US" sz="1400" i="1" dirty="0"/>
              <a:t>, </a:t>
            </a:r>
            <a:r>
              <a:rPr lang="en-US" altLang="en-US" sz="1400" dirty="0"/>
              <a:t>10: 195-222.</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bwMode="auto">
          <a:xfrm>
            <a:off x="49213" y="195263"/>
            <a:ext cx="9067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Extract frames from video clip</a:t>
            </a:r>
          </a:p>
        </p:txBody>
      </p:sp>
      <p:pic>
        <p:nvPicPr>
          <p:cNvPr id="17411"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1066800"/>
            <a:ext cx="4572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73300" y="2124075"/>
            <a:ext cx="4572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21200" y="3267075"/>
            <a:ext cx="4572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2"/>
          <p:cNvSpPr txBox="1">
            <a:spLocks noChangeArrowheads="1"/>
          </p:cNvSpPr>
          <p:nvPr/>
        </p:nvSpPr>
        <p:spPr bwMode="auto">
          <a:xfrm>
            <a:off x="139700" y="4913313"/>
            <a:ext cx="4267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Oblique photos at 60 degree angle, </a:t>
            </a:r>
          </a:p>
          <a:p>
            <a:pPr eaLnBrk="1" hangingPunct="1"/>
            <a:r>
              <a:rPr lang="en-US" altLang="en-US" sz="2000"/>
              <a:t>Flight line parallel to shoreline</a:t>
            </a:r>
          </a:p>
        </p:txBody>
      </p:sp>
      <p:sp>
        <p:nvSpPr>
          <p:cNvPr id="17415" name="TextBox 6"/>
          <p:cNvSpPr txBox="1">
            <a:spLocks noChangeArrowheads="1"/>
          </p:cNvSpPr>
          <p:nvPr/>
        </p:nvSpPr>
        <p:spPr bwMode="auto">
          <a:xfrm>
            <a:off x="0" y="6153150"/>
            <a:ext cx="9144000" cy="738188"/>
          </a:xfrm>
          <a:prstGeom prst="rect">
            <a:avLst/>
          </a:prstGeom>
          <a:solidFill>
            <a:schemeClr val="bg1"/>
          </a:solid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t>Madden, M., T. Jordan, S. Bernardes, D. Cotten, N. O’Hare and A. </a:t>
            </a:r>
            <a:r>
              <a:rPr lang="en-US" altLang="en-US" sz="1400" dirty="0" err="1"/>
              <a:t>Pasqua</a:t>
            </a:r>
            <a:r>
              <a:rPr lang="en-US" altLang="en-US" sz="1400" dirty="0"/>
              <a:t>, 2015. The Future of Unmanned Aerial Systems (UAS) for Natural and Cultural Resource Monitoring, Invited Paper In, Fritsch, D. (Ed), </a:t>
            </a:r>
            <a:r>
              <a:rPr lang="en-US" altLang="en-US" sz="1400" i="1" dirty="0"/>
              <a:t>Photogrammetric Week ‘15,</a:t>
            </a:r>
            <a:r>
              <a:rPr lang="en-US" altLang="en-US" sz="1400" dirty="0"/>
              <a:t> Institute of Photogrammetry, University of Stuttgart, Germany,</a:t>
            </a:r>
            <a:r>
              <a:rPr lang="en-US" altLang="en-US" sz="1400" i="1" dirty="0"/>
              <a:t> </a:t>
            </a:r>
            <a:r>
              <a:rPr lang="en-US" altLang="en-US" sz="1400" dirty="0"/>
              <a:t>pp</a:t>
            </a:r>
            <a:r>
              <a:rPr lang="en-US" altLang="en-US" sz="1400" i="1" dirty="0"/>
              <a:t>. </a:t>
            </a:r>
            <a:r>
              <a:rPr lang="en-US" altLang="en-US" sz="1400" dirty="0"/>
              <a:t>369-385.</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3" cstate="screen">
            <a:extLst>
              <a:ext uri="{28A0092B-C50C-407E-A947-70E740481C1C}">
                <a14:useLocalDpi xmlns:a14="http://schemas.microsoft.com/office/drawing/2010/main"/>
              </a:ext>
            </a:extLst>
          </a:blip>
          <a:srcRect r="7698"/>
          <a:stretch>
            <a:fillRect/>
          </a:stretch>
        </p:blipFill>
        <p:spPr bwMode="auto">
          <a:xfrm>
            <a:off x="0" y="1524000"/>
            <a:ext cx="91440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ChangeArrowheads="1"/>
          </p:cNvSpPr>
          <p:nvPr/>
        </p:nvSpPr>
        <p:spPr bwMode="auto">
          <a:xfrm>
            <a:off x="1524000" y="1219200"/>
            <a:ext cx="3276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600">
              <a:solidFill>
                <a:srgbClr val="A50021"/>
              </a:solidFill>
              <a:latin typeface="Berlin Sans FB" pitchFamily="34" charset="0"/>
            </a:endParaRPr>
          </a:p>
        </p:txBody>
      </p:sp>
      <p:sp>
        <p:nvSpPr>
          <p:cNvPr id="6" name="Title 1"/>
          <p:cNvSpPr txBox="1">
            <a:spLocks/>
          </p:cNvSpPr>
          <p:nvPr/>
        </p:nvSpPr>
        <p:spPr bwMode="auto">
          <a:xfrm>
            <a:off x="76200" y="609600"/>
            <a:ext cx="8991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4000" kern="0" dirty="0" smtClean="0"/>
              <a:t>Color, 3D Point Cloud from </a:t>
            </a:r>
            <a:r>
              <a:rPr lang="en-US" altLang="en-US" sz="4000" kern="0" dirty="0" err="1" smtClean="0"/>
              <a:t>PhotoScan</a:t>
            </a:r>
            <a:endParaRPr lang="en-US" altLang="en-US" sz="4000" kern="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98550"/>
            <a:ext cx="91440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196850"/>
            <a:ext cx="8991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4000" kern="0" dirty="0" smtClean="0"/>
              <a:t>2D Marsh Art by Tommy Jordan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1563"/>
            <a:ext cx="9144000"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0" y="196850"/>
            <a:ext cx="8991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4000" kern="0" dirty="0" smtClean="0"/>
              <a:t>3D Marsh Art by Tommy Jordan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275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685800"/>
            <a:ext cx="2971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4191000"/>
            <a:ext cx="46228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p:cNvPicPr>
            <a:picLocks noChangeAspect="1"/>
          </p:cNvPicPr>
          <p:nvPr/>
        </p:nvPicPr>
        <p:blipFill>
          <a:blip r:embed="rId5" cstate="screen">
            <a:extLst>
              <a:ext uri="{28A0092B-C50C-407E-A947-70E740481C1C}">
                <a14:useLocalDpi xmlns:a14="http://schemas.microsoft.com/office/drawing/2010/main"/>
              </a:ext>
            </a:extLst>
          </a:blip>
          <a:srcRect r="-705"/>
          <a:stretch>
            <a:fillRect/>
          </a:stretch>
        </p:blipFill>
        <p:spPr bwMode="auto">
          <a:xfrm>
            <a:off x="5105400" y="4191000"/>
            <a:ext cx="36290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76200" y="0"/>
            <a:ext cx="9144000" cy="609600"/>
          </a:xfrm>
          <a:prstGeom prst="rect">
            <a:avLst/>
          </a:prstGeom>
          <a:noFill/>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3200" kern="0" dirty="0" smtClean="0"/>
              <a:t>Hurricane Irma damage - </a:t>
            </a:r>
            <a:r>
              <a:rPr lang="en-US" altLang="en-US" sz="3200" kern="0" dirty="0" err="1" smtClean="0"/>
              <a:t>Sapelo</a:t>
            </a:r>
            <a:r>
              <a:rPr lang="en-US" altLang="en-US" sz="3200" kern="0" dirty="0" smtClean="0"/>
              <a:t> Island</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F6DAEB0D-236E-468E-9D98-277AA07137BC}"/>
              </a:ext>
            </a:extLst>
          </p:cNvPr>
          <p:cNvPicPr>
            <a:picLocks noChangeAspect="1"/>
          </p:cNvPicPr>
          <p:nvPr/>
        </p:nvPicPr>
        <p:blipFill rotWithShape="1">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8707" y="221374"/>
            <a:ext cx="6958150" cy="1102369"/>
          </a:xfrm>
          <a:prstGeom prst="rect">
            <a:avLst/>
          </a:prstGeom>
        </p:spPr>
      </p:pic>
      <p:sp>
        <p:nvSpPr>
          <p:cNvPr id="19" name="Title 1">
            <a:extLst>
              <a:ext uri="{FF2B5EF4-FFF2-40B4-BE49-F238E27FC236}">
                <a16:creationId xmlns:a16="http://schemas.microsoft.com/office/drawing/2014/main" xmlns="" id="{CC79C583-70CE-4BD1-9FD2-CABB4AEBD52D}"/>
              </a:ext>
            </a:extLst>
          </p:cNvPr>
          <p:cNvSpPr txBox="1">
            <a:spLocks/>
          </p:cNvSpPr>
          <p:nvPr/>
        </p:nvSpPr>
        <p:spPr>
          <a:xfrm>
            <a:off x="8707" y="221373"/>
            <a:ext cx="6958150" cy="1102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3200" dirty="0" smtClean="0">
                <a:latin typeface="Verdana" panose="020B0604030504040204" pitchFamily="34" charset="0"/>
                <a:ea typeface="Verdana" panose="020B0604030504040204" pitchFamily="34" charset="0"/>
                <a:cs typeface="Verdana" panose="020B0604030504040204" pitchFamily="34" charset="0"/>
              </a:rPr>
              <a:t>UAS + MicaSense RedEdge Sensor</a:t>
            </a:r>
            <a:endParaRPr lang="pt-BR" sz="3200" dirty="0">
              <a:latin typeface="Verdana" panose="020B0604030504040204" pitchFamily="34" charset="0"/>
              <a:ea typeface="Verdana" panose="020B0604030504040204" pitchFamily="34" charset="0"/>
              <a:cs typeface="Verdana" panose="020B0604030504040204" pitchFamily="34" charset="0"/>
            </a:endParaRPr>
          </a:p>
        </p:txBody>
      </p:sp>
      <p:pic>
        <p:nvPicPr>
          <p:cNvPr id="10" name="Picture 2" descr="https://static1.squarespace.com/static/579a34a98419c24fcccb6be1/t/58b683acebbd1a10e58c549a/1488356347440/?format=750w">
            <a:extLst>
              <a:ext uri="{FF2B5EF4-FFF2-40B4-BE49-F238E27FC236}">
                <a16:creationId xmlns:a16="http://schemas.microsoft.com/office/drawing/2014/main" xmlns="" id="{8692C289-39A3-4233-B750-656E9335512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27753" y="68974"/>
            <a:ext cx="1468323" cy="11824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response curves micasense rededge">
            <a:extLst>
              <a:ext uri="{FF2B5EF4-FFF2-40B4-BE49-F238E27FC236}">
                <a16:creationId xmlns:a16="http://schemas.microsoft.com/office/drawing/2014/main" xmlns="" id="{E5B7198C-8C42-401C-9D6C-75C9A8F1B43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9023" y="4198246"/>
            <a:ext cx="3254019" cy="18439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https://static1.squarespace.com/static/579a34a98419c24fcccb6be1/t/57b11c96e58c62414be3f3dc/1471225114191/NDVI_RE.jpg?format=1000w">
            <a:extLst>
              <a:ext uri="{FF2B5EF4-FFF2-40B4-BE49-F238E27FC236}">
                <a16:creationId xmlns:a16="http://schemas.microsoft.com/office/drawing/2014/main" xmlns="" id="{7BC4B6F9-60D2-4950-8051-D45F52A5CE3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rot="16200000">
            <a:off x="5625829" y="2814276"/>
            <a:ext cx="1194591" cy="495150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F0A8F132-4AF4-4CD7-B779-60C4DF661D95}"/>
              </a:ext>
            </a:extLst>
          </p:cNvPr>
          <p:cNvSpPr txBox="1"/>
          <p:nvPr/>
        </p:nvSpPr>
        <p:spPr>
          <a:xfrm>
            <a:off x="4308738" y="4178309"/>
            <a:ext cx="4133439" cy="400110"/>
          </a:xfrm>
          <a:prstGeom prst="rect">
            <a:avLst/>
          </a:prstGeom>
          <a:noFill/>
        </p:spPr>
        <p:txBody>
          <a:bodyPr wrap="none" rtlCol="0">
            <a:spAutoFit/>
          </a:bodyPr>
          <a:lstStyle/>
          <a:p>
            <a:r>
              <a:rPr lang="pt-BR" sz="2000" b="1" dirty="0"/>
              <a:t>Vegetation </a:t>
            </a:r>
            <a:r>
              <a:rPr lang="pt-BR" sz="2000" b="1" dirty="0" smtClean="0"/>
              <a:t>and Soil Moisture Indicies</a:t>
            </a:r>
            <a:endParaRPr lang="en-US" sz="2000" b="1" dirty="0"/>
          </a:p>
        </p:txBody>
      </p:sp>
      <p:sp>
        <p:nvSpPr>
          <p:cNvPr id="21" name="Rectangle 20">
            <a:extLst>
              <a:ext uri="{FF2B5EF4-FFF2-40B4-BE49-F238E27FC236}">
                <a16:creationId xmlns:a16="http://schemas.microsoft.com/office/drawing/2014/main" xmlns="" id="{4095AD49-79ED-4B9C-922C-AB9E9AE35B9E}"/>
              </a:ext>
            </a:extLst>
          </p:cNvPr>
          <p:cNvSpPr/>
          <p:nvPr/>
        </p:nvSpPr>
        <p:spPr>
          <a:xfrm>
            <a:off x="327589" y="4124603"/>
            <a:ext cx="8610671" cy="19912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5" descr="F:\Temp\00Sapelo\20170928-1040-Area02-HiRes\DJI_0204.JPG">
            <a:extLst>
              <a:ext uri="{FF2B5EF4-FFF2-40B4-BE49-F238E27FC236}">
                <a16:creationId xmlns:a16="http://schemas.microsoft.com/office/drawing/2014/main" xmlns="" id="{2E760099-35D6-4B9E-9245-2AA86C90C011}"/>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426650" y="1956704"/>
            <a:ext cx="2694582" cy="20209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F:\Temp\00Sapelo\20170929-CloseToArea02-MS\set01\000\IMG_0006_4.tif">
            <a:extLst>
              <a:ext uri="{FF2B5EF4-FFF2-40B4-BE49-F238E27FC236}">
                <a16:creationId xmlns:a16="http://schemas.microsoft.com/office/drawing/2014/main" xmlns="" id="{C12534AE-7FB1-4098-A76F-AE9BD7AF838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93103" y="1947719"/>
            <a:ext cx="2658117" cy="19935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xmlns="" id="{4F6A4AA3-5D65-4463-880A-BEA7A54D76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86948" y="1956704"/>
            <a:ext cx="2646137" cy="1984602"/>
          </a:xfrm>
          <a:prstGeom prst="rect">
            <a:avLst/>
          </a:prstGeom>
        </p:spPr>
      </p:pic>
      <p:sp>
        <p:nvSpPr>
          <p:cNvPr id="29" name="TextBox 28">
            <a:extLst>
              <a:ext uri="{FF2B5EF4-FFF2-40B4-BE49-F238E27FC236}">
                <a16:creationId xmlns:a16="http://schemas.microsoft.com/office/drawing/2014/main" xmlns="" id="{8115F72C-F750-4B3A-9C5F-6B79A6CD140D}"/>
              </a:ext>
            </a:extLst>
          </p:cNvPr>
          <p:cNvSpPr txBox="1"/>
          <p:nvPr/>
        </p:nvSpPr>
        <p:spPr>
          <a:xfrm>
            <a:off x="3255003" y="1550726"/>
            <a:ext cx="1441933" cy="369332"/>
          </a:xfrm>
          <a:prstGeom prst="rect">
            <a:avLst/>
          </a:prstGeom>
          <a:noFill/>
        </p:spPr>
        <p:txBody>
          <a:bodyPr wrap="none" rtlCol="0">
            <a:spAutoFit/>
          </a:bodyPr>
          <a:lstStyle/>
          <a:p>
            <a:r>
              <a:rPr lang="pt-BR" dirty="0"/>
              <a:t>Near Infrared</a:t>
            </a:r>
            <a:endParaRPr lang="en-US" dirty="0"/>
          </a:p>
        </p:txBody>
      </p:sp>
      <p:sp>
        <p:nvSpPr>
          <p:cNvPr id="30" name="TextBox 29">
            <a:extLst>
              <a:ext uri="{FF2B5EF4-FFF2-40B4-BE49-F238E27FC236}">
                <a16:creationId xmlns:a16="http://schemas.microsoft.com/office/drawing/2014/main" xmlns="" id="{F5A0282D-EAFA-48F0-B7A6-551E209CDAF2}"/>
              </a:ext>
            </a:extLst>
          </p:cNvPr>
          <p:cNvSpPr txBox="1"/>
          <p:nvPr/>
        </p:nvSpPr>
        <p:spPr>
          <a:xfrm>
            <a:off x="6066635" y="1566940"/>
            <a:ext cx="1048942" cy="369332"/>
          </a:xfrm>
          <a:prstGeom prst="rect">
            <a:avLst/>
          </a:prstGeom>
          <a:noFill/>
        </p:spPr>
        <p:txBody>
          <a:bodyPr wrap="none" rtlCol="0">
            <a:spAutoFit/>
          </a:bodyPr>
          <a:lstStyle/>
          <a:p>
            <a:r>
              <a:rPr lang="pt-BR" dirty="0"/>
              <a:t>Red Edge</a:t>
            </a:r>
            <a:endParaRPr lang="en-US" dirty="0"/>
          </a:p>
        </p:txBody>
      </p:sp>
      <p:sp>
        <p:nvSpPr>
          <p:cNvPr id="31" name="TextBox 30">
            <a:extLst>
              <a:ext uri="{FF2B5EF4-FFF2-40B4-BE49-F238E27FC236}">
                <a16:creationId xmlns:a16="http://schemas.microsoft.com/office/drawing/2014/main" xmlns="" id="{73C5AB56-E422-41AA-9532-A49937E8537D}"/>
              </a:ext>
            </a:extLst>
          </p:cNvPr>
          <p:cNvSpPr txBox="1"/>
          <p:nvPr/>
        </p:nvSpPr>
        <p:spPr>
          <a:xfrm>
            <a:off x="327590" y="1570509"/>
            <a:ext cx="578492" cy="369332"/>
          </a:xfrm>
          <a:prstGeom prst="rect">
            <a:avLst/>
          </a:prstGeom>
          <a:noFill/>
        </p:spPr>
        <p:txBody>
          <a:bodyPr wrap="none" rtlCol="0">
            <a:spAutoFit/>
          </a:bodyPr>
          <a:lstStyle/>
          <a:p>
            <a:r>
              <a:rPr lang="pt-BR" dirty="0"/>
              <a:t>RGB</a:t>
            </a:r>
            <a:endParaRPr lang="en-US" dirty="0"/>
          </a:p>
        </p:txBody>
      </p:sp>
      <p:sp>
        <p:nvSpPr>
          <p:cNvPr id="32" name="TextBox 31">
            <a:extLst>
              <a:ext uri="{FF2B5EF4-FFF2-40B4-BE49-F238E27FC236}">
                <a16:creationId xmlns:a16="http://schemas.microsoft.com/office/drawing/2014/main" xmlns="" id="{F0A8F132-4AF4-4CD7-B779-60C4DF661D95}"/>
              </a:ext>
            </a:extLst>
          </p:cNvPr>
          <p:cNvSpPr txBox="1"/>
          <p:nvPr/>
        </p:nvSpPr>
        <p:spPr>
          <a:xfrm>
            <a:off x="7006220" y="1251463"/>
            <a:ext cx="2053704" cy="369332"/>
          </a:xfrm>
          <a:prstGeom prst="rect">
            <a:avLst/>
          </a:prstGeom>
          <a:noFill/>
        </p:spPr>
        <p:txBody>
          <a:bodyPr wrap="none" rtlCol="0">
            <a:spAutoFit/>
          </a:bodyPr>
          <a:lstStyle/>
          <a:p>
            <a:r>
              <a:rPr lang="pt-BR" dirty="0" smtClean="0"/>
              <a:t>MicaSense RedEdge</a:t>
            </a:r>
            <a:endParaRPr lang="en-US" dirty="0"/>
          </a:p>
        </p:txBody>
      </p:sp>
    </p:spTree>
    <p:extLst>
      <p:ext uri="{BB962C8B-B14F-4D97-AF65-F5344CB8AC3E}">
        <p14:creationId xmlns:p14="http://schemas.microsoft.com/office/powerpoint/2010/main" val="16360065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F6DAEB0D-236E-468E-9D98-277AA07137BC}"/>
              </a:ext>
            </a:extLst>
          </p:cNvPr>
          <p:cNvPicPr>
            <a:picLocks noChangeAspect="1"/>
          </p:cNvPicPr>
          <p:nvPr/>
        </p:nvPicPr>
        <p:blipFill rotWithShape="1">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8707" y="221374"/>
            <a:ext cx="6958150" cy="1102369"/>
          </a:xfrm>
          <a:prstGeom prst="rect">
            <a:avLst/>
          </a:prstGeom>
        </p:spPr>
      </p:pic>
      <p:sp>
        <p:nvSpPr>
          <p:cNvPr id="19" name="Title 1">
            <a:extLst>
              <a:ext uri="{FF2B5EF4-FFF2-40B4-BE49-F238E27FC236}">
                <a16:creationId xmlns:a16="http://schemas.microsoft.com/office/drawing/2014/main" xmlns="" id="{CC79C583-70CE-4BD1-9FD2-CABB4AEBD52D}"/>
              </a:ext>
            </a:extLst>
          </p:cNvPr>
          <p:cNvSpPr txBox="1">
            <a:spLocks/>
          </p:cNvSpPr>
          <p:nvPr/>
        </p:nvSpPr>
        <p:spPr>
          <a:xfrm>
            <a:off x="8707" y="221373"/>
            <a:ext cx="6958150" cy="1102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2800" dirty="0">
                <a:latin typeface="Verdana" panose="020B0604030504040204" pitchFamily="34" charset="0"/>
                <a:ea typeface="Verdana" panose="020B0604030504040204" pitchFamily="34" charset="0"/>
                <a:cs typeface="Verdana" panose="020B0604030504040204" pitchFamily="34" charset="0"/>
              </a:rPr>
              <a:t>Vegetation </a:t>
            </a:r>
            <a:r>
              <a:rPr lang="pt-BR" sz="2800" dirty="0" smtClean="0">
                <a:latin typeface="Verdana" panose="020B0604030504040204" pitchFamily="34" charset="0"/>
                <a:ea typeface="Verdana" panose="020B0604030504040204" pitchFamily="34" charset="0"/>
                <a:cs typeface="Verdana" panose="020B0604030504040204" pitchFamily="34" charset="0"/>
              </a:rPr>
              <a:t>Mapping of Sapelo Island</a:t>
            </a:r>
            <a:endParaRPr lang="pt-BR" sz="2800" dirty="0">
              <a:latin typeface="Verdana" panose="020B0604030504040204" pitchFamily="34" charset="0"/>
              <a:ea typeface="Verdana" panose="020B0604030504040204" pitchFamily="34" charset="0"/>
              <a:cs typeface="Verdana" panose="020B0604030504040204" pitchFamily="34" charset="0"/>
            </a:endParaRPr>
          </a:p>
        </p:txBody>
      </p:sp>
      <p:pic>
        <p:nvPicPr>
          <p:cNvPr id="38" name="Picture 4" descr="Sapelo Island is located on Georgia's Atlantic shore, south of Savannah. It can only be accessed by plane or ferry">
            <a:extLst>
              <a:ext uri="{FF2B5EF4-FFF2-40B4-BE49-F238E27FC236}">
                <a16:creationId xmlns:a16="http://schemas.microsoft.com/office/drawing/2014/main" xmlns="" id="{471A36AA-A73F-4C20-96C3-BC39A3DAD29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50520" y="1402649"/>
            <a:ext cx="2255671" cy="14410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2712" y="1395029"/>
            <a:ext cx="4217428" cy="4730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0520" y="2994660"/>
            <a:ext cx="4007757" cy="3005818"/>
          </a:xfrm>
          <a:prstGeom prst="rect">
            <a:avLst/>
          </a:prstGeom>
        </p:spPr>
      </p:pic>
    </p:spTree>
    <p:extLst>
      <p:ext uri="{BB962C8B-B14F-4D97-AF65-F5344CB8AC3E}">
        <p14:creationId xmlns:p14="http://schemas.microsoft.com/office/powerpoint/2010/main" val="26545079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F6DAEB0D-236E-468E-9D98-277AA07137BC}"/>
              </a:ext>
            </a:extLst>
          </p:cNvPr>
          <p:cNvPicPr>
            <a:picLocks noChangeAspect="1"/>
          </p:cNvPicPr>
          <p:nvPr/>
        </p:nvPicPr>
        <p:blipFill rotWithShape="1">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8707" y="221374"/>
            <a:ext cx="6958150" cy="1102369"/>
          </a:xfrm>
          <a:prstGeom prst="rect">
            <a:avLst/>
          </a:prstGeom>
        </p:spPr>
      </p:pic>
      <p:sp>
        <p:nvSpPr>
          <p:cNvPr id="19" name="Title 1">
            <a:extLst>
              <a:ext uri="{FF2B5EF4-FFF2-40B4-BE49-F238E27FC236}">
                <a16:creationId xmlns:a16="http://schemas.microsoft.com/office/drawing/2014/main" xmlns="" id="{CC79C583-70CE-4BD1-9FD2-CABB4AEBD52D}"/>
              </a:ext>
            </a:extLst>
          </p:cNvPr>
          <p:cNvSpPr txBox="1">
            <a:spLocks/>
          </p:cNvSpPr>
          <p:nvPr/>
        </p:nvSpPr>
        <p:spPr>
          <a:xfrm>
            <a:off x="8707" y="221373"/>
            <a:ext cx="6958150" cy="1102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2800" dirty="0">
                <a:latin typeface="Verdana" panose="020B0604030504040204" pitchFamily="34" charset="0"/>
                <a:ea typeface="Verdana" panose="020B0604030504040204" pitchFamily="34" charset="0"/>
                <a:cs typeface="Verdana" panose="020B0604030504040204" pitchFamily="34" charset="0"/>
              </a:rPr>
              <a:t>Field </a:t>
            </a:r>
            <a:r>
              <a:rPr lang="pt-BR" sz="2800" dirty="0" smtClean="0">
                <a:latin typeface="Verdana" panose="020B0604030504040204" pitchFamily="34" charset="0"/>
                <a:ea typeface="Verdana" panose="020B0604030504040204" pitchFamily="34" charset="0"/>
                <a:cs typeface="Verdana" panose="020B0604030504040204" pitchFamily="34" charset="0"/>
              </a:rPr>
              <a:t>Campaign on Sapelo Island </a:t>
            </a:r>
          </a:p>
          <a:p>
            <a:r>
              <a:rPr lang="pt-BR" sz="2400" dirty="0" smtClean="0">
                <a:latin typeface="Verdana" panose="020B0604030504040204" pitchFamily="34" charset="0"/>
                <a:ea typeface="Verdana" panose="020B0604030504040204" pitchFamily="34" charset="0"/>
                <a:cs typeface="Verdana" panose="020B0604030504040204" pitchFamily="34" charset="0"/>
              </a:rPr>
              <a:t>(26-29 September 2017)</a:t>
            </a:r>
            <a:endParaRPr lang="pt-BR" sz="2400"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xmlns="" id="{4AD2BB8C-EA91-41A0-BA18-5485D37CBF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573" y="1365592"/>
            <a:ext cx="3545263" cy="4616605"/>
          </a:xfrm>
          <a:prstGeom prst="rect">
            <a:avLst/>
          </a:prstGeom>
          <a:ln>
            <a:solidFill>
              <a:schemeClr val="tx1"/>
            </a:solidFill>
          </a:ln>
        </p:spPr>
      </p:pic>
      <p:pic>
        <p:nvPicPr>
          <p:cNvPr id="36" name="Picture 10" descr="C:\Users\admin\Downloads\__\AGU\IMG_1671.JPG">
            <a:extLst>
              <a:ext uri="{FF2B5EF4-FFF2-40B4-BE49-F238E27FC236}">
                <a16:creationId xmlns:a16="http://schemas.microsoft.com/office/drawing/2014/main" xmlns="" id="{55D8ABBB-F923-4AD3-89A5-1FEF38942F1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23781" y="1711041"/>
            <a:ext cx="2565670" cy="19242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7" name="Picture 11" descr="C:\Users\admin\Downloads\__\AGU\IMG_1672.JPG">
            <a:extLst>
              <a:ext uri="{FF2B5EF4-FFF2-40B4-BE49-F238E27FC236}">
                <a16:creationId xmlns:a16="http://schemas.microsoft.com/office/drawing/2014/main" xmlns="" id="{1FE565EE-1C28-4FCE-9561-9C8371DE1DA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33727" y="1711041"/>
            <a:ext cx="2565670" cy="19242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8" name="Picture 12" descr="C:\Users\admin\Downloads\__\AGU\IMG_1673.JPG">
            <a:extLst>
              <a:ext uri="{FF2B5EF4-FFF2-40B4-BE49-F238E27FC236}">
                <a16:creationId xmlns:a16="http://schemas.microsoft.com/office/drawing/2014/main" xmlns="" id="{23DEB7C2-050F-4DB6-A73C-1EB806436C3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23784" y="3869470"/>
            <a:ext cx="2565668" cy="19242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9" name="Picture 13" descr="C:\Users\admin\Downloads\__\AGU\IMG_1674.JPG">
            <a:extLst>
              <a:ext uri="{FF2B5EF4-FFF2-40B4-BE49-F238E27FC236}">
                <a16:creationId xmlns:a16="http://schemas.microsoft.com/office/drawing/2014/main" xmlns="" id="{A274AC4C-C64F-4D44-BF4D-E35B10D2528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31136" y="3869470"/>
            <a:ext cx="2568260" cy="19261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5" name="Picture 4" descr="https://www3.djicdn.com/assets/images/products/phantom-4-pro/s3-product-8d2976518d5550fb31b847c631aec790.png">
            <a:extLst>
              <a:ext uri="{FF2B5EF4-FFF2-40B4-BE49-F238E27FC236}">
                <a16:creationId xmlns:a16="http://schemas.microsoft.com/office/drawing/2014/main" xmlns="" id="{9B3CA49F-0622-4192-9AE6-7A7D4C0780D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05480" y="3034009"/>
            <a:ext cx="1910105" cy="12797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53881FB4-953C-4DD2-B9EC-C8E631A125E0}"/>
              </a:ext>
            </a:extLst>
          </p:cNvPr>
          <p:cNvSpPr/>
          <p:nvPr/>
        </p:nvSpPr>
        <p:spPr>
          <a:xfrm>
            <a:off x="3839571" y="1377960"/>
            <a:ext cx="2417795" cy="3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latin typeface="Arial" panose="020B0604020202020204" pitchFamily="34" charset="0"/>
                <a:cs typeface="Arial" panose="020B0604020202020204" pitchFamily="34" charset="0"/>
              </a:rPr>
              <a:t>September 26-29, 2017</a:t>
            </a:r>
          </a:p>
        </p:txBody>
      </p:sp>
    </p:spTree>
    <p:extLst>
      <p:ext uri="{BB962C8B-B14F-4D97-AF65-F5344CB8AC3E}">
        <p14:creationId xmlns:p14="http://schemas.microsoft.com/office/powerpoint/2010/main" val="275902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40400" decel="59600" fill="hold" nodeType="withEffect">
                                  <p:stCondLst>
                                    <p:cond delay="0"/>
                                  </p:stCondLst>
                                  <p:childTnLst>
                                    <p:animMotion origin="layout" path="M 1.21927 -0.56296 L -0.02152 -0.18102 " pathEditMode="relative" rAng="0" ptsTypes="AA">
                                      <p:cBhvr>
                                        <p:cTn id="6" dur="5000" fill="hold"/>
                                        <p:tgtEl>
                                          <p:spTgt spid="35"/>
                                        </p:tgtEl>
                                        <p:attrNameLst>
                                          <p:attrName>ppt_x</p:attrName>
                                          <p:attrName>ppt_y</p:attrName>
                                        </p:attrNameLst>
                                      </p:cBhvr>
                                      <p:rCtr x="-62049" y="19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ver_correcti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 y="0"/>
            <a:ext cx="6355085" cy="670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p:cNvSpPr txBox="1">
            <a:spLocks noChangeArrowheads="1"/>
          </p:cNvSpPr>
          <p:nvPr/>
        </p:nvSpPr>
        <p:spPr bwMode="auto">
          <a:xfrm>
            <a:off x="-2" y="5851571"/>
            <a:ext cx="9144001" cy="10064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en-US" sz="1100" dirty="0" smtClean="0"/>
              <a:t>Welch</a:t>
            </a:r>
            <a:r>
              <a:rPr lang="en-US" sz="1100" dirty="0"/>
              <a:t>, R., M. </a:t>
            </a:r>
            <a:r>
              <a:rPr lang="en-US" sz="1100" dirty="0" err="1"/>
              <a:t>Remillard</a:t>
            </a:r>
            <a:r>
              <a:rPr lang="en-US" sz="1100" dirty="0"/>
              <a:t> and R. </a:t>
            </a:r>
            <a:r>
              <a:rPr lang="en-US" sz="1100" dirty="0" err="1"/>
              <a:t>Doren</a:t>
            </a:r>
            <a:r>
              <a:rPr lang="en-US" sz="1100" dirty="0"/>
              <a:t>, 1995.  GIS database development for South Florida’s National Parks and Preserves, </a:t>
            </a:r>
            <a:r>
              <a:rPr lang="en-US" sz="1100" i="1" dirty="0"/>
              <a:t>Photogrammetric Engineering and Remote Sensing</a:t>
            </a:r>
            <a:r>
              <a:rPr lang="en-US" sz="1100" dirty="0"/>
              <a:t>, 61(11): 1371-1381</a:t>
            </a:r>
            <a:r>
              <a:rPr lang="en-US" sz="1100" dirty="0" smtClean="0"/>
              <a:t>.</a:t>
            </a:r>
          </a:p>
          <a:p>
            <a:pPr>
              <a:buNone/>
            </a:pPr>
            <a:r>
              <a:rPr lang="en-US" sz="1100" dirty="0"/>
              <a:t>Welch, R., M. Madden and R. </a:t>
            </a:r>
            <a:r>
              <a:rPr lang="en-US" sz="1100" dirty="0" err="1"/>
              <a:t>Doren</a:t>
            </a:r>
            <a:r>
              <a:rPr lang="en-US" sz="1100" dirty="0"/>
              <a:t>, 1999.  Mapping the Everglades, </a:t>
            </a:r>
            <a:r>
              <a:rPr lang="en-US" sz="1100" i="1" dirty="0"/>
              <a:t>Photogrammetric Engineering and Remote Sensing</a:t>
            </a:r>
            <a:r>
              <a:rPr lang="en-US" sz="1100" dirty="0"/>
              <a:t>, 65(2): 163-170.</a:t>
            </a:r>
          </a:p>
          <a:p>
            <a:pPr>
              <a:buNone/>
            </a:pPr>
            <a:r>
              <a:rPr lang="en-US" sz="1100" dirty="0" smtClean="0"/>
              <a:t>Madden</a:t>
            </a:r>
            <a:r>
              <a:rPr lang="en-US" sz="1100" dirty="0"/>
              <a:t>, M</a:t>
            </a:r>
            <a:r>
              <a:rPr lang="en-US" sz="1100" b="1" dirty="0"/>
              <a:t>.,</a:t>
            </a:r>
            <a:r>
              <a:rPr lang="en-US" sz="1100" dirty="0"/>
              <a:t> D. Jones and L. </a:t>
            </a:r>
            <a:r>
              <a:rPr lang="en-US" sz="1100" dirty="0" err="1"/>
              <a:t>Vilchek</a:t>
            </a:r>
            <a:r>
              <a:rPr lang="en-US" sz="1100" dirty="0"/>
              <a:t>, 1999.  Photointerpretation key for the Everglades Vegetation Classification System, </a:t>
            </a:r>
            <a:r>
              <a:rPr lang="en-US" sz="1100" i="1" dirty="0"/>
              <a:t>Photogrammetric Engineering and Remote Sensing</a:t>
            </a:r>
            <a:r>
              <a:rPr lang="en-US" sz="1100" dirty="0"/>
              <a:t>,</a:t>
            </a:r>
            <a:r>
              <a:rPr lang="en-US" sz="1100" i="1" dirty="0"/>
              <a:t> </a:t>
            </a:r>
            <a:r>
              <a:rPr lang="en-US" sz="1100" dirty="0"/>
              <a:t>65(2): 171-177</a:t>
            </a:r>
            <a:r>
              <a:rPr lang="en-US" sz="1100" dirty="0" smtClean="0"/>
              <a:t>.</a:t>
            </a:r>
            <a:endParaRPr lang="en-US" sz="1100" dirty="0"/>
          </a:p>
        </p:txBody>
      </p:sp>
      <p:sp>
        <p:nvSpPr>
          <p:cNvPr id="6" name="TextBox 5"/>
          <p:cNvSpPr txBox="1"/>
          <p:nvPr/>
        </p:nvSpPr>
        <p:spPr>
          <a:xfrm>
            <a:off x="6407021" y="512666"/>
            <a:ext cx="2736979" cy="2554545"/>
          </a:xfrm>
          <a:prstGeom prst="rect">
            <a:avLst/>
          </a:prstGeom>
          <a:noFill/>
        </p:spPr>
        <p:txBody>
          <a:bodyPr wrap="square" rtlCol="0">
            <a:spAutoFit/>
          </a:bodyPr>
          <a:lstStyle/>
          <a:p>
            <a:r>
              <a:rPr lang="en-US" sz="2800" b="1" dirty="0" smtClean="0"/>
              <a:t>NPS Vegetation Inventory</a:t>
            </a:r>
          </a:p>
          <a:p>
            <a:r>
              <a:rPr lang="en-US" sz="2400" dirty="0" smtClean="0"/>
              <a:t>1995 - 1999</a:t>
            </a:r>
          </a:p>
          <a:p>
            <a:r>
              <a:rPr lang="en-US" sz="2000" dirty="0" smtClean="0"/>
              <a:t>Everglades National Park</a:t>
            </a:r>
          </a:p>
          <a:p>
            <a:r>
              <a:rPr lang="en-US" sz="2000" dirty="0" smtClean="0"/>
              <a:t>Big Cypress National Preserve</a:t>
            </a:r>
          </a:p>
          <a:p>
            <a:r>
              <a:rPr lang="en-US" sz="2000" dirty="0" smtClean="0"/>
              <a:t>Biscayne National Park</a:t>
            </a:r>
            <a:endParaRPr lang="en-US" sz="2000" dirty="0"/>
          </a:p>
        </p:txBody>
      </p:sp>
    </p:spTree>
    <p:extLst>
      <p:ext uri="{BB962C8B-B14F-4D97-AF65-F5344CB8AC3E}">
        <p14:creationId xmlns:p14="http://schemas.microsoft.com/office/powerpoint/2010/main" val="14035753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F6DAEB0D-236E-468E-9D98-277AA07137BC}"/>
              </a:ext>
            </a:extLst>
          </p:cNvPr>
          <p:cNvPicPr>
            <a:picLocks noChangeAspect="1"/>
          </p:cNvPicPr>
          <p:nvPr/>
        </p:nvPicPr>
        <p:blipFill rotWithShape="1">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8707" y="221374"/>
            <a:ext cx="6958150" cy="1102369"/>
          </a:xfrm>
          <a:prstGeom prst="rect">
            <a:avLst/>
          </a:prstGeom>
        </p:spPr>
      </p:pic>
      <p:sp>
        <p:nvSpPr>
          <p:cNvPr id="19" name="Title 1">
            <a:extLst>
              <a:ext uri="{FF2B5EF4-FFF2-40B4-BE49-F238E27FC236}">
                <a16:creationId xmlns:a16="http://schemas.microsoft.com/office/drawing/2014/main" xmlns="" id="{CC79C583-70CE-4BD1-9FD2-CABB4AEBD52D}"/>
              </a:ext>
            </a:extLst>
          </p:cNvPr>
          <p:cNvSpPr txBox="1">
            <a:spLocks/>
          </p:cNvSpPr>
          <p:nvPr/>
        </p:nvSpPr>
        <p:spPr>
          <a:xfrm>
            <a:off x="8707" y="221373"/>
            <a:ext cx="6958150" cy="1102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2800" dirty="0">
                <a:latin typeface="Verdana" panose="020B0604030504040204" pitchFamily="34" charset="0"/>
                <a:ea typeface="Verdana" panose="020B0604030504040204" pitchFamily="34" charset="0"/>
                <a:cs typeface="Verdana" panose="020B0604030504040204" pitchFamily="34" charset="0"/>
              </a:rPr>
              <a:t>Very High Resolution Analysis (UAS</a:t>
            </a:r>
            <a:r>
              <a:rPr lang="pt-BR" sz="2800" dirty="0" smtClean="0">
                <a:latin typeface="Verdana" panose="020B0604030504040204" pitchFamily="34" charset="0"/>
                <a:ea typeface="Verdana" panose="020B0604030504040204" pitchFamily="34" charset="0"/>
                <a:cs typeface="Verdana" panose="020B0604030504040204" pitchFamily="34" charset="0"/>
              </a:rPr>
              <a:t>) and Structure from Motion: 3D model</a:t>
            </a:r>
            <a:endParaRPr lang="pt-BR" sz="2800" dirty="0">
              <a:latin typeface="Verdana" panose="020B0604030504040204" pitchFamily="34" charset="0"/>
              <a:ea typeface="Verdana" panose="020B0604030504040204" pitchFamily="34" charset="0"/>
              <a:cs typeface="Verdana" panose="020B0604030504040204" pitchFamily="34" charset="0"/>
            </a:endParaRPr>
          </a:p>
        </p:txBody>
      </p:sp>
      <p:sp>
        <p:nvSpPr>
          <p:cNvPr id="12" name="Content Placeholder 2">
            <a:extLst>
              <a:ext uri="{FF2B5EF4-FFF2-40B4-BE49-F238E27FC236}">
                <a16:creationId xmlns:a16="http://schemas.microsoft.com/office/drawing/2014/main" xmlns="" id="{4C54BB2D-4874-44EF-9CE1-72D8F7350CF5}"/>
              </a:ext>
            </a:extLst>
          </p:cNvPr>
          <p:cNvSpPr txBox="1">
            <a:spLocks/>
          </p:cNvSpPr>
          <p:nvPr/>
        </p:nvSpPr>
        <p:spPr>
          <a:xfrm>
            <a:off x="949668" y="5449866"/>
            <a:ext cx="7356630" cy="53106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2000" dirty="0"/>
              <a:t>O</a:t>
            </a:r>
            <a:r>
              <a:rPr lang="pt-BR" sz="2000" dirty="0" smtClean="0"/>
              <a:t>rthomosaics </a:t>
            </a:r>
            <a:r>
              <a:rPr lang="pt-BR" sz="2000" dirty="0"/>
              <a:t>and </a:t>
            </a:r>
            <a:r>
              <a:rPr lang="pt-BR" sz="2000" dirty="0" smtClean="0"/>
              <a:t>3D models </a:t>
            </a:r>
            <a:r>
              <a:rPr lang="pt-BR" sz="2000" dirty="0"/>
              <a:t>show extensive browning following </a:t>
            </a:r>
            <a:r>
              <a:rPr lang="pt-BR" sz="2000" dirty="0" smtClean="0"/>
              <a:t>Irma.</a:t>
            </a:r>
            <a:endParaRPr lang="pt-BR" sz="2000" dirty="0"/>
          </a:p>
        </p:txBody>
      </p:sp>
      <p:sp>
        <p:nvSpPr>
          <p:cNvPr id="7" name="TextBox 6">
            <a:extLst>
              <a:ext uri="{FF2B5EF4-FFF2-40B4-BE49-F238E27FC236}">
                <a16:creationId xmlns:a16="http://schemas.microsoft.com/office/drawing/2014/main" xmlns="" id="{C7A937F1-CCB4-4517-AD6F-0391BAE37EE7}"/>
              </a:ext>
            </a:extLst>
          </p:cNvPr>
          <p:cNvSpPr txBox="1"/>
          <p:nvPr/>
        </p:nvSpPr>
        <p:spPr>
          <a:xfrm>
            <a:off x="7407714" y="1224215"/>
            <a:ext cx="1580369" cy="369332"/>
          </a:xfrm>
          <a:prstGeom prst="rect">
            <a:avLst/>
          </a:prstGeom>
          <a:noFill/>
        </p:spPr>
        <p:txBody>
          <a:bodyPr wrap="none" rtlCol="0">
            <a:spAutoFit/>
          </a:bodyPr>
          <a:lstStyle/>
          <a:p>
            <a:r>
              <a:rPr lang="pt-BR" b="1" dirty="0"/>
              <a:t>3D point cloud</a:t>
            </a:r>
            <a:endParaRPr lang="en-US" b="1" dirty="0"/>
          </a:p>
        </p:txBody>
      </p:sp>
      <p:pic>
        <p:nvPicPr>
          <p:cNvPr id="8" name="Picture 7">
            <a:extLst>
              <a:ext uri="{FF2B5EF4-FFF2-40B4-BE49-F238E27FC236}">
                <a16:creationId xmlns:a16="http://schemas.microsoft.com/office/drawing/2014/main" xmlns="" id="{8B662DF8-3B48-4E48-9809-F9CFE4159D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186" y="1628827"/>
            <a:ext cx="8760952" cy="1486078"/>
          </a:xfrm>
          <a:prstGeom prst="rect">
            <a:avLst/>
          </a:prstGeom>
        </p:spPr>
      </p:pic>
      <p:pic>
        <p:nvPicPr>
          <p:cNvPr id="9" name="Picture 8">
            <a:extLst>
              <a:ext uri="{FF2B5EF4-FFF2-40B4-BE49-F238E27FC236}">
                <a16:creationId xmlns:a16="http://schemas.microsoft.com/office/drawing/2014/main" xmlns="" id="{D0F6D2A4-2AEF-489E-B4FB-04775F344C4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200000">
            <a:off x="3600080" y="45879"/>
            <a:ext cx="1943839" cy="8702391"/>
          </a:xfrm>
          <a:prstGeom prst="rect">
            <a:avLst/>
          </a:prstGeom>
        </p:spPr>
      </p:pic>
      <p:sp>
        <p:nvSpPr>
          <p:cNvPr id="10" name="TextBox 9">
            <a:extLst>
              <a:ext uri="{FF2B5EF4-FFF2-40B4-BE49-F238E27FC236}">
                <a16:creationId xmlns:a16="http://schemas.microsoft.com/office/drawing/2014/main" xmlns="" id="{9DB19D20-7810-4BF2-A935-35B438C00B18}"/>
              </a:ext>
            </a:extLst>
          </p:cNvPr>
          <p:cNvSpPr txBox="1"/>
          <p:nvPr/>
        </p:nvSpPr>
        <p:spPr>
          <a:xfrm>
            <a:off x="7489211" y="3114905"/>
            <a:ext cx="1417376" cy="369332"/>
          </a:xfrm>
          <a:prstGeom prst="rect">
            <a:avLst/>
          </a:prstGeom>
          <a:noFill/>
        </p:spPr>
        <p:txBody>
          <a:bodyPr wrap="none" rtlCol="0">
            <a:spAutoFit/>
          </a:bodyPr>
          <a:lstStyle/>
          <a:p>
            <a:r>
              <a:rPr lang="pt-BR" b="1" dirty="0"/>
              <a:t>Orthomosaic</a:t>
            </a:r>
            <a:endParaRPr lang="en-US" b="1" dirty="0"/>
          </a:p>
        </p:txBody>
      </p:sp>
    </p:spTree>
    <p:extLst>
      <p:ext uri="{BB962C8B-B14F-4D97-AF65-F5344CB8AC3E}">
        <p14:creationId xmlns:p14="http://schemas.microsoft.com/office/powerpoint/2010/main" val="13722623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F6DAEB0D-236E-468E-9D98-277AA07137BC}"/>
              </a:ext>
            </a:extLst>
          </p:cNvPr>
          <p:cNvPicPr>
            <a:picLocks noChangeAspect="1"/>
          </p:cNvPicPr>
          <p:nvPr/>
        </p:nvPicPr>
        <p:blipFill rotWithShape="1">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8707" y="221374"/>
            <a:ext cx="6958150" cy="1102369"/>
          </a:xfrm>
          <a:prstGeom prst="rect">
            <a:avLst/>
          </a:prstGeom>
        </p:spPr>
      </p:pic>
      <p:sp>
        <p:nvSpPr>
          <p:cNvPr id="19" name="Title 1">
            <a:extLst>
              <a:ext uri="{FF2B5EF4-FFF2-40B4-BE49-F238E27FC236}">
                <a16:creationId xmlns:a16="http://schemas.microsoft.com/office/drawing/2014/main" xmlns="" id="{CC79C583-70CE-4BD1-9FD2-CABB4AEBD52D}"/>
              </a:ext>
            </a:extLst>
          </p:cNvPr>
          <p:cNvSpPr txBox="1">
            <a:spLocks/>
          </p:cNvSpPr>
          <p:nvPr/>
        </p:nvSpPr>
        <p:spPr>
          <a:xfrm>
            <a:off x="8706" y="221373"/>
            <a:ext cx="7046143" cy="1102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2800" dirty="0" smtClean="0">
                <a:latin typeface="Verdana" panose="020B0604030504040204" pitchFamily="34" charset="0"/>
                <a:ea typeface="Verdana" panose="020B0604030504040204" pitchFamily="34" charset="0"/>
                <a:cs typeface="Verdana" panose="020B0604030504040204" pitchFamily="34" charset="0"/>
              </a:rPr>
              <a:t>Visually see browning</a:t>
            </a:r>
            <a:r>
              <a:rPr lang="pt-BR" sz="2800" dirty="0">
                <a:latin typeface="Verdana" panose="020B0604030504040204" pitchFamily="34" charset="0"/>
                <a:ea typeface="Verdana" panose="020B0604030504040204" pitchFamily="34" charset="0"/>
                <a:cs typeface="Verdana" panose="020B0604030504040204" pitchFamily="34" charset="0"/>
              </a:rPr>
              <a:t>: </a:t>
            </a:r>
            <a:r>
              <a:rPr lang="pt-BR" sz="2800" dirty="0" smtClean="0">
                <a:latin typeface="Verdana" panose="020B0604030504040204" pitchFamily="34" charset="0"/>
                <a:ea typeface="Verdana" panose="020B0604030504040204" pitchFamily="34" charset="0"/>
                <a:cs typeface="Verdana" panose="020B0604030504040204" pitchFamily="34" charset="0"/>
              </a:rPr>
              <a:t>detection </a:t>
            </a:r>
            <a:r>
              <a:rPr lang="pt-BR" sz="2800" dirty="0">
                <a:latin typeface="Verdana" panose="020B0604030504040204" pitchFamily="34" charset="0"/>
                <a:ea typeface="Verdana" panose="020B0604030504040204" pitchFamily="34" charset="0"/>
                <a:cs typeface="Verdana" panose="020B0604030504040204" pitchFamily="34" charset="0"/>
              </a:rPr>
              <a:t>&amp; </a:t>
            </a:r>
            <a:r>
              <a:rPr lang="pt-BR" sz="2800" dirty="0" smtClean="0">
                <a:latin typeface="Verdana" panose="020B0604030504040204" pitchFamily="34" charset="0"/>
                <a:ea typeface="Verdana" panose="020B0604030504040204" pitchFamily="34" charset="0"/>
                <a:cs typeface="Verdana" panose="020B0604030504040204" pitchFamily="34" charset="0"/>
              </a:rPr>
              <a:t>extent in before/after satellite imagery</a:t>
            </a:r>
            <a:endParaRPr lang="pt-BR" sz="2800"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xmlns="" id="{88CF4E4B-C7D0-489F-8072-C6B302EB7F9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r="49"/>
          <a:stretch/>
        </p:blipFill>
        <p:spPr>
          <a:xfrm>
            <a:off x="910544" y="1323743"/>
            <a:ext cx="7049569" cy="4881303"/>
          </a:xfrm>
          <a:prstGeom prst="rect">
            <a:avLst/>
          </a:prstGeom>
          <a:ln>
            <a:solidFill>
              <a:schemeClr val="tx1"/>
            </a:solidFill>
          </a:ln>
        </p:spPr>
      </p:pic>
      <p:sp>
        <p:nvSpPr>
          <p:cNvPr id="4" name="TextBox 3">
            <a:extLst>
              <a:ext uri="{FF2B5EF4-FFF2-40B4-BE49-F238E27FC236}">
                <a16:creationId xmlns:a16="http://schemas.microsoft.com/office/drawing/2014/main" xmlns="" id="{E1838DB8-3503-47EF-83E1-9E5CB6C047A3}"/>
              </a:ext>
            </a:extLst>
          </p:cNvPr>
          <p:cNvSpPr txBox="1"/>
          <p:nvPr/>
        </p:nvSpPr>
        <p:spPr>
          <a:xfrm>
            <a:off x="2897908" y="5784336"/>
            <a:ext cx="1444337" cy="369332"/>
          </a:xfrm>
          <a:prstGeom prst="rect">
            <a:avLst/>
          </a:prstGeom>
          <a:noFill/>
        </p:spPr>
        <p:txBody>
          <a:bodyPr wrap="square" rtlCol="0">
            <a:spAutoFit/>
          </a:bodyPr>
          <a:lstStyle/>
          <a:p>
            <a:r>
              <a:rPr lang="pt-BR" dirty="0">
                <a:solidFill>
                  <a:schemeClr val="bg1"/>
                </a:solidFill>
              </a:rPr>
              <a:t>Sep 01, 2017</a:t>
            </a:r>
            <a:endParaRPr lang="en-US" dirty="0">
              <a:solidFill>
                <a:schemeClr val="bg1"/>
              </a:solidFill>
            </a:endParaRPr>
          </a:p>
        </p:txBody>
      </p:sp>
      <p:sp>
        <p:nvSpPr>
          <p:cNvPr id="8" name="TextBox 7">
            <a:extLst>
              <a:ext uri="{FF2B5EF4-FFF2-40B4-BE49-F238E27FC236}">
                <a16:creationId xmlns:a16="http://schemas.microsoft.com/office/drawing/2014/main" xmlns="" id="{CD99F4B4-E5A7-4299-9034-F70DEF670A48}"/>
              </a:ext>
            </a:extLst>
          </p:cNvPr>
          <p:cNvSpPr txBox="1"/>
          <p:nvPr/>
        </p:nvSpPr>
        <p:spPr>
          <a:xfrm>
            <a:off x="6515776" y="5784336"/>
            <a:ext cx="1444337" cy="369332"/>
          </a:xfrm>
          <a:prstGeom prst="rect">
            <a:avLst/>
          </a:prstGeom>
          <a:noFill/>
        </p:spPr>
        <p:txBody>
          <a:bodyPr wrap="square" rtlCol="0">
            <a:spAutoFit/>
          </a:bodyPr>
          <a:lstStyle/>
          <a:p>
            <a:r>
              <a:rPr lang="pt-BR" dirty="0">
                <a:solidFill>
                  <a:schemeClr val="bg1"/>
                </a:solidFill>
              </a:rPr>
              <a:t>Oct 11, 2017</a:t>
            </a:r>
            <a:endParaRPr lang="en-US" dirty="0">
              <a:solidFill>
                <a:schemeClr val="bg1"/>
              </a:solidFill>
            </a:endParaRPr>
          </a:p>
        </p:txBody>
      </p:sp>
    </p:spTree>
    <p:extLst>
      <p:ext uri="{BB962C8B-B14F-4D97-AF65-F5344CB8AC3E}">
        <p14:creationId xmlns:p14="http://schemas.microsoft.com/office/powerpoint/2010/main" val="34837771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5BAEDC49-A234-4D14-86A4-B53CE2CE25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6426" y="1719854"/>
            <a:ext cx="2521905" cy="2820103"/>
          </a:xfrm>
          <a:prstGeom prst="rect">
            <a:avLst/>
          </a:prstGeom>
        </p:spPr>
      </p:pic>
      <p:pic>
        <p:nvPicPr>
          <p:cNvPr id="24" name="Picture 23">
            <a:extLst>
              <a:ext uri="{FF2B5EF4-FFF2-40B4-BE49-F238E27FC236}">
                <a16:creationId xmlns:a16="http://schemas.microsoft.com/office/drawing/2014/main" xmlns="" id="{853D7E19-CA6B-44B7-BCB4-B5ACF3DA7A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463" y="3766861"/>
            <a:ext cx="2090263" cy="2337423"/>
          </a:xfrm>
          <a:prstGeom prst="rect">
            <a:avLst/>
          </a:prstGeom>
        </p:spPr>
      </p:pic>
      <p:pic>
        <p:nvPicPr>
          <p:cNvPr id="23" name="Picture 22">
            <a:extLst>
              <a:ext uri="{FF2B5EF4-FFF2-40B4-BE49-F238E27FC236}">
                <a16:creationId xmlns:a16="http://schemas.microsoft.com/office/drawing/2014/main" xmlns="" id="{3CD77CF8-ED83-4875-845C-0FE00EDC55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462" y="1357465"/>
            <a:ext cx="2090263" cy="2337423"/>
          </a:xfrm>
          <a:prstGeom prst="rect">
            <a:avLst/>
          </a:prstGeom>
        </p:spPr>
      </p:pic>
      <p:pic>
        <p:nvPicPr>
          <p:cNvPr id="15" name="Picture 14">
            <a:extLst>
              <a:ext uri="{FF2B5EF4-FFF2-40B4-BE49-F238E27FC236}">
                <a16:creationId xmlns:a16="http://schemas.microsoft.com/office/drawing/2014/main" xmlns="" id="{F6DAEB0D-236E-468E-9D98-277AA07137BC}"/>
              </a:ext>
            </a:extLst>
          </p:cNvPr>
          <p:cNvPicPr>
            <a:picLocks noChangeAspect="1"/>
          </p:cNvPicPr>
          <p:nvPr/>
        </p:nvPicPr>
        <p:blipFill rotWithShape="1">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8707" y="221374"/>
            <a:ext cx="6958150" cy="1102369"/>
          </a:xfrm>
          <a:prstGeom prst="rect">
            <a:avLst/>
          </a:prstGeom>
        </p:spPr>
      </p:pic>
      <p:sp>
        <p:nvSpPr>
          <p:cNvPr id="19" name="Title 1">
            <a:extLst>
              <a:ext uri="{FF2B5EF4-FFF2-40B4-BE49-F238E27FC236}">
                <a16:creationId xmlns:a16="http://schemas.microsoft.com/office/drawing/2014/main" xmlns="" id="{CC79C583-70CE-4BD1-9FD2-CABB4AEBD52D}"/>
              </a:ext>
            </a:extLst>
          </p:cNvPr>
          <p:cNvSpPr txBox="1">
            <a:spLocks/>
          </p:cNvSpPr>
          <p:nvPr/>
        </p:nvSpPr>
        <p:spPr>
          <a:xfrm>
            <a:off x="8707" y="221373"/>
            <a:ext cx="6958150" cy="1102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2800" dirty="0" smtClean="0">
                <a:latin typeface="Verdana" panose="020B0604030504040204" pitchFamily="34" charset="0"/>
                <a:ea typeface="Verdana" panose="020B0604030504040204" pitchFamily="34" charset="0"/>
                <a:cs typeface="Verdana" panose="020B0604030504040204" pitchFamily="34" charset="0"/>
              </a:rPr>
              <a:t>Quantify Damage - Fraction </a:t>
            </a:r>
            <a:r>
              <a:rPr lang="pt-BR" sz="2800" dirty="0">
                <a:latin typeface="Verdana" panose="020B0604030504040204" pitchFamily="34" charset="0"/>
                <a:ea typeface="Verdana" panose="020B0604030504040204" pitchFamily="34" charset="0"/>
                <a:cs typeface="Verdana" panose="020B0604030504040204" pitchFamily="34" charset="0"/>
              </a:rPr>
              <a:t>of Green Vegetation </a:t>
            </a:r>
            <a:r>
              <a:rPr lang="pt-BR" sz="2800" dirty="0" smtClean="0">
                <a:latin typeface="Verdana" panose="020B0604030504040204" pitchFamily="34" charset="0"/>
                <a:ea typeface="Verdana" panose="020B0604030504040204" pitchFamily="34" charset="0"/>
                <a:cs typeface="Verdana" panose="020B0604030504040204" pitchFamily="34" charset="0"/>
              </a:rPr>
              <a:t>Cover and % Change</a:t>
            </a:r>
            <a:endParaRPr lang="pt-BR" sz="2800" dirty="0">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xmlns="" id="{DBCDB837-8205-438E-B24D-27726738017A}"/>
              </a:ext>
            </a:extLst>
          </p:cNvPr>
          <p:cNvSpPr txBox="1"/>
          <p:nvPr/>
        </p:nvSpPr>
        <p:spPr>
          <a:xfrm>
            <a:off x="1812477" y="5819079"/>
            <a:ext cx="1444337" cy="276999"/>
          </a:xfrm>
          <a:prstGeom prst="rect">
            <a:avLst/>
          </a:prstGeom>
          <a:noFill/>
        </p:spPr>
        <p:txBody>
          <a:bodyPr wrap="square" rtlCol="0">
            <a:spAutoFit/>
          </a:bodyPr>
          <a:lstStyle/>
          <a:p>
            <a:r>
              <a:rPr lang="pt-BR" sz="1200" dirty="0">
                <a:solidFill>
                  <a:schemeClr val="bg1"/>
                </a:solidFill>
              </a:rPr>
              <a:t>Oct 11, 2017</a:t>
            </a:r>
            <a:endParaRPr lang="en-US" sz="1200" dirty="0">
              <a:solidFill>
                <a:schemeClr val="bg1"/>
              </a:solidFill>
            </a:endParaRPr>
          </a:p>
        </p:txBody>
      </p:sp>
      <p:sp>
        <p:nvSpPr>
          <p:cNvPr id="10" name="TextBox 9">
            <a:extLst>
              <a:ext uri="{FF2B5EF4-FFF2-40B4-BE49-F238E27FC236}">
                <a16:creationId xmlns:a16="http://schemas.microsoft.com/office/drawing/2014/main" xmlns="" id="{D1476BC1-789A-4A8A-AA7F-410FFBBA3430}"/>
              </a:ext>
            </a:extLst>
          </p:cNvPr>
          <p:cNvSpPr txBox="1"/>
          <p:nvPr/>
        </p:nvSpPr>
        <p:spPr>
          <a:xfrm>
            <a:off x="1782893" y="3385322"/>
            <a:ext cx="1444337" cy="276999"/>
          </a:xfrm>
          <a:prstGeom prst="rect">
            <a:avLst/>
          </a:prstGeom>
          <a:noFill/>
        </p:spPr>
        <p:txBody>
          <a:bodyPr wrap="square" rtlCol="0">
            <a:spAutoFit/>
          </a:bodyPr>
          <a:lstStyle/>
          <a:p>
            <a:r>
              <a:rPr lang="pt-BR" sz="1200" dirty="0">
                <a:solidFill>
                  <a:schemeClr val="bg1"/>
                </a:solidFill>
              </a:rPr>
              <a:t>Sep 01, 2017</a:t>
            </a:r>
            <a:endParaRPr lang="en-US" sz="1200" dirty="0">
              <a:solidFill>
                <a:schemeClr val="bg1"/>
              </a:solidFill>
            </a:endParaRPr>
          </a:p>
        </p:txBody>
      </p:sp>
      <p:pic>
        <p:nvPicPr>
          <p:cNvPr id="8" name="Picture 7">
            <a:extLst>
              <a:ext uri="{FF2B5EF4-FFF2-40B4-BE49-F238E27FC236}">
                <a16:creationId xmlns:a16="http://schemas.microsoft.com/office/drawing/2014/main" xmlns="" id="{67A7ACC0-9337-4E07-84A2-4ACAF82D8E33}"/>
              </a:ext>
            </a:extLst>
          </p:cNvPr>
          <p:cNvPicPr>
            <a:picLocks noChangeAspect="1"/>
          </p:cNvPicPr>
          <p:nvPr/>
        </p:nvPicPr>
        <p:blipFill>
          <a:blip r:embed="rId8"/>
          <a:stretch>
            <a:fillRect/>
          </a:stretch>
        </p:blipFill>
        <p:spPr>
          <a:xfrm rot="16200000">
            <a:off x="-1245256" y="3692513"/>
            <a:ext cx="3124200" cy="180975"/>
          </a:xfrm>
          <a:prstGeom prst="rect">
            <a:avLst/>
          </a:prstGeom>
        </p:spPr>
      </p:pic>
      <p:sp>
        <p:nvSpPr>
          <p:cNvPr id="11" name="TextBox 10">
            <a:extLst>
              <a:ext uri="{FF2B5EF4-FFF2-40B4-BE49-F238E27FC236}">
                <a16:creationId xmlns:a16="http://schemas.microsoft.com/office/drawing/2014/main" xmlns="" id="{375D79F0-A1B4-455F-B293-EEED4C35D666}"/>
              </a:ext>
            </a:extLst>
          </p:cNvPr>
          <p:cNvSpPr txBox="1"/>
          <p:nvPr/>
        </p:nvSpPr>
        <p:spPr>
          <a:xfrm>
            <a:off x="184692" y="5427890"/>
            <a:ext cx="436338" cy="338554"/>
          </a:xfrm>
          <a:prstGeom prst="rect">
            <a:avLst/>
          </a:prstGeom>
          <a:noFill/>
        </p:spPr>
        <p:txBody>
          <a:bodyPr wrap="none" rtlCol="0">
            <a:spAutoFit/>
          </a:bodyPr>
          <a:lstStyle/>
          <a:p>
            <a:r>
              <a:rPr lang="pt-BR" sz="1600" dirty="0"/>
              <a:t>0%</a:t>
            </a:r>
            <a:endParaRPr lang="en-US" sz="1600" dirty="0"/>
          </a:p>
        </p:txBody>
      </p:sp>
      <p:sp>
        <p:nvSpPr>
          <p:cNvPr id="16" name="TextBox 15">
            <a:extLst>
              <a:ext uri="{FF2B5EF4-FFF2-40B4-BE49-F238E27FC236}">
                <a16:creationId xmlns:a16="http://schemas.microsoft.com/office/drawing/2014/main" xmlns="" id="{8B91215C-B2B0-4249-8720-4CAF4B5E5A65}"/>
              </a:ext>
            </a:extLst>
          </p:cNvPr>
          <p:cNvSpPr txBox="1"/>
          <p:nvPr/>
        </p:nvSpPr>
        <p:spPr>
          <a:xfrm>
            <a:off x="-8416" y="1807483"/>
            <a:ext cx="644728" cy="338554"/>
          </a:xfrm>
          <a:prstGeom prst="rect">
            <a:avLst/>
          </a:prstGeom>
          <a:noFill/>
        </p:spPr>
        <p:txBody>
          <a:bodyPr wrap="none" rtlCol="0">
            <a:spAutoFit/>
          </a:bodyPr>
          <a:lstStyle/>
          <a:p>
            <a:r>
              <a:rPr lang="pt-BR" sz="1600" dirty="0"/>
              <a:t>100%</a:t>
            </a:r>
            <a:endParaRPr lang="en-US" sz="1600" dirty="0"/>
          </a:p>
        </p:txBody>
      </p:sp>
      <p:sp>
        <p:nvSpPr>
          <p:cNvPr id="17" name="TextBox 16">
            <a:extLst>
              <a:ext uri="{FF2B5EF4-FFF2-40B4-BE49-F238E27FC236}">
                <a16:creationId xmlns:a16="http://schemas.microsoft.com/office/drawing/2014/main" xmlns="" id="{4A5DBCCC-1EB5-4C40-8E2A-DF436F9E9F73}"/>
              </a:ext>
            </a:extLst>
          </p:cNvPr>
          <p:cNvSpPr txBox="1"/>
          <p:nvPr/>
        </p:nvSpPr>
        <p:spPr>
          <a:xfrm>
            <a:off x="8235189" y="1601358"/>
            <a:ext cx="644728" cy="338554"/>
          </a:xfrm>
          <a:prstGeom prst="rect">
            <a:avLst/>
          </a:prstGeom>
          <a:noFill/>
        </p:spPr>
        <p:txBody>
          <a:bodyPr wrap="none" rtlCol="0">
            <a:spAutoFit/>
          </a:bodyPr>
          <a:lstStyle/>
          <a:p>
            <a:r>
              <a:rPr lang="pt-BR" sz="1600" dirty="0"/>
              <a:t>100%</a:t>
            </a:r>
            <a:endParaRPr lang="en-US" sz="1600" dirty="0"/>
          </a:p>
        </p:txBody>
      </p:sp>
      <p:sp>
        <p:nvSpPr>
          <p:cNvPr id="18" name="TextBox 17">
            <a:extLst>
              <a:ext uri="{FF2B5EF4-FFF2-40B4-BE49-F238E27FC236}">
                <a16:creationId xmlns:a16="http://schemas.microsoft.com/office/drawing/2014/main" xmlns="" id="{48ECDC23-2D14-4779-BA2A-84590059B096}"/>
              </a:ext>
            </a:extLst>
          </p:cNvPr>
          <p:cNvSpPr txBox="1"/>
          <p:nvPr/>
        </p:nvSpPr>
        <p:spPr>
          <a:xfrm>
            <a:off x="8242941" y="4328178"/>
            <a:ext cx="707245" cy="338554"/>
          </a:xfrm>
          <a:prstGeom prst="rect">
            <a:avLst/>
          </a:prstGeom>
          <a:noFill/>
        </p:spPr>
        <p:txBody>
          <a:bodyPr wrap="none" rtlCol="0">
            <a:spAutoFit/>
          </a:bodyPr>
          <a:lstStyle/>
          <a:p>
            <a:r>
              <a:rPr lang="pt-BR" sz="1600" dirty="0"/>
              <a:t>-100%</a:t>
            </a:r>
            <a:endParaRPr lang="en-US" sz="1600" dirty="0"/>
          </a:p>
        </p:txBody>
      </p:sp>
      <p:pic>
        <p:nvPicPr>
          <p:cNvPr id="3" name="Picture 2">
            <a:extLst>
              <a:ext uri="{FF2B5EF4-FFF2-40B4-BE49-F238E27FC236}">
                <a16:creationId xmlns:a16="http://schemas.microsoft.com/office/drawing/2014/main" xmlns="" id="{3DD9D110-FDDB-4848-A87C-07D4773B696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33662" y="1701321"/>
            <a:ext cx="2603728" cy="3913088"/>
          </a:xfrm>
          <a:prstGeom prst="rect">
            <a:avLst/>
          </a:prstGeom>
        </p:spPr>
      </p:pic>
      <p:pic>
        <p:nvPicPr>
          <p:cNvPr id="4" name="Picture 3">
            <a:extLst>
              <a:ext uri="{FF2B5EF4-FFF2-40B4-BE49-F238E27FC236}">
                <a16:creationId xmlns:a16="http://schemas.microsoft.com/office/drawing/2014/main" xmlns="" id="{DE1602F7-C8E4-49A4-BBA6-DA2127439D8C}"/>
              </a:ext>
            </a:extLst>
          </p:cNvPr>
          <p:cNvPicPr>
            <a:picLocks noChangeAspect="1"/>
          </p:cNvPicPr>
          <p:nvPr/>
        </p:nvPicPr>
        <p:blipFill>
          <a:blip r:embed="rId10"/>
          <a:stretch>
            <a:fillRect/>
          </a:stretch>
        </p:blipFill>
        <p:spPr>
          <a:xfrm rot="16200000">
            <a:off x="7359722" y="3033330"/>
            <a:ext cx="2356366" cy="201430"/>
          </a:xfrm>
          <a:prstGeom prst="rect">
            <a:avLst/>
          </a:prstGeom>
        </p:spPr>
      </p:pic>
      <p:sp>
        <p:nvSpPr>
          <p:cNvPr id="26" name="TextBox 25">
            <a:extLst>
              <a:ext uri="{FF2B5EF4-FFF2-40B4-BE49-F238E27FC236}">
                <a16:creationId xmlns:a16="http://schemas.microsoft.com/office/drawing/2014/main" xmlns="" id="{1E184CE4-A74F-4F76-9A0D-52A551BA3D84}"/>
              </a:ext>
            </a:extLst>
          </p:cNvPr>
          <p:cNvSpPr txBox="1"/>
          <p:nvPr/>
        </p:nvSpPr>
        <p:spPr>
          <a:xfrm>
            <a:off x="2953086" y="1340925"/>
            <a:ext cx="5669501" cy="369332"/>
          </a:xfrm>
          <a:prstGeom prst="rect">
            <a:avLst/>
          </a:prstGeom>
          <a:noFill/>
        </p:spPr>
        <p:txBody>
          <a:bodyPr wrap="none" rtlCol="0">
            <a:spAutoFit/>
          </a:bodyPr>
          <a:lstStyle/>
          <a:p>
            <a:r>
              <a:rPr lang="pt-BR" b="1" dirty="0"/>
              <a:t>Anomaly of fraction of green vegetation cover (% change)</a:t>
            </a:r>
            <a:endParaRPr lang="en-US" b="1" dirty="0"/>
          </a:p>
        </p:txBody>
      </p:sp>
      <p:pic>
        <p:nvPicPr>
          <p:cNvPr id="27" name="Picture 15" descr="F:\Temp\00Sapelo\20170928-1040-Area02-HiRes\DJI_0204.JPG">
            <a:extLst>
              <a:ext uri="{FF2B5EF4-FFF2-40B4-BE49-F238E27FC236}">
                <a16:creationId xmlns:a16="http://schemas.microsoft.com/office/drawing/2014/main" xmlns="" id="{2F38A125-1B83-40BD-BE11-1B92C07A125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935099" y="4571856"/>
            <a:ext cx="2090263" cy="156769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C2E59301-2F12-46A8-BD2D-AF5A0F23363B}"/>
              </a:ext>
            </a:extLst>
          </p:cNvPr>
          <p:cNvSpPr txBox="1"/>
          <p:nvPr/>
        </p:nvSpPr>
        <p:spPr>
          <a:xfrm>
            <a:off x="4915221" y="5345101"/>
            <a:ext cx="1444337" cy="276999"/>
          </a:xfrm>
          <a:prstGeom prst="rect">
            <a:avLst/>
          </a:prstGeom>
          <a:noFill/>
        </p:spPr>
        <p:txBody>
          <a:bodyPr wrap="square" rtlCol="0">
            <a:spAutoFit/>
          </a:bodyPr>
          <a:lstStyle/>
          <a:p>
            <a:r>
              <a:rPr lang="pt-BR" sz="1200" dirty="0">
                <a:solidFill>
                  <a:schemeClr val="bg1"/>
                </a:solidFill>
              </a:rPr>
              <a:t>Anomaly</a:t>
            </a:r>
            <a:endParaRPr lang="en-US" sz="1200" dirty="0">
              <a:solidFill>
                <a:schemeClr val="bg1"/>
              </a:solidFill>
            </a:endParaRPr>
          </a:p>
        </p:txBody>
      </p:sp>
      <p:sp>
        <p:nvSpPr>
          <p:cNvPr id="29" name="TextBox 28">
            <a:extLst>
              <a:ext uri="{FF2B5EF4-FFF2-40B4-BE49-F238E27FC236}">
                <a16:creationId xmlns:a16="http://schemas.microsoft.com/office/drawing/2014/main" xmlns="" id="{4B765A91-4B1B-44D5-B45B-1A4301F53925}"/>
              </a:ext>
            </a:extLst>
          </p:cNvPr>
          <p:cNvSpPr txBox="1"/>
          <p:nvPr/>
        </p:nvSpPr>
        <p:spPr>
          <a:xfrm>
            <a:off x="7520772" y="4222520"/>
            <a:ext cx="1444337" cy="276999"/>
          </a:xfrm>
          <a:prstGeom prst="rect">
            <a:avLst/>
          </a:prstGeom>
          <a:noFill/>
        </p:spPr>
        <p:txBody>
          <a:bodyPr wrap="square" rtlCol="0">
            <a:spAutoFit/>
          </a:bodyPr>
          <a:lstStyle/>
          <a:p>
            <a:r>
              <a:rPr lang="pt-BR" sz="1200" dirty="0">
                <a:solidFill>
                  <a:schemeClr val="bg1"/>
                </a:solidFill>
              </a:rPr>
              <a:t>Anomaly</a:t>
            </a:r>
            <a:endParaRPr lang="en-US" sz="1200" dirty="0">
              <a:solidFill>
                <a:schemeClr val="bg1"/>
              </a:solidFill>
            </a:endParaRPr>
          </a:p>
        </p:txBody>
      </p:sp>
    </p:spTree>
    <p:extLst>
      <p:ext uri="{BB962C8B-B14F-4D97-AF65-F5344CB8AC3E}">
        <p14:creationId xmlns:p14="http://schemas.microsoft.com/office/powerpoint/2010/main" val="9801188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F6DAEB0D-236E-468E-9D98-277AA07137BC}"/>
              </a:ext>
            </a:extLst>
          </p:cNvPr>
          <p:cNvPicPr>
            <a:picLocks noChangeAspect="1"/>
          </p:cNvPicPr>
          <p:nvPr/>
        </p:nvPicPr>
        <p:blipFill rotWithShape="1">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8707" y="221374"/>
            <a:ext cx="6958150" cy="1102369"/>
          </a:xfrm>
          <a:prstGeom prst="rect">
            <a:avLst/>
          </a:prstGeom>
        </p:spPr>
      </p:pic>
      <p:sp>
        <p:nvSpPr>
          <p:cNvPr id="19" name="Title 1">
            <a:extLst>
              <a:ext uri="{FF2B5EF4-FFF2-40B4-BE49-F238E27FC236}">
                <a16:creationId xmlns:a16="http://schemas.microsoft.com/office/drawing/2014/main" xmlns="" id="{CC79C583-70CE-4BD1-9FD2-CABB4AEBD52D}"/>
              </a:ext>
            </a:extLst>
          </p:cNvPr>
          <p:cNvSpPr txBox="1">
            <a:spLocks/>
          </p:cNvSpPr>
          <p:nvPr/>
        </p:nvSpPr>
        <p:spPr>
          <a:xfrm>
            <a:off x="8707" y="221373"/>
            <a:ext cx="6958150" cy="1102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3200" dirty="0" smtClean="0">
                <a:latin typeface="Verdana" panose="020B0604030504040204" pitchFamily="34" charset="0"/>
                <a:ea typeface="Verdana" panose="020B0604030504040204" pitchFamily="34" charset="0"/>
                <a:cs typeface="Verdana" panose="020B0604030504040204" pitchFamily="34" charset="0"/>
              </a:rPr>
              <a:t>Goal is to quantify structure and spectral responses to stress</a:t>
            </a:r>
            <a:endParaRPr lang="pt-BR" sz="320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919" y="1392323"/>
            <a:ext cx="8590141" cy="4678198"/>
          </a:xfrm>
          <a:prstGeom prst="rect">
            <a:avLst/>
          </a:prstGeom>
        </p:spPr>
      </p:pic>
      <p:sp>
        <p:nvSpPr>
          <p:cNvPr id="4" name="TextBox 3"/>
          <p:cNvSpPr txBox="1"/>
          <p:nvPr/>
        </p:nvSpPr>
        <p:spPr>
          <a:xfrm>
            <a:off x="587296" y="5434846"/>
            <a:ext cx="3063980" cy="369332"/>
          </a:xfrm>
          <a:prstGeom prst="rect">
            <a:avLst/>
          </a:prstGeom>
          <a:solidFill>
            <a:schemeClr val="bg1"/>
          </a:solidFill>
        </p:spPr>
        <p:txBody>
          <a:bodyPr wrap="none" rtlCol="0">
            <a:spAutoFit/>
          </a:bodyPr>
          <a:lstStyle/>
          <a:p>
            <a:r>
              <a:rPr lang="en-US" u="sng" dirty="0">
                <a:hlinkClick r:id="rId6"/>
              </a:rPr>
              <a:t>https://</a:t>
            </a:r>
            <a:r>
              <a:rPr lang="en-US" u="sng" dirty="0" smtClean="0">
                <a:hlinkClick r:id="rId6"/>
              </a:rPr>
              <a:t>youtu.be/99zr8aPce-M</a:t>
            </a:r>
            <a:endParaRPr lang="en-US" dirty="0"/>
          </a:p>
        </p:txBody>
      </p:sp>
      <p:pic>
        <p:nvPicPr>
          <p:cNvPr id="8" name="Picture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651275" y="1772816"/>
            <a:ext cx="4725907" cy="3582955"/>
          </a:xfrm>
          <a:prstGeom prst="rect">
            <a:avLst/>
          </a:prstGeom>
        </p:spPr>
      </p:pic>
    </p:spTree>
    <p:extLst>
      <p:ext uri="{BB962C8B-B14F-4D97-AF65-F5344CB8AC3E}">
        <p14:creationId xmlns:p14="http://schemas.microsoft.com/office/powerpoint/2010/main" val="24183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6DAEB0D-236E-468E-9D98-277AA07137BC}"/>
              </a:ext>
            </a:extLst>
          </p:cNvPr>
          <p:cNvPicPr>
            <a:picLocks noChangeAspect="1"/>
          </p:cNvPicPr>
          <p:nvPr/>
        </p:nvPicPr>
        <p:blipFill rotWithShape="1">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8707" y="221374"/>
            <a:ext cx="6958150" cy="1102369"/>
          </a:xfrm>
          <a:prstGeom prst="rect">
            <a:avLst/>
          </a:prstGeom>
        </p:spPr>
      </p:pic>
      <p:sp>
        <p:nvSpPr>
          <p:cNvPr id="5" name="Title 1">
            <a:extLst>
              <a:ext uri="{FF2B5EF4-FFF2-40B4-BE49-F238E27FC236}">
                <a16:creationId xmlns:a16="http://schemas.microsoft.com/office/drawing/2014/main" xmlns="" id="{CC79C583-70CE-4BD1-9FD2-CABB4AEBD52D}"/>
              </a:ext>
            </a:extLst>
          </p:cNvPr>
          <p:cNvSpPr txBox="1">
            <a:spLocks/>
          </p:cNvSpPr>
          <p:nvPr/>
        </p:nvSpPr>
        <p:spPr>
          <a:xfrm>
            <a:off x="8707" y="221373"/>
            <a:ext cx="6958150" cy="1102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3200" dirty="0" smtClean="0">
                <a:latin typeface="Verdana" panose="020B0604030504040204" pitchFamily="34" charset="0"/>
                <a:ea typeface="Verdana" panose="020B0604030504040204" pitchFamily="34" charset="0"/>
                <a:cs typeface="Verdana" panose="020B0604030504040204" pitchFamily="34" charset="0"/>
              </a:rPr>
              <a:t>Augmented Reality to visualize vegetation stress responses</a:t>
            </a:r>
            <a:endParaRPr lang="pt-BR" sz="32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xmlns="" id="{28E3C1C1-883F-44FB-A25A-A793C1FA70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868" y="1350953"/>
            <a:ext cx="8322907" cy="4681635"/>
          </a:xfrm>
          <a:prstGeom prst="rect">
            <a:avLst/>
          </a:prstGeom>
        </p:spPr>
      </p:pic>
      <p:sp>
        <p:nvSpPr>
          <p:cNvPr id="8" name="TextBox 7"/>
          <p:cNvSpPr txBox="1"/>
          <p:nvPr/>
        </p:nvSpPr>
        <p:spPr>
          <a:xfrm>
            <a:off x="7153470" y="354440"/>
            <a:ext cx="1237861" cy="1015663"/>
          </a:xfrm>
          <a:prstGeom prst="rect">
            <a:avLst/>
          </a:prstGeom>
          <a:noFill/>
        </p:spPr>
        <p:txBody>
          <a:bodyPr wrap="square" rtlCol="0">
            <a:spAutoFit/>
          </a:bodyPr>
          <a:lstStyle/>
          <a:p>
            <a:r>
              <a:rPr lang="en-US" sz="2000" b="1" dirty="0" smtClean="0"/>
              <a:t>Gaming Software: </a:t>
            </a:r>
          </a:p>
          <a:p>
            <a:r>
              <a:rPr lang="en-US" sz="2000" b="1" dirty="0" smtClean="0"/>
              <a:t>Unity</a:t>
            </a:r>
            <a:endParaRPr lang="en-US" sz="2000" b="1" dirty="0"/>
          </a:p>
        </p:txBody>
      </p:sp>
    </p:spTree>
    <p:extLst>
      <p:ext uri="{BB962C8B-B14F-4D97-AF65-F5344CB8AC3E}">
        <p14:creationId xmlns:p14="http://schemas.microsoft.com/office/powerpoint/2010/main" val="1140815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6EC6120-4BCF-4CC7-81ED-688F0ECAAB1F}"/>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rot="5400000">
            <a:off x="3794775" y="834070"/>
            <a:ext cx="5362780" cy="5061555"/>
          </a:xfrm>
          <a:ln>
            <a:solidFill>
              <a:schemeClr val="tx1"/>
            </a:solidFill>
          </a:ln>
        </p:spPr>
      </p:pic>
      <p:pic>
        <p:nvPicPr>
          <p:cNvPr id="7" name="Picture 6">
            <a:extLst>
              <a:ext uri="{FF2B5EF4-FFF2-40B4-BE49-F238E27FC236}">
                <a16:creationId xmlns:a16="http://schemas.microsoft.com/office/drawing/2014/main" xmlns="" id="{64C7DE43-B3AA-4B06-B973-2C1357109B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1948" y="1466499"/>
            <a:ext cx="5666618" cy="2894006"/>
          </a:xfrm>
          <a:prstGeom prst="rect">
            <a:avLst/>
          </a:prstGeom>
          <a:ln w="3175" cap="sq">
            <a:solidFill>
              <a:schemeClr val="bg1"/>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163216" y="4730514"/>
            <a:ext cx="2618792" cy="1200329"/>
          </a:xfrm>
          <a:prstGeom prst="rect">
            <a:avLst/>
          </a:prstGeom>
          <a:noFill/>
        </p:spPr>
        <p:txBody>
          <a:bodyPr wrap="square" rtlCol="0">
            <a:spAutoFit/>
          </a:bodyPr>
          <a:lstStyle/>
          <a:p>
            <a:r>
              <a:rPr lang="en-US" sz="2400" dirty="0" smtClean="0"/>
              <a:t>Microsoft HoloLens to “see” the </a:t>
            </a:r>
            <a:r>
              <a:rPr lang="en-US" sz="2400" i="1" dirty="0" smtClean="0"/>
              <a:t>in situ </a:t>
            </a:r>
            <a:r>
              <a:rPr lang="en-US" sz="2400" dirty="0" smtClean="0"/>
              <a:t>collards </a:t>
            </a:r>
            <a:r>
              <a:rPr lang="en-US" sz="2400" dirty="0"/>
              <a:t>i</a:t>
            </a:r>
            <a:r>
              <a:rPr lang="en-US" sz="2400" dirty="0" smtClean="0"/>
              <a:t>n the lab</a:t>
            </a:r>
          </a:p>
        </p:txBody>
      </p:sp>
      <p:pic>
        <p:nvPicPr>
          <p:cNvPr id="8" name="Picture 7">
            <a:extLst>
              <a:ext uri="{FF2B5EF4-FFF2-40B4-BE49-F238E27FC236}">
                <a16:creationId xmlns:a16="http://schemas.microsoft.com/office/drawing/2014/main" xmlns="" id="{F6DAEB0D-236E-468E-9D98-277AA07137BC}"/>
              </a:ext>
            </a:extLst>
          </p:cNvPr>
          <p:cNvPicPr>
            <a:picLocks noChangeAspect="1"/>
          </p:cNvPicPr>
          <p:nvPr/>
        </p:nvPicPr>
        <p:blipFill rotWithShape="1">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8707" y="221374"/>
            <a:ext cx="6958150" cy="1102369"/>
          </a:xfrm>
          <a:prstGeom prst="rect">
            <a:avLst/>
          </a:prstGeom>
        </p:spPr>
      </p:pic>
      <p:sp>
        <p:nvSpPr>
          <p:cNvPr id="9" name="Title 1">
            <a:extLst>
              <a:ext uri="{FF2B5EF4-FFF2-40B4-BE49-F238E27FC236}">
                <a16:creationId xmlns:a16="http://schemas.microsoft.com/office/drawing/2014/main" xmlns="" id="{CC79C583-70CE-4BD1-9FD2-CABB4AEBD52D}"/>
              </a:ext>
            </a:extLst>
          </p:cNvPr>
          <p:cNvSpPr txBox="1">
            <a:spLocks/>
          </p:cNvSpPr>
          <p:nvPr/>
        </p:nvSpPr>
        <p:spPr>
          <a:xfrm>
            <a:off x="8707" y="221373"/>
            <a:ext cx="6958150" cy="1102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3200" dirty="0" smtClean="0">
                <a:latin typeface="Verdana" panose="020B0604030504040204" pitchFamily="34" charset="0"/>
                <a:ea typeface="Verdana" panose="020B0604030504040204" pitchFamily="34" charset="0"/>
                <a:cs typeface="Verdana" panose="020B0604030504040204" pitchFamily="34" charset="0"/>
              </a:rPr>
              <a:t>AR brings field visualization to the lab = aid to verification</a:t>
            </a:r>
            <a:endParaRPr lang="pt-BR" sz="3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485156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9700" y="1804660"/>
            <a:ext cx="6032500" cy="490855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87600" y="2636510"/>
            <a:ext cx="5054600" cy="408305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55950" y="3404860"/>
            <a:ext cx="4286250" cy="331470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34812" y="4258934"/>
            <a:ext cx="2686050" cy="2454275"/>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77088" y="1944360"/>
            <a:ext cx="3157724" cy="523220"/>
          </a:xfrm>
          <a:prstGeom prst="rect">
            <a:avLst/>
          </a:prstGeom>
          <a:noFill/>
        </p:spPr>
        <p:txBody>
          <a:bodyPr wrap="none" rtlCol="0">
            <a:spAutoFit/>
          </a:bodyPr>
          <a:lstStyle/>
          <a:p>
            <a:r>
              <a:rPr lang="en-US" sz="2800" dirty="0"/>
              <a:t>Artificial Intelligence</a:t>
            </a:r>
          </a:p>
        </p:txBody>
      </p:sp>
      <p:sp>
        <p:nvSpPr>
          <p:cNvPr id="10" name="TextBox 9"/>
          <p:cNvSpPr txBox="1"/>
          <p:nvPr/>
        </p:nvSpPr>
        <p:spPr>
          <a:xfrm>
            <a:off x="2832100" y="2762900"/>
            <a:ext cx="2851150" cy="523220"/>
          </a:xfrm>
          <a:prstGeom prst="rect">
            <a:avLst/>
          </a:prstGeom>
          <a:noFill/>
        </p:spPr>
        <p:txBody>
          <a:bodyPr wrap="square" rtlCol="0">
            <a:spAutoFit/>
          </a:bodyPr>
          <a:lstStyle/>
          <a:p>
            <a:r>
              <a:rPr lang="en-US" sz="2800" dirty="0" smtClean="0"/>
              <a:t>Machine Learning</a:t>
            </a:r>
            <a:endParaRPr lang="en-US" sz="2800" dirty="0"/>
          </a:p>
        </p:txBody>
      </p:sp>
      <p:sp>
        <p:nvSpPr>
          <p:cNvPr id="11" name="TextBox 10"/>
          <p:cNvSpPr txBox="1"/>
          <p:nvPr/>
        </p:nvSpPr>
        <p:spPr>
          <a:xfrm>
            <a:off x="3443066" y="3537599"/>
            <a:ext cx="3903884" cy="523220"/>
          </a:xfrm>
          <a:prstGeom prst="rect">
            <a:avLst/>
          </a:prstGeom>
          <a:noFill/>
        </p:spPr>
        <p:txBody>
          <a:bodyPr wrap="square" rtlCol="0">
            <a:spAutoFit/>
          </a:bodyPr>
          <a:lstStyle/>
          <a:p>
            <a:r>
              <a:rPr lang="en-US" sz="2800" dirty="0" smtClean="0"/>
              <a:t>Representation Learning</a:t>
            </a:r>
            <a:endParaRPr lang="en-US" sz="2800" dirty="0"/>
          </a:p>
        </p:txBody>
      </p:sp>
      <p:sp>
        <p:nvSpPr>
          <p:cNvPr id="12" name="TextBox 11"/>
          <p:cNvSpPr txBox="1"/>
          <p:nvPr/>
        </p:nvSpPr>
        <p:spPr>
          <a:xfrm>
            <a:off x="5022850" y="4502106"/>
            <a:ext cx="1841500" cy="954107"/>
          </a:xfrm>
          <a:prstGeom prst="rect">
            <a:avLst/>
          </a:prstGeom>
          <a:noFill/>
        </p:spPr>
        <p:txBody>
          <a:bodyPr wrap="square" rtlCol="0">
            <a:spAutoFit/>
          </a:bodyPr>
          <a:lstStyle/>
          <a:p>
            <a:r>
              <a:rPr lang="en-US" sz="2800" dirty="0" smtClean="0"/>
              <a:t>Deep</a:t>
            </a:r>
          </a:p>
          <a:p>
            <a:r>
              <a:rPr lang="en-US" sz="2800" dirty="0" smtClean="0"/>
              <a:t> Learning</a:t>
            </a:r>
            <a:endParaRPr lang="en-US" sz="2800" dirty="0"/>
          </a:p>
        </p:txBody>
      </p:sp>
      <p:pic>
        <p:nvPicPr>
          <p:cNvPr id="13" name="Picture 12"/>
          <p:cNvPicPr/>
          <p:nvPr/>
        </p:nvPicPr>
        <p:blipFill rotWithShape="1">
          <a:blip r:embed="rId2" cstate="screen">
            <a:extLst>
              <a:ext uri="{28A0092B-C50C-407E-A947-70E740481C1C}">
                <a14:useLocalDpi xmlns:a14="http://schemas.microsoft.com/office/drawing/2010/main"/>
              </a:ext>
            </a:extLst>
          </a:blip>
          <a:srcRect/>
          <a:stretch/>
        </p:blipFill>
        <p:spPr>
          <a:xfrm>
            <a:off x="0" y="0"/>
            <a:ext cx="5580957" cy="1569710"/>
          </a:xfrm>
          <a:prstGeom prst="rect">
            <a:avLst/>
          </a:prstGeom>
        </p:spPr>
      </p:pic>
      <p:sp>
        <p:nvSpPr>
          <p:cNvPr id="14" name="Rectangle 13"/>
          <p:cNvSpPr/>
          <p:nvPr/>
        </p:nvSpPr>
        <p:spPr>
          <a:xfrm>
            <a:off x="4070350" y="850900"/>
            <a:ext cx="4572000" cy="923330"/>
          </a:xfrm>
          <a:prstGeom prst="rect">
            <a:avLst/>
          </a:prstGeom>
          <a:solidFill>
            <a:schemeClr val="bg1"/>
          </a:solidFill>
        </p:spPr>
        <p:txBody>
          <a:bodyPr>
            <a:spAutoFit/>
          </a:bodyPr>
          <a:lstStyle/>
          <a:p>
            <a:r>
              <a:rPr lang="en-US" u="sng" dirty="0">
                <a:hlinkClick r:id="rId3"/>
              </a:rPr>
              <a:t>https://www.deeplearningbook.org/</a:t>
            </a:r>
            <a:r>
              <a:rPr lang="en-US" u="sng" dirty="0"/>
              <a:t> </a:t>
            </a:r>
          </a:p>
          <a:p>
            <a:r>
              <a:rPr lang="en-US" dirty="0" err="1"/>
              <a:t>Goodfellow</a:t>
            </a:r>
            <a:r>
              <a:rPr lang="en-US" dirty="0"/>
              <a:t>, I., Y. </a:t>
            </a:r>
            <a:r>
              <a:rPr lang="en-US" dirty="0" err="1"/>
              <a:t>Bengio</a:t>
            </a:r>
            <a:r>
              <a:rPr lang="en-US" dirty="0"/>
              <a:t> and A. </a:t>
            </a:r>
            <a:r>
              <a:rPr lang="en-US" dirty="0" err="1"/>
              <a:t>Courville</a:t>
            </a:r>
            <a:r>
              <a:rPr lang="en-US" dirty="0"/>
              <a:t>, 2016. Deep Learning, MIT Press</a:t>
            </a:r>
          </a:p>
        </p:txBody>
      </p:sp>
      <p:sp>
        <p:nvSpPr>
          <p:cNvPr id="15" name="TextBox 14"/>
          <p:cNvSpPr txBox="1"/>
          <p:nvPr/>
        </p:nvSpPr>
        <p:spPr>
          <a:xfrm>
            <a:off x="5117750" y="49590"/>
            <a:ext cx="4026250" cy="830997"/>
          </a:xfrm>
          <a:prstGeom prst="rect">
            <a:avLst/>
          </a:prstGeom>
          <a:noFill/>
        </p:spPr>
        <p:txBody>
          <a:bodyPr wrap="square" rtlCol="0">
            <a:spAutoFit/>
          </a:bodyPr>
          <a:lstStyle/>
          <a:p>
            <a:r>
              <a:rPr lang="en-US" sz="4800" dirty="0" smtClean="0"/>
              <a:t>Deep Learning</a:t>
            </a:r>
            <a:endParaRPr lang="en-US" sz="4800" dirty="0"/>
          </a:p>
        </p:txBody>
      </p:sp>
    </p:spTree>
    <p:extLst>
      <p:ext uri="{BB962C8B-B14F-4D97-AF65-F5344CB8AC3E}">
        <p14:creationId xmlns:p14="http://schemas.microsoft.com/office/powerpoint/2010/main" val="2324269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38849" y="424903"/>
            <a:ext cx="3299301" cy="707886"/>
          </a:xfrm>
          <a:prstGeom prst="rect">
            <a:avLst/>
          </a:prstGeom>
          <a:noFill/>
        </p:spPr>
        <p:txBody>
          <a:bodyPr wrap="none" rtlCol="0">
            <a:spAutoFit/>
          </a:bodyPr>
          <a:lstStyle/>
          <a:p>
            <a:r>
              <a:rPr lang="en-US" sz="4000" dirty="0" smtClean="0"/>
              <a:t>Deep Learning</a:t>
            </a:r>
            <a:endParaRPr lang="en-US" sz="2800" dirty="0"/>
          </a:p>
        </p:txBody>
      </p:sp>
      <p:sp>
        <p:nvSpPr>
          <p:cNvPr id="6" name="TextBox 5"/>
          <p:cNvSpPr txBox="1"/>
          <p:nvPr/>
        </p:nvSpPr>
        <p:spPr>
          <a:xfrm>
            <a:off x="685021" y="6284422"/>
            <a:ext cx="2448234" cy="369332"/>
          </a:xfrm>
          <a:prstGeom prst="rect">
            <a:avLst/>
          </a:prstGeom>
          <a:noFill/>
        </p:spPr>
        <p:txBody>
          <a:bodyPr wrap="none" rtlCol="0">
            <a:spAutoFit/>
          </a:bodyPr>
          <a:lstStyle/>
          <a:p>
            <a:r>
              <a:rPr lang="en-US" dirty="0" err="1"/>
              <a:t>Goodfellow</a:t>
            </a:r>
            <a:r>
              <a:rPr lang="en-US" dirty="0"/>
              <a:t> et al. (2016</a:t>
            </a:r>
            <a:r>
              <a:rPr lang="en-US" dirty="0" smtClean="0"/>
              <a:t>)</a:t>
            </a:r>
            <a:endParaRPr lang="en-US" dirty="0"/>
          </a:p>
        </p:txBody>
      </p:sp>
      <p:sp>
        <p:nvSpPr>
          <p:cNvPr id="8" name="TextBox 7"/>
          <p:cNvSpPr txBox="1"/>
          <p:nvPr/>
        </p:nvSpPr>
        <p:spPr>
          <a:xfrm>
            <a:off x="5238849" y="5702531"/>
            <a:ext cx="2626938" cy="369332"/>
          </a:xfrm>
          <a:prstGeom prst="rect">
            <a:avLst/>
          </a:prstGeom>
          <a:noFill/>
        </p:spPr>
        <p:txBody>
          <a:bodyPr wrap="none" rtlCol="0">
            <a:spAutoFit/>
          </a:bodyPr>
          <a:lstStyle/>
          <a:p>
            <a:r>
              <a:rPr lang="en-US" dirty="0" smtClean="0"/>
              <a:t>Input is in the visible </a:t>
            </a:r>
            <a:r>
              <a:rPr lang="en-US" dirty="0"/>
              <a:t>l</a:t>
            </a:r>
            <a:r>
              <a:rPr lang="en-US" dirty="0" smtClean="0"/>
              <a:t>ayer</a:t>
            </a:r>
            <a:endParaRPr lang="en-US" dirty="0"/>
          </a:p>
        </p:txBody>
      </p:sp>
      <p:sp>
        <p:nvSpPr>
          <p:cNvPr id="9" name="TextBox 8"/>
          <p:cNvSpPr txBox="1"/>
          <p:nvPr/>
        </p:nvSpPr>
        <p:spPr>
          <a:xfrm>
            <a:off x="4707084" y="2668386"/>
            <a:ext cx="4227366"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Series of hidden layers extracts increasingly abstract features from the image. </a:t>
            </a:r>
            <a:endParaRPr lang="en-US" dirty="0"/>
          </a:p>
          <a:p>
            <a:pPr marL="285750" indent="-285750">
              <a:buFont typeface="Arial" panose="020B0604020202020204" pitchFamily="34" charset="0"/>
              <a:buChar char="•"/>
            </a:pPr>
            <a:r>
              <a:rPr lang="en-US" dirty="0" smtClean="0"/>
              <a:t>Called hidden because their values are not given in the data, the model must determine which concepts are useful for explaining the relationships in the observed data.</a:t>
            </a:r>
            <a:endParaRPr lang="en-US" dirty="0"/>
          </a:p>
        </p:txBody>
      </p:sp>
      <p:sp>
        <p:nvSpPr>
          <p:cNvPr id="10" name="Down Arrow 9"/>
          <p:cNvSpPr/>
          <p:nvPr/>
        </p:nvSpPr>
        <p:spPr>
          <a:xfrm rot="10800000">
            <a:off x="6357524" y="4976710"/>
            <a:ext cx="280554" cy="6816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10800000">
            <a:off x="6301166" y="1696344"/>
            <a:ext cx="280554" cy="6816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098572" y="1240166"/>
            <a:ext cx="2798458" cy="369332"/>
          </a:xfrm>
          <a:prstGeom prst="rect">
            <a:avLst/>
          </a:prstGeom>
          <a:noFill/>
        </p:spPr>
        <p:txBody>
          <a:bodyPr wrap="none" rtlCol="0">
            <a:spAutoFit/>
          </a:bodyPr>
          <a:lstStyle/>
          <a:p>
            <a:r>
              <a:rPr lang="en-US" dirty="0" smtClean="0"/>
              <a:t>Output is in the visible </a:t>
            </a:r>
            <a:r>
              <a:rPr lang="en-US" dirty="0"/>
              <a:t>l</a:t>
            </a:r>
            <a:r>
              <a:rPr lang="en-US" dirty="0" smtClean="0"/>
              <a:t>ayer</a:t>
            </a:r>
            <a:endParaRPr lang="en-US" dirty="0"/>
          </a:p>
        </p:txBody>
      </p:sp>
      <p:sp>
        <p:nvSpPr>
          <p:cNvPr id="13" name="TextBox 12"/>
          <p:cNvSpPr txBox="1"/>
          <p:nvPr/>
        </p:nvSpPr>
        <p:spPr>
          <a:xfrm>
            <a:off x="2573134" y="1424832"/>
            <a:ext cx="1408316" cy="4247317"/>
          </a:xfrm>
          <a:prstGeom prst="rect">
            <a:avLst/>
          </a:prstGeom>
          <a:noFill/>
        </p:spPr>
        <p:txBody>
          <a:bodyPr wrap="square" rtlCol="0">
            <a:spAutoFit/>
          </a:bodyPr>
          <a:lstStyle/>
          <a:p>
            <a:pPr algn="ctr"/>
            <a:r>
              <a:rPr lang="en-US" dirty="0" smtClean="0"/>
              <a:t>Object Identity</a:t>
            </a:r>
          </a:p>
          <a:p>
            <a:pPr algn="ctr"/>
            <a:endParaRPr lang="en-US" dirty="0"/>
          </a:p>
          <a:p>
            <a:pPr algn="ctr"/>
            <a:endParaRPr lang="en-US" dirty="0" smtClean="0"/>
          </a:p>
          <a:p>
            <a:pPr algn="ctr"/>
            <a:r>
              <a:rPr lang="en-US" dirty="0" smtClean="0"/>
              <a:t>Object Parts</a:t>
            </a:r>
          </a:p>
          <a:p>
            <a:pPr algn="ctr"/>
            <a:endParaRPr lang="en-US" dirty="0"/>
          </a:p>
          <a:p>
            <a:pPr algn="ctr"/>
            <a:endParaRPr lang="en-US" dirty="0" smtClean="0"/>
          </a:p>
          <a:p>
            <a:pPr algn="ctr"/>
            <a:r>
              <a:rPr lang="en-US" dirty="0" smtClean="0"/>
              <a:t>Corners and Contours</a:t>
            </a:r>
          </a:p>
          <a:p>
            <a:pPr algn="ctr"/>
            <a:endParaRPr lang="en-US" dirty="0" smtClean="0"/>
          </a:p>
          <a:p>
            <a:pPr algn="ctr"/>
            <a:endParaRPr lang="en-US" dirty="0"/>
          </a:p>
          <a:p>
            <a:pPr algn="ctr"/>
            <a:r>
              <a:rPr lang="en-US" dirty="0" smtClean="0"/>
              <a:t>Edges</a:t>
            </a:r>
          </a:p>
          <a:p>
            <a:pPr algn="ctr"/>
            <a:endParaRPr lang="en-US" dirty="0"/>
          </a:p>
          <a:p>
            <a:pPr algn="ctr"/>
            <a:endParaRPr lang="en-US" dirty="0" smtClean="0"/>
          </a:p>
          <a:p>
            <a:pPr algn="ctr"/>
            <a:r>
              <a:rPr lang="en-US" dirty="0" smtClean="0"/>
              <a:t>Pixels</a:t>
            </a:r>
            <a:endParaRPr lang="en-US" dirty="0"/>
          </a:p>
        </p:txBody>
      </p:sp>
      <p:sp>
        <p:nvSpPr>
          <p:cNvPr id="14" name="Down Arrow 13"/>
          <p:cNvSpPr/>
          <p:nvPr/>
        </p:nvSpPr>
        <p:spPr>
          <a:xfrm rot="10800000">
            <a:off x="3226115" y="4846321"/>
            <a:ext cx="121142" cy="4459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0800000">
            <a:off x="3225424" y="3954699"/>
            <a:ext cx="121142" cy="4459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10800000">
            <a:off x="3211917" y="2911653"/>
            <a:ext cx="121142" cy="4459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10800000">
            <a:off x="3233204" y="2047283"/>
            <a:ext cx="121142" cy="4459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746250" y="5321942"/>
            <a:ext cx="228600" cy="226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031610" y="5316356"/>
            <a:ext cx="228600" cy="226018"/>
          </a:xfrm>
          <a:prstGeom prst="rect">
            <a:avLst/>
          </a:prstGeom>
          <a:solidFill>
            <a:schemeClr val="accent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08798" y="5316356"/>
            <a:ext cx="228600" cy="226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741982" y="5592937"/>
            <a:ext cx="228600" cy="22601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027342" y="5587351"/>
            <a:ext cx="228600" cy="22601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304530" y="5587351"/>
            <a:ext cx="228600" cy="226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17889" y="5327752"/>
            <a:ext cx="228600" cy="226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203249" y="5322166"/>
            <a:ext cx="228600" cy="22601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480437" y="5322166"/>
            <a:ext cx="228600" cy="226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13621" y="5598747"/>
            <a:ext cx="228600" cy="226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198981" y="5593161"/>
            <a:ext cx="228600" cy="22601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476169" y="5593161"/>
            <a:ext cx="228600" cy="226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260783" y="4498535"/>
            <a:ext cx="228600" cy="226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254565" y="4757244"/>
            <a:ext cx="228600" cy="226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558585" y="4751658"/>
            <a:ext cx="228600" cy="22601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965898" y="4498535"/>
            <a:ext cx="228600" cy="226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257478" y="4499803"/>
            <a:ext cx="228600" cy="226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253210" y="4770164"/>
            <a:ext cx="228600" cy="22601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58184" y="4480663"/>
            <a:ext cx="228600" cy="22601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965898" y="4784029"/>
            <a:ext cx="228600" cy="22601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805597" y="3513142"/>
            <a:ext cx="228600" cy="226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801329" y="3784137"/>
            <a:ext cx="228600" cy="226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086689" y="3778551"/>
            <a:ext cx="228600" cy="22601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088619" y="3502757"/>
            <a:ext cx="228600" cy="226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31925" y="44485"/>
            <a:ext cx="1477347" cy="1343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56282" y="2485880"/>
            <a:ext cx="606982" cy="524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8041" y="2059537"/>
            <a:ext cx="590939" cy="378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05299" y="1989171"/>
            <a:ext cx="481485" cy="496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886280" y="1988890"/>
            <a:ext cx="861877" cy="378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693092" y="162130"/>
            <a:ext cx="1281219" cy="1107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Elbow Connector 6"/>
          <p:cNvCxnSpPr/>
          <p:nvPr/>
        </p:nvCxnSpPr>
        <p:spPr>
          <a:xfrm rot="5400000">
            <a:off x="1592368" y="3186810"/>
            <a:ext cx="4584086" cy="1060129"/>
          </a:xfrm>
          <a:prstGeom prst="bentConnector3">
            <a:avLst>
              <a:gd name="adj1" fmla="val 100072"/>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73" name="TextBox 7172"/>
          <p:cNvSpPr txBox="1"/>
          <p:nvPr/>
        </p:nvSpPr>
        <p:spPr>
          <a:xfrm>
            <a:off x="3021456" y="640702"/>
            <a:ext cx="502061" cy="400110"/>
          </a:xfrm>
          <a:prstGeom prst="rect">
            <a:avLst/>
          </a:prstGeom>
          <a:noFill/>
        </p:spPr>
        <p:txBody>
          <a:bodyPr wrap="none" rtlCol="0">
            <a:spAutoFit/>
          </a:bodyPr>
          <a:lstStyle/>
          <a:p>
            <a:r>
              <a:rPr lang="en-US" sz="2000" b="1" dirty="0" smtClean="0"/>
              <a:t>OR</a:t>
            </a:r>
            <a:endParaRPr lang="en-US" sz="2000" b="1" dirty="0"/>
          </a:p>
        </p:txBody>
      </p:sp>
    </p:spTree>
    <p:extLst>
      <p:ext uri="{BB962C8B-B14F-4D97-AF65-F5344CB8AC3E}">
        <p14:creationId xmlns:p14="http://schemas.microsoft.com/office/powerpoint/2010/main" val="4274899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260747" y="-842963"/>
            <a:ext cx="9665494" cy="8543925"/>
          </a:xfrm>
          <a:prstGeom prst="rect">
            <a:avLst/>
          </a:prstGeom>
        </p:spPr>
      </p:pic>
    </p:spTree>
    <p:extLst>
      <p:ext uri="{BB962C8B-B14F-4D97-AF65-F5344CB8AC3E}">
        <p14:creationId xmlns:p14="http://schemas.microsoft.com/office/powerpoint/2010/main" val="4057067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l="85" t="-1966" r="730" b="68"/>
          <a:stretch/>
        </p:blipFill>
        <p:spPr bwMode="auto">
          <a:xfrm>
            <a:off x="-2998" y="-136845"/>
            <a:ext cx="9146998" cy="6220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Content Placeholder 31">
            <a:extLst>
              <a:ext uri="{FF2B5EF4-FFF2-40B4-BE49-F238E27FC236}">
                <a16:creationId xmlns:a16="http://schemas.microsoft.com/office/drawing/2014/main" xmlns="" id="{9A8995DC-6297-40D5-97D7-8AD88611FF17}"/>
              </a:ext>
            </a:extLst>
          </p:cNvPr>
          <p:cNvSpPr>
            <a:spLocks noGrp="1"/>
          </p:cNvSpPr>
          <p:nvPr>
            <p:ph idx="1"/>
          </p:nvPr>
        </p:nvSpPr>
        <p:spPr>
          <a:xfrm>
            <a:off x="399842" y="2514988"/>
            <a:ext cx="8406246" cy="3314312"/>
          </a:xfrm>
          <a:solidFill>
            <a:schemeClr val="bg1">
              <a:alpha val="79000"/>
            </a:schemeClr>
          </a:solidFill>
        </p:spPr>
        <p:txBody>
          <a:bodyPr>
            <a:normAutofit/>
          </a:bodyPr>
          <a:lstStyle/>
          <a:p>
            <a:r>
              <a:rPr lang="pt-BR" dirty="0" smtClean="0"/>
              <a:t>We bring our life experiences/perceptions/values to our computer screens.</a:t>
            </a:r>
          </a:p>
          <a:p>
            <a:r>
              <a:rPr lang="en-US" dirty="0" smtClean="0"/>
              <a:t>Understand the image features before we process.</a:t>
            </a:r>
            <a:endParaRPr lang="pt-BR" dirty="0"/>
          </a:p>
          <a:p>
            <a:r>
              <a:rPr lang="pt-BR" dirty="0" smtClean="0"/>
              <a:t>Image interpretation is critical to assessment of classification, segmentation, image object quality, machine learning, deep learning, etc..</a:t>
            </a:r>
          </a:p>
          <a:p>
            <a:r>
              <a:rPr lang="pt-BR" dirty="0" smtClean="0"/>
              <a:t>Keep in mind as we explore new techniques.</a:t>
            </a:r>
            <a:endParaRPr lang="pt-BR" dirty="0"/>
          </a:p>
        </p:txBody>
      </p:sp>
      <p:sp>
        <p:nvSpPr>
          <p:cNvPr id="5" name="TextBox 4"/>
          <p:cNvSpPr txBox="1"/>
          <p:nvPr/>
        </p:nvSpPr>
        <p:spPr>
          <a:xfrm>
            <a:off x="222042" y="306664"/>
            <a:ext cx="2119491" cy="584775"/>
          </a:xfrm>
          <a:prstGeom prst="rect">
            <a:avLst/>
          </a:prstGeom>
          <a:noFill/>
        </p:spPr>
        <p:txBody>
          <a:bodyPr wrap="none" rtlCol="0">
            <a:spAutoFit/>
          </a:bodyPr>
          <a:lstStyle/>
          <a:p>
            <a:r>
              <a:rPr lang="en-US" sz="3200" dirty="0" smtClean="0"/>
              <a:t>Conclusion:</a:t>
            </a:r>
            <a:endParaRPr lang="en-US" sz="3200" dirty="0"/>
          </a:p>
        </p:txBody>
      </p:sp>
      <p:sp>
        <p:nvSpPr>
          <p:cNvPr id="3" name="TextBox 2"/>
          <p:cNvSpPr txBox="1"/>
          <p:nvPr/>
        </p:nvSpPr>
        <p:spPr>
          <a:xfrm>
            <a:off x="2416750" y="106609"/>
            <a:ext cx="5663561" cy="1569660"/>
          </a:xfrm>
          <a:prstGeom prst="rect">
            <a:avLst/>
          </a:prstGeom>
          <a:noFill/>
        </p:spPr>
        <p:txBody>
          <a:bodyPr wrap="square" rtlCol="0">
            <a:spAutoFit/>
          </a:bodyPr>
          <a:lstStyle/>
          <a:p>
            <a:r>
              <a:rPr lang="en-US" sz="3200" i="1" dirty="0" smtClean="0"/>
              <a:t>Seeing is Believing…and understanding both imagery and products of image analysis.</a:t>
            </a:r>
            <a:endParaRPr lang="en-US" sz="3200" i="1" dirty="0"/>
          </a:p>
        </p:txBody>
      </p:sp>
    </p:spTree>
    <p:extLst>
      <p:ext uri="{BB962C8B-B14F-4D97-AF65-F5344CB8AC3E}">
        <p14:creationId xmlns:p14="http://schemas.microsoft.com/office/powerpoint/2010/main" val="27883906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4"/>
          <p:cNvGrpSpPr>
            <a:grpSpLocks/>
          </p:cNvGrpSpPr>
          <p:nvPr/>
        </p:nvGrpSpPr>
        <p:grpSpPr bwMode="auto">
          <a:xfrm>
            <a:off x="227012" y="232617"/>
            <a:ext cx="8683625" cy="4527550"/>
            <a:chOff x="146" y="528"/>
            <a:chExt cx="5470" cy="2852"/>
          </a:xfrm>
        </p:grpSpPr>
        <p:pic>
          <p:nvPicPr>
            <p:cNvPr id="27653" name="Picture 5" descr="grsm-spot image"/>
            <p:cNvPicPr>
              <a:picLocks noChangeAspect="1" noChangeArrowheads="1"/>
            </p:cNvPicPr>
            <p:nvPr/>
          </p:nvPicPr>
          <p:blipFill>
            <a:blip r:embed="rId3" cstate="screen">
              <a:extLst>
                <a:ext uri="{28A0092B-C50C-407E-A947-70E740481C1C}">
                  <a14:useLocalDpi xmlns:a14="http://schemas.microsoft.com/office/drawing/2010/main"/>
                </a:ext>
              </a:extLst>
            </a:blip>
            <a:srcRect l="12589" r="2498"/>
            <a:stretch>
              <a:fillRect/>
            </a:stretch>
          </p:blipFill>
          <p:spPr bwMode="auto">
            <a:xfrm>
              <a:off x="146" y="528"/>
              <a:ext cx="5470" cy="2852"/>
            </a:xfrm>
            <a:prstGeom prst="rect">
              <a:avLst/>
            </a:prstGeom>
            <a:noFill/>
            <a:ln w="317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7654" name="Text Box 6"/>
            <p:cNvSpPr txBox="1">
              <a:spLocks noChangeArrowheads="1"/>
            </p:cNvSpPr>
            <p:nvPr/>
          </p:nvSpPr>
          <p:spPr bwMode="auto">
            <a:xfrm>
              <a:off x="4080" y="2686"/>
              <a:ext cx="95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CC"/>
                  </a:solidFill>
                  <a:latin typeface="Berlin Sans FB" pitchFamily="34" charset="0"/>
                </a:rPr>
                <a:t>Cherokee</a:t>
              </a:r>
            </a:p>
          </p:txBody>
        </p:sp>
        <p:sp>
          <p:nvSpPr>
            <p:cNvPr id="27655" name="Text Box 7"/>
            <p:cNvSpPr txBox="1">
              <a:spLocks noChangeArrowheads="1"/>
            </p:cNvSpPr>
            <p:nvPr/>
          </p:nvSpPr>
          <p:spPr bwMode="auto">
            <a:xfrm>
              <a:off x="2064" y="1054"/>
              <a:ext cx="10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CC"/>
                  </a:solidFill>
                  <a:latin typeface="Berlin Sans FB" pitchFamily="34" charset="0"/>
                </a:rPr>
                <a:t>Gatlinburg</a:t>
              </a:r>
            </a:p>
          </p:txBody>
        </p:sp>
        <p:sp>
          <p:nvSpPr>
            <p:cNvPr id="27656" name="Text Box 8"/>
            <p:cNvSpPr txBox="1">
              <a:spLocks noChangeArrowheads="1"/>
            </p:cNvSpPr>
            <p:nvPr/>
          </p:nvSpPr>
          <p:spPr bwMode="auto">
            <a:xfrm>
              <a:off x="2121" y="2409"/>
              <a:ext cx="5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a:solidFill>
                    <a:srgbClr val="FFFFCC"/>
                  </a:solidFill>
                  <a:latin typeface="Berlin Sans FB" pitchFamily="34" charset="0"/>
                </a:rPr>
                <a:t>2025 m</a:t>
              </a:r>
            </a:p>
          </p:txBody>
        </p:sp>
        <p:sp>
          <p:nvSpPr>
            <p:cNvPr id="27657" name="Line 9"/>
            <p:cNvSpPr>
              <a:spLocks noChangeShapeType="1"/>
            </p:cNvSpPr>
            <p:nvPr/>
          </p:nvSpPr>
          <p:spPr bwMode="auto">
            <a:xfrm flipV="1">
              <a:off x="2688" y="2352"/>
              <a:ext cx="384" cy="144"/>
            </a:xfrm>
            <a:prstGeom prst="line">
              <a:avLst/>
            </a:prstGeom>
            <a:noFill/>
            <a:ln w="28575">
              <a:solidFill>
                <a:srgbClr val="FF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58" name="Line 10"/>
            <p:cNvSpPr>
              <a:spLocks noChangeShapeType="1"/>
            </p:cNvSpPr>
            <p:nvPr/>
          </p:nvSpPr>
          <p:spPr bwMode="auto">
            <a:xfrm>
              <a:off x="4752" y="3216"/>
              <a:ext cx="528" cy="0"/>
            </a:xfrm>
            <a:prstGeom prst="line">
              <a:avLst/>
            </a:prstGeom>
            <a:noFill/>
            <a:ln w="1905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9" name="Line 11"/>
            <p:cNvSpPr>
              <a:spLocks noChangeShapeType="1"/>
            </p:cNvSpPr>
            <p:nvPr/>
          </p:nvSpPr>
          <p:spPr bwMode="auto">
            <a:xfrm flipV="1">
              <a:off x="4752" y="3168"/>
              <a:ext cx="0" cy="48"/>
            </a:xfrm>
            <a:prstGeom prst="line">
              <a:avLst/>
            </a:prstGeom>
            <a:noFill/>
            <a:ln w="1905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0" name="Line 12"/>
            <p:cNvSpPr>
              <a:spLocks noChangeShapeType="1"/>
            </p:cNvSpPr>
            <p:nvPr/>
          </p:nvSpPr>
          <p:spPr bwMode="auto">
            <a:xfrm flipV="1">
              <a:off x="5280" y="3168"/>
              <a:ext cx="0" cy="48"/>
            </a:xfrm>
            <a:prstGeom prst="line">
              <a:avLst/>
            </a:prstGeom>
            <a:noFill/>
            <a:ln w="1905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1" name="Text Box 13"/>
            <p:cNvSpPr txBox="1">
              <a:spLocks noChangeArrowheads="1"/>
            </p:cNvSpPr>
            <p:nvPr/>
          </p:nvSpPr>
          <p:spPr bwMode="auto">
            <a:xfrm>
              <a:off x="4848" y="3216"/>
              <a:ext cx="3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a:solidFill>
                    <a:srgbClr val="FFFFCC"/>
                  </a:solidFill>
                  <a:latin typeface="Times New Roman" pitchFamily="18" charset="0"/>
                </a:rPr>
                <a:t>10 km</a:t>
              </a:r>
            </a:p>
          </p:txBody>
        </p:sp>
        <p:sp>
          <p:nvSpPr>
            <p:cNvPr id="27662" name="Text Box 14"/>
            <p:cNvSpPr txBox="1">
              <a:spLocks noChangeArrowheads="1"/>
            </p:cNvSpPr>
            <p:nvPr/>
          </p:nvSpPr>
          <p:spPr bwMode="auto">
            <a:xfrm>
              <a:off x="624" y="2016"/>
              <a:ext cx="5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CC"/>
                  </a:solidFill>
                  <a:latin typeface="Berlin Sans FB" pitchFamily="34" charset="0"/>
                </a:rPr>
                <a:t>250 m</a:t>
              </a:r>
            </a:p>
          </p:txBody>
        </p:sp>
        <p:sp>
          <p:nvSpPr>
            <p:cNvPr id="27663" name="Line 15"/>
            <p:cNvSpPr>
              <a:spLocks noChangeShapeType="1"/>
            </p:cNvSpPr>
            <p:nvPr/>
          </p:nvSpPr>
          <p:spPr bwMode="auto">
            <a:xfrm flipH="1">
              <a:off x="432" y="2256"/>
              <a:ext cx="192" cy="144"/>
            </a:xfrm>
            <a:prstGeom prst="line">
              <a:avLst/>
            </a:prstGeom>
            <a:noFill/>
            <a:ln w="28575">
              <a:solidFill>
                <a:srgbClr val="FF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7" name="Rectangle 3"/>
          <p:cNvSpPr txBox="1">
            <a:spLocks noChangeArrowheads="1"/>
          </p:cNvSpPr>
          <p:nvPr/>
        </p:nvSpPr>
        <p:spPr bwMode="auto">
          <a:xfrm>
            <a:off x="391543" y="383720"/>
            <a:ext cx="6358507" cy="606879"/>
          </a:xfrm>
          <a:prstGeom prst="rect">
            <a:avLst/>
          </a:prstGeom>
          <a:solidFill>
            <a:srgbClr val="FFFFFF"/>
          </a:solidFill>
          <a:ln>
            <a:solidFill>
              <a:srgbClr val="000000"/>
            </a:solidFill>
            <a:miter lim="800000"/>
            <a:headEnd/>
            <a:tailEnd/>
          </a:ln>
        </p:spPr>
        <p:txBody>
          <a:bodyPr/>
          <a:lstStyle/>
          <a:p>
            <a:pPr algn="ctr">
              <a:defRPr/>
            </a:pPr>
            <a:r>
              <a:rPr lang="en-US" sz="3200" b="1" kern="0" dirty="0">
                <a:latin typeface="+mj-lt"/>
                <a:ea typeface="+mj-ea"/>
                <a:cs typeface="+mj-cs"/>
              </a:rPr>
              <a:t>Great Smoky Mountains National </a:t>
            </a:r>
            <a:r>
              <a:rPr lang="en-US" sz="3200" b="1" kern="0" dirty="0" smtClean="0">
                <a:latin typeface="+mj-lt"/>
                <a:ea typeface="+mj-ea"/>
                <a:cs typeface="+mj-cs"/>
              </a:rPr>
              <a:t>Park</a:t>
            </a:r>
            <a:endParaRPr lang="en-US" sz="3200" b="1" kern="0" dirty="0">
              <a:latin typeface="+mj-lt"/>
              <a:ea typeface="+mj-ea"/>
              <a:cs typeface="+mj-cs"/>
            </a:endParaRPr>
          </a:p>
        </p:txBody>
      </p:sp>
      <p:sp>
        <p:nvSpPr>
          <p:cNvPr id="16" name="Rectangle 3"/>
          <p:cNvSpPr txBox="1">
            <a:spLocks noChangeArrowheads="1"/>
          </p:cNvSpPr>
          <p:nvPr/>
        </p:nvSpPr>
        <p:spPr bwMode="auto">
          <a:xfrm>
            <a:off x="304800" y="4876800"/>
            <a:ext cx="8610600" cy="1066800"/>
          </a:xfrm>
          <a:prstGeom prst="rect">
            <a:avLst/>
          </a:prstGeom>
          <a:solidFill>
            <a:srgbClr val="FFFFFF"/>
          </a:solidFill>
          <a:ln>
            <a:solidFill>
              <a:srgbClr val="000000"/>
            </a:solidFill>
            <a:miter lim="800000"/>
            <a:headEnd/>
            <a:tailEnd/>
          </a:ln>
        </p:spPr>
        <p:txBody>
          <a:bodyPr/>
          <a:lstStyle/>
          <a:p>
            <a:pPr>
              <a:defRPr/>
            </a:pPr>
            <a:r>
              <a:rPr lang="en-US" sz="2000" dirty="0"/>
              <a:t>Largest wilderness area east of the Mississippi River--covers over 202,000 ha (500,000 acres) of continuous eastern deciduous forest with high diversity, old growth forest and 9 million visitors each year.</a:t>
            </a:r>
            <a:endParaRPr lang="en-US" sz="2000" kern="0" dirty="0">
              <a:solidFill>
                <a:schemeClr val="tx2"/>
              </a:solidFill>
              <a:latin typeface="+mj-lt"/>
              <a:ea typeface="+mj-ea"/>
              <a:cs typeface="+mj-cs"/>
            </a:endParaRPr>
          </a:p>
        </p:txBody>
      </p:sp>
      <p:sp>
        <p:nvSpPr>
          <p:cNvPr id="2" name="TextBox 1"/>
          <p:cNvSpPr txBox="1"/>
          <p:nvPr/>
        </p:nvSpPr>
        <p:spPr>
          <a:xfrm>
            <a:off x="97340" y="6027003"/>
            <a:ext cx="9025519" cy="830997"/>
          </a:xfrm>
          <a:prstGeom prst="rect">
            <a:avLst/>
          </a:prstGeom>
          <a:noFill/>
        </p:spPr>
        <p:txBody>
          <a:bodyPr wrap="square" rtlCol="0">
            <a:spAutoFit/>
          </a:bodyPr>
          <a:lstStyle/>
          <a:p>
            <a:pPr indent="-274320"/>
            <a:r>
              <a:rPr lang="en-US" sz="1200" dirty="0"/>
              <a:t>Welch, R., T. Jordan and M. Madden, 2000. GPS surveys, DEMs and scanned aerial photographs for GIS database construction and thematic </a:t>
            </a:r>
            <a:r>
              <a:rPr lang="en-US" sz="1200" dirty="0" smtClean="0"/>
              <a:t>mapping </a:t>
            </a:r>
            <a:r>
              <a:rPr lang="en-US" sz="1200" dirty="0"/>
              <a:t>of Great Smoky Mountains National Park, </a:t>
            </a:r>
            <a:r>
              <a:rPr lang="en-US" sz="1200" i="1" dirty="0" smtClean="0"/>
              <a:t>Int. Archives </a:t>
            </a:r>
            <a:r>
              <a:rPr lang="en-US" sz="1200" i="1" dirty="0"/>
              <a:t>of Photogrammetry </a:t>
            </a:r>
            <a:r>
              <a:rPr lang="en-US" sz="1200" i="1" dirty="0" smtClean="0"/>
              <a:t>and Remote </a:t>
            </a:r>
            <a:r>
              <a:rPr lang="en-US" sz="1200" i="1" dirty="0"/>
              <a:t>Sensing, </a:t>
            </a:r>
            <a:r>
              <a:rPr lang="en-US" sz="1200" dirty="0"/>
              <a:t>Vol. 33, Part B4/3: 1181-1183.</a:t>
            </a:r>
          </a:p>
          <a:p>
            <a:pPr indent="-274320"/>
            <a:r>
              <a:rPr lang="en-US" sz="1200" dirty="0" smtClean="0"/>
              <a:t>Welch</a:t>
            </a:r>
            <a:r>
              <a:rPr lang="en-US" sz="1200" dirty="0"/>
              <a:t>, R., M. Madden and T. Jordan, 2002.  Photogrammetric and GIS techniques for the development of vegetation databases of mountainous areas: Great Smoky Mountains National Park, </a:t>
            </a:r>
            <a:r>
              <a:rPr lang="en-US" sz="1200" i="1" dirty="0"/>
              <a:t>ISPRS Journal of Photogrammetry and Remote Sensing</a:t>
            </a:r>
            <a:r>
              <a:rPr lang="en-US" sz="1200" dirty="0"/>
              <a:t>, 57(1-2): 53-68</a:t>
            </a:r>
            <a:r>
              <a:rPr lang="en-US" sz="1200" dirty="0" smtClean="0"/>
              <a:t>.</a:t>
            </a:r>
            <a:endParaRPr lang="en-US" sz="12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F6DAEB0D-236E-468E-9D98-277AA07137BC}"/>
              </a:ext>
            </a:extLst>
          </p:cNvPr>
          <p:cNvPicPr>
            <a:picLocks noChangeAspect="1"/>
          </p:cNvPicPr>
          <p:nvPr/>
        </p:nvPicPr>
        <p:blipFill rotWithShape="1">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8707" y="221374"/>
            <a:ext cx="6958150" cy="1102369"/>
          </a:xfrm>
          <a:prstGeom prst="rect">
            <a:avLst/>
          </a:prstGeom>
        </p:spPr>
      </p:pic>
      <p:sp>
        <p:nvSpPr>
          <p:cNvPr id="19" name="Title 1">
            <a:extLst>
              <a:ext uri="{FF2B5EF4-FFF2-40B4-BE49-F238E27FC236}">
                <a16:creationId xmlns:a16="http://schemas.microsoft.com/office/drawing/2014/main" xmlns="" id="{CC79C583-70CE-4BD1-9FD2-CABB4AEBD52D}"/>
              </a:ext>
            </a:extLst>
          </p:cNvPr>
          <p:cNvSpPr txBox="1">
            <a:spLocks/>
          </p:cNvSpPr>
          <p:nvPr/>
        </p:nvSpPr>
        <p:spPr>
          <a:xfrm>
            <a:off x="8707" y="221373"/>
            <a:ext cx="6958150" cy="1102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3200" dirty="0">
                <a:latin typeface="Verdana" panose="020B0604030504040204" pitchFamily="34" charset="0"/>
                <a:ea typeface="Verdana" panose="020B0604030504040204" pitchFamily="34" charset="0"/>
                <a:cs typeface="Verdana" panose="020B0604030504040204" pitchFamily="34" charset="0"/>
              </a:rPr>
              <a:t>Acknowledgements</a:t>
            </a:r>
          </a:p>
        </p:txBody>
      </p:sp>
      <p:pic>
        <p:nvPicPr>
          <p:cNvPr id="2052" name="Picture 4" descr="Image result for center for teaching and learning uga logo">
            <a:extLst>
              <a:ext uri="{FF2B5EF4-FFF2-40B4-BE49-F238E27FC236}">
                <a16:creationId xmlns:a16="http://schemas.microsoft.com/office/drawing/2014/main" xmlns="" id="{CB8DC633-03F4-4444-BD98-78CEBBDE1E8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04015" y="4180041"/>
            <a:ext cx="2971913" cy="9669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6005" y="5320078"/>
            <a:ext cx="5344117" cy="707886"/>
          </a:xfrm>
          <a:prstGeom prst="rect">
            <a:avLst/>
          </a:prstGeom>
          <a:noFill/>
        </p:spPr>
        <p:txBody>
          <a:bodyPr wrap="square" rtlCol="0">
            <a:spAutoFit/>
          </a:bodyPr>
          <a:lstStyle/>
          <a:p>
            <a:r>
              <a:rPr lang="en-US" sz="2000" b="1" dirty="0" smtClean="0"/>
              <a:t>Many</a:t>
            </a:r>
            <a:r>
              <a:rPr lang="en-US" sz="2000" b="1" smtClean="0"/>
              <a:t>, Many UGA-CGR</a:t>
            </a:r>
            <a:r>
              <a:rPr lang="en-US" sz="2000" smtClean="0"/>
              <a:t> </a:t>
            </a:r>
            <a:r>
              <a:rPr lang="en-US" sz="2000" b="1" dirty="0" smtClean="0"/>
              <a:t>Graduate Students: </a:t>
            </a:r>
          </a:p>
          <a:p>
            <a:r>
              <a:rPr lang="en-US" sz="2000" dirty="0" smtClean="0"/>
              <a:t>Amanda </a:t>
            </a:r>
            <a:r>
              <a:rPr lang="en-US" sz="2000" dirty="0"/>
              <a:t>Aragon, </a:t>
            </a:r>
            <a:r>
              <a:rPr lang="en-US" sz="2000" dirty="0" smtClean="0"/>
              <a:t>Shannon Healy, Drew Knight </a:t>
            </a:r>
            <a:endParaRPr lang="en-US" sz="2000" dirty="0"/>
          </a:p>
        </p:txBody>
      </p:sp>
      <p:pic>
        <p:nvPicPr>
          <p:cNvPr id="5124" name="Picture 4" descr="See the source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2226" y="1627105"/>
            <a:ext cx="1253214" cy="16291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6005" y="3448385"/>
            <a:ext cx="1487978" cy="673331"/>
          </a:xfrm>
          <a:prstGeom prst="rect">
            <a:avLst/>
          </a:prstGeom>
        </p:spPr>
      </p:pic>
      <p:sp>
        <p:nvSpPr>
          <p:cNvPr id="12" name="TextBox 11"/>
          <p:cNvSpPr txBox="1"/>
          <p:nvPr/>
        </p:nvSpPr>
        <p:spPr>
          <a:xfrm>
            <a:off x="1789972" y="2120190"/>
            <a:ext cx="3460052" cy="707886"/>
          </a:xfrm>
          <a:prstGeom prst="rect">
            <a:avLst/>
          </a:prstGeom>
          <a:noFill/>
        </p:spPr>
        <p:txBody>
          <a:bodyPr wrap="square" rtlCol="0">
            <a:spAutoFit/>
          </a:bodyPr>
          <a:lstStyle/>
          <a:p>
            <a:r>
              <a:rPr lang="en-US" sz="2000" b="1" dirty="0" smtClean="0"/>
              <a:t>National Park Service</a:t>
            </a:r>
          </a:p>
          <a:p>
            <a:r>
              <a:rPr lang="en-US" sz="2000" dirty="0" smtClean="0"/>
              <a:t>Southeast Coastal Network</a:t>
            </a:r>
            <a:endParaRPr lang="en-US" sz="2000" dirty="0"/>
          </a:p>
        </p:txBody>
      </p:sp>
      <p:pic>
        <p:nvPicPr>
          <p:cNvPr id="4" name="Picture 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94677" y="3423447"/>
            <a:ext cx="2238375" cy="698269"/>
          </a:xfrm>
          <a:prstGeom prst="rect">
            <a:avLst/>
          </a:prstGeom>
        </p:spPr>
      </p:pic>
      <p:pic>
        <p:nvPicPr>
          <p:cNvPr id="8194"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47914" y="3882043"/>
            <a:ext cx="2932489" cy="215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966857" y="1540971"/>
            <a:ext cx="1991724" cy="2231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827036" y="3357074"/>
            <a:ext cx="1996059" cy="369332"/>
          </a:xfrm>
          <a:prstGeom prst="rect">
            <a:avLst/>
          </a:prstGeom>
          <a:noFill/>
        </p:spPr>
        <p:txBody>
          <a:bodyPr wrap="none" rtlCol="0">
            <a:spAutoFit/>
          </a:bodyPr>
          <a:lstStyle/>
          <a:p>
            <a:r>
              <a:rPr lang="en-US" dirty="0" smtClean="0"/>
              <a:t>Chopper and Annie</a:t>
            </a:r>
            <a:endParaRPr lang="en-US" dirty="0"/>
          </a:p>
        </p:txBody>
      </p:sp>
    </p:spTree>
    <p:extLst>
      <p:ext uri="{BB962C8B-B14F-4D97-AF65-F5344CB8AC3E}">
        <p14:creationId xmlns:p14="http://schemas.microsoft.com/office/powerpoint/2010/main" val="16975136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grsm_over_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19163"/>
            <a:ext cx="8534400" cy="5329237"/>
          </a:xfrm>
          <a:prstGeom prst="rect">
            <a:avLst/>
          </a:prstGeom>
          <a:noFill/>
          <a:ln w="254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28675" name="Rectangle 3"/>
          <p:cNvSpPr>
            <a:spLocks noChangeArrowheads="1"/>
          </p:cNvSpPr>
          <p:nvPr/>
        </p:nvSpPr>
        <p:spPr bwMode="auto">
          <a:xfrm>
            <a:off x="381000" y="3433763"/>
            <a:ext cx="1066800" cy="1371600"/>
          </a:xfrm>
          <a:prstGeom prst="rect">
            <a:avLst/>
          </a:prstGeom>
          <a:noFill/>
          <a:ln w="635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505861" name="Picture 5" descr="veg_os_ le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00" y="76200"/>
            <a:ext cx="1306513" cy="6553200"/>
          </a:xfrm>
          <a:prstGeom prst="rect">
            <a:avLst/>
          </a:prstGeom>
          <a:noFill/>
          <a:ln w="127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28677" name="Text Box 10"/>
          <p:cNvSpPr txBox="1">
            <a:spLocks noChangeArrowheads="1"/>
          </p:cNvSpPr>
          <p:nvPr/>
        </p:nvSpPr>
        <p:spPr bwMode="auto">
          <a:xfrm>
            <a:off x="323850" y="147638"/>
            <a:ext cx="7067550" cy="461962"/>
          </a:xfrm>
          <a:prstGeom prst="rect">
            <a:avLst/>
          </a:prstGeom>
          <a:solidFill>
            <a:srgbClr val="FFFFCC"/>
          </a:solidFill>
          <a:ln w="38100">
            <a:solidFill>
              <a:srgbClr val="008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cs typeface="Arial" charset="0"/>
              </a:rPr>
              <a:t>USGS/NPS National Vegetation Mapping Program</a:t>
            </a:r>
          </a:p>
        </p:txBody>
      </p:sp>
      <p:pic>
        <p:nvPicPr>
          <p:cNvPr id="505860" name="Picture 4" descr="cald_o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19200" y="0"/>
            <a:ext cx="5241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5862" name="Text Box 6"/>
          <p:cNvSpPr txBox="1">
            <a:spLocks noChangeArrowheads="1"/>
          </p:cNvSpPr>
          <p:nvPr/>
        </p:nvSpPr>
        <p:spPr bwMode="auto">
          <a:xfrm>
            <a:off x="6019800" y="4038600"/>
            <a:ext cx="3124200" cy="2308225"/>
          </a:xfrm>
          <a:prstGeom prst="rect">
            <a:avLst/>
          </a:prstGeom>
          <a:solidFill>
            <a:srgbClr val="FFFFCC"/>
          </a:solidFill>
          <a:ln w="25400">
            <a:solidFill>
              <a:srgbClr val="33CC33"/>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cs typeface="Arial" charset="0"/>
              </a:rPr>
              <a:t>Manual photo interpretation needed to discriminate over 100 vegetation classes to 80% overall accuracy.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05860"/>
                                        </p:tgtEl>
                                        <p:attrNameLst>
                                          <p:attrName>style.visibility</p:attrName>
                                        </p:attrNameLst>
                                      </p:cBhvr>
                                      <p:to>
                                        <p:strVal val="visible"/>
                                      </p:to>
                                    </p:set>
                                    <p:animEffect transition="in" filter="box(out)">
                                      <p:cBhvr>
                                        <p:cTn id="7" dur="500"/>
                                        <p:tgtEl>
                                          <p:spTgt spid="505860"/>
                                        </p:tgtEl>
                                      </p:cBhvr>
                                    </p:animEffect>
                                  </p:childTnLst>
                                </p:cTn>
                              </p:par>
                              <p:par>
                                <p:cTn id="8" presetID="4" presetClass="entr" presetSubtype="32" fill="hold" nodeType="withEffect">
                                  <p:stCondLst>
                                    <p:cond delay="0"/>
                                  </p:stCondLst>
                                  <p:childTnLst>
                                    <p:set>
                                      <p:cBhvr>
                                        <p:cTn id="9" dur="1" fill="hold">
                                          <p:stCondLst>
                                            <p:cond delay="0"/>
                                          </p:stCondLst>
                                        </p:cTn>
                                        <p:tgtEl>
                                          <p:spTgt spid="505861"/>
                                        </p:tgtEl>
                                        <p:attrNameLst>
                                          <p:attrName>style.visibility</p:attrName>
                                        </p:attrNameLst>
                                      </p:cBhvr>
                                      <p:to>
                                        <p:strVal val="visible"/>
                                      </p:to>
                                    </p:set>
                                    <p:animEffect transition="in" filter="box(out)">
                                      <p:cBhvr>
                                        <p:cTn id="10" dur="500"/>
                                        <p:tgtEl>
                                          <p:spTgt spid="5058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5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6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9" name="Group 2"/>
          <p:cNvGrpSpPr>
            <a:grpSpLocks/>
          </p:cNvGrpSpPr>
          <p:nvPr/>
        </p:nvGrpSpPr>
        <p:grpSpPr bwMode="auto">
          <a:xfrm>
            <a:off x="838200" y="3429000"/>
            <a:ext cx="3962400" cy="3429000"/>
            <a:chOff x="960" y="2201"/>
            <a:chExt cx="1822" cy="1632"/>
          </a:xfrm>
        </p:grpSpPr>
        <p:graphicFrame>
          <p:nvGraphicFramePr>
            <p:cNvPr id="1028" name="Object 3"/>
            <p:cNvGraphicFramePr>
              <a:graphicFrameLocks noChangeAspect="1"/>
            </p:cNvGraphicFramePr>
            <p:nvPr/>
          </p:nvGraphicFramePr>
          <p:xfrm>
            <a:off x="960" y="2736"/>
            <a:ext cx="1822" cy="1097"/>
          </p:xfrm>
          <a:graphic>
            <a:graphicData uri="http://schemas.openxmlformats.org/presentationml/2006/ole">
              <mc:AlternateContent xmlns:mc="http://schemas.openxmlformats.org/markup-compatibility/2006">
                <mc:Choice xmlns:v="urn:schemas-microsoft-com:vml" Requires="v">
                  <p:oleObj spid="_x0000_s2068" name="Chart" r:id="rId4" imgW="8001122" imgH="5867522" progId="Excel.Chart.8">
                    <p:embed/>
                  </p:oleObj>
                </mc:Choice>
                <mc:Fallback>
                  <p:oleObj name="Chart" r:id="rId4" imgW="8001122" imgH="586752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 y="2736"/>
                          <a:ext cx="1822" cy="1097"/>
                        </a:xfrm>
                        <a:prstGeom prst="rect">
                          <a:avLst/>
                        </a:prstGeom>
                        <a:solidFill>
                          <a:srgbClr val="FFFFFF"/>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4" name="Text Box 4"/>
            <p:cNvSpPr txBox="1">
              <a:spLocks noChangeArrowheads="1"/>
            </p:cNvSpPr>
            <p:nvPr/>
          </p:nvSpPr>
          <p:spPr bwMode="auto">
            <a:xfrm>
              <a:off x="1721" y="2277"/>
              <a:ext cx="67"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0512" tIns="10256" rIns="20512" bIns="10256">
              <a:spAutoFit/>
            </a:bodyPr>
            <a:lstStyle>
              <a:lvl1pPr defTabSz="204788" eaLnBrk="0" hangingPunct="0">
                <a:defRPr>
                  <a:solidFill>
                    <a:schemeClr val="tx1"/>
                  </a:solidFill>
                  <a:latin typeface="Arial" charset="0"/>
                </a:defRPr>
              </a:lvl1pPr>
              <a:lvl2pPr marL="742950" indent="-285750" defTabSz="204788" eaLnBrk="0" hangingPunct="0">
                <a:defRPr>
                  <a:solidFill>
                    <a:schemeClr val="tx1"/>
                  </a:solidFill>
                  <a:latin typeface="Arial" charset="0"/>
                </a:defRPr>
              </a:lvl2pPr>
              <a:lvl3pPr marL="1143000" indent="-228600" defTabSz="204788" eaLnBrk="0" hangingPunct="0">
                <a:defRPr>
                  <a:solidFill>
                    <a:schemeClr val="tx1"/>
                  </a:solidFill>
                  <a:latin typeface="Arial" charset="0"/>
                </a:defRPr>
              </a:lvl3pPr>
              <a:lvl4pPr marL="1600200" indent="-228600" defTabSz="204788" eaLnBrk="0" hangingPunct="0">
                <a:defRPr>
                  <a:solidFill>
                    <a:schemeClr val="tx1"/>
                  </a:solidFill>
                  <a:latin typeface="Arial" charset="0"/>
                </a:defRPr>
              </a:lvl4pPr>
              <a:lvl5pPr marL="2057400" indent="-228600" defTabSz="204788" eaLnBrk="0" hangingPunct="0">
                <a:defRPr>
                  <a:solidFill>
                    <a:schemeClr val="tx1"/>
                  </a:solidFill>
                  <a:latin typeface="Arial" charset="0"/>
                </a:defRPr>
              </a:lvl5pPr>
              <a:lvl6pPr marL="2514600" indent="-228600" defTabSz="204788" eaLnBrk="0" fontAlgn="base" hangingPunct="0">
                <a:spcBef>
                  <a:spcPct val="0"/>
                </a:spcBef>
                <a:spcAft>
                  <a:spcPct val="0"/>
                </a:spcAft>
                <a:defRPr>
                  <a:solidFill>
                    <a:schemeClr val="tx1"/>
                  </a:solidFill>
                  <a:latin typeface="Arial" charset="0"/>
                </a:defRPr>
              </a:lvl6pPr>
              <a:lvl7pPr marL="2971800" indent="-228600" defTabSz="204788" eaLnBrk="0" fontAlgn="base" hangingPunct="0">
                <a:spcBef>
                  <a:spcPct val="0"/>
                </a:spcBef>
                <a:spcAft>
                  <a:spcPct val="0"/>
                </a:spcAft>
                <a:defRPr>
                  <a:solidFill>
                    <a:schemeClr val="tx1"/>
                  </a:solidFill>
                  <a:latin typeface="Arial" charset="0"/>
                </a:defRPr>
              </a:lvl7pPr>
              <a:lvl8pPr marL="3429000" indent="-228600" defTabSz="204788" eaLnBrk="0" fontAlgn="base" hangingPunct="0">
                <a:spcBef>
                  <a:spcPct val="0"/>
                </a:spcBef>
                <a:spcAft>
                  <a:spcPct val="0"/>
                </a:spcAft>
                <a:defRPr>
                  <a:solidFill>
                    <a:schemeClr val="tx1"/>
                  </a:solidFill>
                  <a:latin typeface="Arial" charset="0"/>
                </a:defRPr>
              </a:lvl8pPr>
              <a:lvl9pPr marL="3886200" indent="-228600" defTabSz="204788"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sym typeface="Mil Symbols 05" pitchFamily="2" charset="2"/>
                </a:rPr>
                <a:t>+</a:t>
              </a:r>
            </a:p>
          </p:txBody>
        </p:sp>
        <p:pic>
          <p:nvPicPr>
            <p:cNvPr id="1045" name="Picture 5" descr="thmo_vegclass_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92" y="2201"/>
              <a:ext cx="400" cy="471"/>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046" name="Picture 6" descr="thmo_aspect"/>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42" y="2206"/>
              <a:ext cx="376" cy="442"/>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47" name="AutoShape 7"/>
            <p:cNvSpPr>
              <a:spLocks noChangeArrowheads="1"/>
            </p:cNvSpPr>
            <p:nvPr/>
          </p:nvSpPr>
          <p:spPr bwMode="auto">
            <a:xfrm rot="5400000">
              <a:off x="2380" y="2381"/>
              <a:ext cx="214" cy="22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15 w 21600"/>
                <a:gd name="T13" fmla="*/ 2867 h 21600"/>
                <a:gd name="T14" fmla="*/ 18269 w 21600"/>
                <a:gd name="T15" fmla="*/ 9271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9525">
              <a:solidFill>
                <a:schemeClr val="tx1"/>
              </a:solidFill>
              <a:miter lim="800000"/>
              <a:headEnd/>
              <a:tailEnd/>
            </a:ln>
          </p:spPr>
          <p:txBody>
            <a:bodyPr wrap="none" anchor="ctr"/>
            <a:lstStyle/>
            <a:p>
              <a:endParaRPr lang="en-US"/>
            </a:p>
          </p:txBody>
        </p:sp>
      </p:grpSp>
      <p:grpSp>
        <p:nvGrpSpPr>
          <p:cNvPr id="1030" name="Group 8"/>
          <p:cNvGrpSpPr>
            <a:grpSpLocks/>
          </p:cNvGrpSpPr>
          <p:nvPr/>
        </p:nvGrpSpPr>
        <p:grpSpPr bwMode="auto">
          <a:xfrm>
            <a:off x="1066800" y="0"/>
            <a:ext cx="7162800" cy="3289300"/>
            <a:chOff x="0" y="504"/>
            <a:chExt cx="3938" cy="1664"/>
          </a:xfrm>
        </p:grpSpPr>
        <p:graphicFrame>
          <p:nvGraphicFramePr>
            <p:cNvPr id="1026" name="Object 9"/>
            <p:cNvGraphicFramePr>
              <a:graphicFrameLocks noChangeAspect="1"/>
            </p:cNvGraphicFramePr>
            <p:nvPr/>
          </p:nvGraphicFramePr>
          <p:xfrm>
            <a:off x="0" y="1039"/>
            <a:ext cx="1957" cy="1129"/>
          </p:xfrm>
          <a:graphic>
            <a:graphicData uri="http://schemas.openxmlformats.org/presentationml/2006/ole">
              <mc:AlternateContent xmlns:mc="http://schemas.openxmlformats.org/markup-compatibility/2006">
                <mc:Choice xmlns:v="urn:schemas-microsoft-com:vml" Requires="v">
                  <p:oleObj spid="_x0000_s2069" name="Chart" r:id="rId8" imgW="7772400" imgH="5425440" progId="Excel.Chart.8">
                    <p:embed/>
                  </p:oleObj>
                </mc:Choice>
                <mc:Fallback>
                  <p:oleObj name="Chart" r:id="rId8" imgW="7772400" imgH="5425440" progId="Excel.Char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039"/>
                          <a:ext cx="1957" cy="1129"/>
                        </a:xfrm>
                        <a:prstGeom prst="rect">
                          <a:avLst/>
                        </a:prstGeom>
                        <a:solidFill>
                          <a:srgbClr val="FFFFCC"/>
                        </a:solidFill>
                        <a:ln w="254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6" name="Picture 10" descr="thmoDEM"/>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21" y="504"/>
              <a:ext cx="393" cy="469"/>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037" name="Text Box 11"/>
            <p:cNvSpPr txBox="1">
              <a:spLocks noChangeArrowheads="1"/>
            </p:cNvSpPr>
            <p:nvPr/>
          </p:nvSpPr>
          <p:spPr bwMode="auto">
            <a:xfrm>
              <a:off x="803" y="609"/>
              <a:ext cx="79"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0512" tIns="10256" rIns="20512" bIns="10256">
              <a:spAutoFit/>
            </a:bodyPr>
            <a:lstStyle>
              <a:lvl1pPr defTabSz="204788" eaLnBrk="0" hangingPunct="0">
                <a:defRPr>
                  <a:solidFill>
                    <a:schemeClr val="tx1"/>
                  </a:solidFill>
                  <a:latin typeface="Arial" charset="0"/>
                </a:defRPr>
              </a:lvl1pPr>
              <a:lvl2pPr marL="742950" indent="-285750" defTabSz="204788" eaLnBrk="0" hangingPunct="0">
                <a:defRPr>
                  <a:solidFill>
                    <a:schemeClr val="tx1"/>
                  </a:solidFill>
                  <a:latin typeface="Arial" charset="0"/>
                </a:defRPr>
              </a:lvl2pPr>
              <a:lvl3pPr marL="1143000" indent="-228600" defTabSz="204788" eaLnBrk="0" hangingPunct="0">
                <a:defRPr>
                  <a:solidFill>
                    <a:schemeClr val="tx1"/>
                  </a:solidFill>
                  <a:latin typeface="Arial" charset="0"/>
                </a:defRPr>
              </a:lvl3pPr>
              <a:lvl4pPr marL="1600200" indent="-228600" defTabSz="204788" eaLnBrk="0" hangingPunct="0">
                <a:defRPr>
                  <a:solidFill>
                    <a:schemeClr val="tx1"/>
                  </a:solidFill>
                  <a:latin typeface="Arial" charset="0"/>
                </a:defRPr>
              </a:lvl4pPr>
              <a:lvl5pPr marL="2057400" indent="-228600" defTabSz="204788" eaLnBrk="0" hangingPunct="0">
                <a:defRPr>
                  <a:solidFill>
                    <a:schemeClr val="tx1"/>
                  </a:solidFill>
                  <a:latin typeface="Arial" charset="0"/>
                </a:defRPr>
              </a:lvl5pPr>
              <a:lvl6pPr marL="2514600" indent="-228600" defTabSz="204788" eaLnBrk="0" fontAlgn="base" hangingPunct="0">
                <a:spcBef>
                  <a:spcPct val="0"/>
                </a:spcBef>
                <a:spcAft>
                  <a:spcPct val="0"/>
                </a:spcAft>
                <a:defRPr>
                  <a:solidFill>
                    <a:schemeClr val="tx1"/>
                  </a:solidFill>
                  <a:latin typeface="Arial" charset="0"/>
                </a:defRPr>
              </a:lvl6pPr>
              <a:lvl7pPr marL="2971800" indent="-228600" defTabSz="204788" eaLnBrk="0" fontAlgn="base" hangingPunct="0">
                <a:spcBef>
                  <a:spcPct val="0"/>
                </a:spcBef>
                <a:spcAft>
                  <a:spcPct val="0"/>
                </a:spcAft>
                <a:defRPr>
                  <a:solidFill>
                    <a:schemeClr val="tx1"/>
                  </a:solidFill>
                  <a:latin typeface="Arial" charset="0"/>
                </a:defRPr>
              </a:lvl7pPr>
              <a:lvl8pPr marL="3429000" indent="-228600" defTabSz="204788" eaLnBrk="0" fontAlgn="base" hangingPunct="0">
                <a:spcBef>
                  <a:spcPct val="0"/>
                </a:spcBef>
                <a:spcAft>
                  <a:spcPct val="0"/>
                </a:spcAft>
                <a:defRPr>
                  <a:solidFill>
                    <a:schemeClr val="tx1"/>
                  </a:solidFill>
                  <a:latin typeface="Arial" charset="0"/>
                </a:defRPr>
              </a:lvl8pPr>
              <a:lvl9pPr marL="3886200" indent="-228600" defTabSz="204788"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sym typeface="Mil Symbols 05" pitchFamily="2" charset="2"/>
                </a:rPr>
                <a:t>+</a:t>
              </a:r>
            </a:p>
          </p:txBody>
        </p:sp>
        <p:sp>
          <p:nvSpPr>
            <p:cNvPr id="1038" name="AutoShape 12"/>
            <p:cNvSpPr>
              <a:spLocks noChangeArrowheads="1"/>
            </p:cNvSpPr>
            <p:nvPr/>
          </p:nvSpPr>
          <p:spPr bwMode="auto">
            <a:xfrm rot="5400000">
              <a:off x="1453" y="710"/>
              <a:ext cx="202" cy="21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04 w 21600"/>
                <a:gd name="T13" fmla="*/ 2900 h 21600"/>
                <a:gd name="T14" fmla="*/ 18178 w 21600"/>
                <a:gd name="T15" fmla="*/ 920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9525">
              <a:solidFill>
                <a:schemeClr val="tx2"/>
              </a:solidFill>
              <a:miter lim="800000"/>
              <a:headEnd/>
              <a:tailEnd/>
            </a:ln>
          </p:spPr>
          <p:txBody>
            <a:bodyPr wrap="none" anchor="ctr"/>
            <a:lstStyle/>
            <a:p>
              <a:endParaRPr lang="en-US"/>
            </a:p>
          </p:txBody>
        </p:sp>
        <p:graphicFrame>
          <p:nvGraphicFramePr>
            <p:cNvPr id="1027" name="Object 13"/>
            <p:cNvGraphicFramePr>
              <a:graphicFrameLocks noChangeAspect="1"/>
            </p:cNvGraphicFramePr>
            <p:nvPr/>
          </p:nvGraphicFramePr>
          <p:xfrm>
            <a:off x="2116" y="1066"/>
            <a:ext cx="1822" cy="1087"/>
          </p:xfrm>
          <a:graphic>
            <a:graphicData uri="http://schemas.openxmlformats.org/presentationml/2006/ole">
              <mc:AlternateContent xmlns:mc="http://schemas.openxmlformats.org/markup-compatibility/2006">
                <mc:Choice xmlns:v="urn:schemas-microsoft-com:vml" Requires="v">
                  <p:oleObj spid="_x0000_s2070" name="Chart" r:id="rId11" imgW="7772400" imgH="5425440" progId="Excel.Chart.8">
                    <p:embed/>
                  </p:oleObj>
                </mc:Choice>
                <mc:Fallback>
                  <p:oleObj name="Chart" r:id="rId11" imgW="7772400" imgH="5425440" progId="Excel.Chart.8">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16" y="1066"/>
                          <a:ext cx="1822" cy="1087"/>
                        </a:xfrm>
                        <a:prstGeom prst="rect">
                          <a:avLst/>
                        </a:prstGeom>
                        <a:solidFill>
                          <a:srgbClr val="FFFFCC"/>
                        </a:solidFill>
                        <a:ln w="254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9" name="Text Box 14"/>
            <p:cNvSpPr txBox="1">
              <a:spLocks noChangeArrowheads="1"/>
            </p:cNvSpPr>
            <p:nvPr/>
          </p:nvSpPr>
          <p:spPr bwMode="auto">
            <a:xfrm>
              <a:off x="2919" y="634"/>
              <a:ext cx="79"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0512" tIns="10256" rIns="20512" bIns="10256">
              <a:spAutoFit/>
            </a:bodyPr>
            <a:lstStyle>
              <a:lvl1pPr defTabSz="204788" eaLnBrk="0" hangingPunct="0">
                <a:defRPr>
                  <a:solidFill>
                    <a:schemeClr val="tx1"/>
                  </a:solidFill>
                  <a:latin typeface="Arial" charset="0"/>
                </a:defRPr>
              </a:lvl1pPr>
              <a:lvl2pPr marL="742950" indent="-285750" defTabSz="204788" eaLnBrk="0" hangingPunct="0">
                <a:defRPr>
                  <a:solidFill>
                    <a:schemeClr val="tx1"/>
                  </a:solidFill>
                  <a:latin typeface="Arial" charset="0"/>
                </a:defRPr>
              </a:lvl2pPr>
              <a:lvl3pPr marL="1143000" indent="-228600" defTabSz="204788" eaLnBrk="0" hangingPunct="0">
                <a:defRPr>
                  <a:solidFill>
                    <a:schemeClr val="tx1"/>
                  </a:solidFill>
                  <a:latin typeface="Arial" charset="0"/>
                </a:defRPr>
              </a:lvl3pPr>
              <a:lvl4pPr marL="1600200" indent="-228600" defTabSz="204788" eaLnBrk="0" hangingPunct="0">
                <a:defRPr>
                  <a:solidFill>
                    <a:schemeClr val="tx1"/>
                  </a:solidFill>
                  <a:latin typeface="Arial" charset="0"/>
                </a:defRPr>
              </a:lvl4pPr>
              <a:lvl5pPr marL="2057400" indent="-228600" defTabSz="204788" eaLnBrk="0" hangingPunct="0">
                <a:defRPr>
                  <a:solidFill>
                    <a:schemeClr val="tx1"/>
                  </a:solidFill>
                  <a:latin typeface="Arial" charset="0"/>
                </a:defRPr>
              </a:lvl5pPr>
              <a:lvl6pPr marL="2514600" indent="-228600" defTabSz="204788" eaLnBrk="0" fontAlgn="base" hangingPunct="0">
                <a:spcBef>
                  <a:spcPct val="0"/>
                </a:spcBef>
                <a:spcAft>
                  <a:spcPct val="0"/>
                </a:spcAft>
                <a:defRPr>
                  <a:solidFill>
                    <a:schemeClr val="tx1"/>
                  </a:solidFill>
                  <a:latin typeface="Arial" charset="0"/>
                </a:defRPr>
              </a:lvl6pPr>
              <a:lvl7pPr marL="2971800" indent="-228600" defTabSz="204788" eaLnBrk="0" fontAlgn="base" hangingPunct="0">
                <a:spcBef>
                  <a:spcPct val="0"/>
                </a:spcBef>
                <a:spcAft>
                  <a:spcPct val="0"/>
                </a:spcAft>
                <a:defRPr>
                  <a:solidFill>
                    <a:schemeClr val="tx1"/>
                  </a:solidFill>
                  <a:latin typeface="Arial" charset="0"/>
                </a:defRPr>
              </a:lvl7pPr>
              <a:lvl8pPr marL="3429000" indent="-228600" defTabSz="204788" eaLnBrk="0" fontAlgn="base" hangingPunct="0">
                <a:spcBef>
                  <a:spcPct val="0"/>
                </a:spcBef>
                <a:spcAft>
                  <a:spcPct val="0"/>
                </a:spcAft>
                <a:defRPr>
                  <a:solidFill>
                    <a:schemeClr val="tx1"/>
                  </a:solidFill>
                  <a:latin typeface="Arial" charset="0"/>
                </a:defRPr>
              </a:lvl8pPr>
              <a:lvl9pPr marL="3886200" indent="-228600" defTabSz="204788"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sym typeface="Mil Symbols 05" pitchFamily="2" charset="2"/>
                </a:rPr>
                <a:t>+</a:t>
              </a:r>
            </a:p>
          </p:txBody>
        </p:sp>
        <p:sp>
          <p:nvSpPr>
            <p:cNvPr id="1040" name="AutoShape 15"/>
            <p:cNvSpPr>
              <a:spLocks noChangeArrowheads="1"/>
            </p:cNvSpPr>
            <p:nvPr/>
          </p:nvSpPr>
          <p:spPr bwMode="auto">
            <a:xfrm rot="5400000">
              <a:off x="3608" y="725"/>
              <a:ext cx="197" cy="22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390 w 21600"/>
                <a:gd name="T13" fmla="*/ 2867 h 21600"/>
                <a:gd name="T14" fmla="*/ 18201 w 21600"/>
                <a:gd name="T15" fmla="*/ 9271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9525">
              <a:solidFill>
                <a:schemeClr val="tx1"/>
              </a:solidFill>
              <a:miter lim="800000"/>
              <a:headEnd/>
              <a:tailEnd/>
            </a:ln>
          </p:spPr>
          <p:txBody>
            <a:bodyPr wrap="none" anchor="ctr"/>
            <a:lstStyle/>
            <a:p>
              <a:endParaRPr lang="en-US"/>
            </a:p>
          </p:txBody>
        </p:sp>
        <p:pic>
          <p:nvPicPr>
            <p:cNvPr id="1041" name="Picture 16" descr="thmo_slope"/>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128" y="531"/>
              <a:ext cx="407" cy="451"/>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042" name="Picture 17" descr="thmo_vegclass_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6" y="504"/>
              <a:ext cx="400" cy="471"/>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043" name="Picture 18" descr="thmo_vegclass_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92" y="504"/>
              <a:ext cx="400" cy="471"/>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031" name="Text Box 19"/>
          <p:cNvSpPr txBox="1">
            <a:spLocks noChangeArrowheads="1"/>
          </p:cNvSpPr>
          <p:nvPr/>
        </p:nvSpPr>
        <p:spPr bwMode="auto">
          <a:xfrm>
            <a:off x="5029200" y="3810000"/>
            <a:ext cx="4114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47" tIns="9523" rIns="19047" bIns="952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i="1"/>
              <a:t>P</a:t>
            </a:r>
            <a:r>
              <a:rPr lang="en-US" altLang="en-US"/>
              <a:t>(CHx) = .29 (North aspects 0 to 23</a:t>
            </a:r>
            <a:r>
              <a:rPr lang="en-US" altLang="en-US" baseline="30000"/>
              <a:t>o</a:t>
            </a:r>
            <a:r>
              <a:rPr lang="en-US" altLang="en-US"/>
              <a:t> or 338 to 360</a:t>
            </a:r>
            <a:r>
              <a:rPr lang="en-US" altLang="en-US" baseline="30000"/>
              <a:t>o</a:t>
            </a:r>
            <a:r>
              <a:rPr lang="en-US" altLang="en-US"/>
              <a:t>) </a:t>
            </a:r>
          </a:p>
          <a:p>
            <a:pPr eaLnBrk="1" hangingPunct="1"/>
            <a:r>
              <a:rPr lang="en-US" altLang="en-US"/>
              <a:t>+ .19 (Northeast aspects 23 to 68</a:t>
            </a:r>
            <a:r>
              <a:rPr lang="en-US" altLang="en-US" baseline="30000"/>
              <a:t>o</a:t>
            </a:r>
            <a:r>
              <a:rPr lang="en-US" altLang="en-US"/>
              <a:t>) </a:t>
            </a:r>
          </a:p>
          <a:p>
            <a:pPr eaLnBrk="1" hangingPunct="1"/>
            <a:r>
              <a:rPr lang="en-US" altLang="en-US"/>
              <a:t>+ .31 (Northwest aspects 293 to 338</a:t>
            </a:r>
            <a:r>
              <a:rPr lang="en-US" altLang="en-US" baseline="30000"/>
              <a:t>o</a:t>
            </a:r>
            <a:r>
              <a:rPr lang="en-US" altLang="en-US"/>
              <a:t>).  </a:t>
            </a:r>
          </a:p>
        </p:txBody>
      </p:sp>
      <p:sp>
        <p:nvSpPr>
          <p:cNvPr id="1032" name="Text Box 20"/>
          <p:cNvSpPr txBox="1">
            <a:spLocks noChangeArrowheads="1"/>
          </p:cNvSpPr>
          <p:nvPr/>
        </p:nvSpPr>
        <p:spPr bwMode="auto">
          <a:xfrm>
            <a:off x="5334000" y="5105400"/>
            <a:ext cx="3200400" cy="138499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dirty="0"/>
              <a:t>Empirically-Based Rule </a:t>
            </a:r>
            <a:r>
              <a:rPr lang="en-US" altLang="en-US" sz="2800" dirty="0" smtClean="0"/>
              <a:t>Sets for GEOBIA</a:t>
            </a:r>
            <a:endParaRPr lang="en-US" altLang="en-US" sz="2800" dirty="0"/>
          </a:p>
        </p:txBody>
      </p:sp>
      <p:sp>
        <p:nvSpPr>
          <p:cNvPr id="1033" name="Text Box 21"/>
          <p:cNvSpPr txBox="1">
            <a:spLocks noChangeArrowheads="1"/>
          </p:cNvSpPr>
          <p:nvPr/>
        </p:nvSpPr>
        <p:spPr bwMode="auto">
          <a:xfrm>
            <a:off x="152400" y="228600"/>
            <a:ext cx="1187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Elevation </a:t>
            </a:r>
          </a:p>
          <a:p>
            <a:pPr eaLnBrk="1" hangingPunct="1"/>
            <a:r>
              <a:rPr lang="en-US" altLang="en-US"/>
              <a:t>Range</a:t>
            </a:r>
          </a:p>
        </p:txBody>
      </p:sp>
      <p:sp>
        <p:nvSpPr>
          <p:cNvPr id="1034" name="Text Box 22"/>
          <p:cNvSpPr txBox="1">
            <a:spLocks noChangeArrowheads="1"/>
          </p:cNvSpPr>
          <p:nvPr/>
        </p:nvSpPr>
        <p:spPr bwMode="auto">
          <a:xfrm>
            <a:off x="4565650" y="319088"/>
            <a:ext cx="768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Slope</a:t>
            </a:r>
          </a:p>
        </p:txBody>
      </p:sp>
      <p:sp>
        <p:nvSpPr>
          <p:cNvPr id="1035" name="Text Box 23"/>
          <p:cNvSpPr txBox="1">
            <a:spLocks noChangeArrowheads="1"/>
          </p:cNvSpPr>
          <p:nvPr/>
        </p:nvSpPr>
        <p:spPr bwMode="auto">
          <a:xfrm>
            <a:off x="412750" y="3748088"/>
            <a:ext cx="88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Aspect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4841" name="Group 249"/>
          <p:cNvGraphicFramePr>
            <a:graphicFrameLocks noGrp="1"/>
          </p:cNvGraphicFramePr>
          <p:nvPr/>
        </p:nvGraphicFramePr>
        <p:xfrm>
          <a:off x="304800" y="660400"/>
          <a:ext cx="8686800" cy="5829300"/>
        </p:xfrm>
        <a:graphic>
          <a:graphicData uri="http://schemas.openxmlformats.org/drawingml/2006/table">
            <a:tbl>
              <a:tblPr/>
              <a:tblGrid>
                <a:gridCol w="1447800"/>
                <a:gridCol w="1143000"/>
                <a:gridCol w="1219200"/>
                <a:gridCol w="1371600"/>
                <a:gridCol w="3505200"/>
              </a:tblGrid>
              <a:tr h="6779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5-Class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7-Class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9-Class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15-Class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Association Description</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5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Coniferous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T/NHxA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T/HxA</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cs typeface="Arial" charset="0"/>
                        </a:rPr>
                        <a:t>Eastern Hemlock (T) and Mixed Northern Hardwood-Acid Type (NHxA)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cs typeface="Arial" charset="0"/>
                        </a:rPr>
                        <a:t>or Successional Mixed, Acidic (HxA)</a:t>
                      </a:r>
                      <a:endParaRPr kumimoji="0" lang="en-US" sz="1400" b="0" i="0" u="none" strike="noStrike" cap="none" normalizeH="0" baseline="0" smtClean="0">
                        <a:ln>
                          <a:noFill/>
                        </a:ln>
                        <a:solidFill>
                          <a:schemeClr val="tx1"/>
                        </a:solidFill>
                        <a:effectLst/>
                        <a:latin typeface="Arial" charset="0"/>
                        <a:ea typeface="宋体" pitchFamily="2" charset="-122"/>
                        <a:cs typeface="Arial"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690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Deciduous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NHx</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MOr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Hx</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NHx</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NHxA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NHxR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MOr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Hx</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NHxBe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NHxA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NHxR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MOr/R-K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MOr/Hth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MOr/G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HxA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HxA/T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cs typeface="Arial" charset="0"/>
                        </a:rPr>
                        <a:t>Northern Hardwoods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cs typeface="Arial" charset="0"/>
                        </a:rPr>
                        <a:t>Yellow Birch Type (NHxB)</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cs typeface="Arial" charset="0"/>
                        </a:rPr>
                        <a:t>Beech Gap (NHxBe)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cs typeface="Arial" charset="0"/>
                        </a:rPr>
                        <a:t>Acid Type (NHxA)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cs typeface="Arial" charset="0"/>
                        </a:rPr>
                        <a:t>Rich Type (NHxR)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cs typeface="Times New Roman" pitchFamily="18" charset="0"/>
                        </a:rPr>
                        <a:t>Montane Northern Red Oak (MOr) with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cs typeface="Times New Roman" pitchFamily="18" charset="0"/>
                        </a:rPr>
                        <a:t>Rhododendron-Kalmia (R-K), Heath Bald (Hth) or graminoid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cs typeface="Times New Roman" pitchFamily="18" charset="0"/>
                        </a:rPr>
                        <a:t>Mixed Hardwoods Acid Type (HxA) with   Eastern Hemlock (T)</a:t>
                      </a:r>
                      <a:endParaRPr kumimoji="0" lang="en-US" altLang="zh-CN" sz="1400" b="0" i="0" u="none" strike="noStrike" cap="none" normalizeH="0" baseline="0" smtClean="0">
                        <a:ln>
                          <a:noFill/>
                        </a:ln>
                        <a:solidFill>
                          <a:schemeClr val="tx1"/>
                        </a:solidFill>
                        <a:effectLst/>
                        <a:latin typeface="Arial" charset="0"/>
                        <a:ea typeface="宋体" pitchFamily="2" charset="-12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9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Mixed</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CHx</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CHxR</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CHxR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CHxR/T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Cove Hardwoods (CHx)</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Rich Type (CHxR) with Hemlock (T)</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42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Shrub</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Hth</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Hth</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Hth/NHx</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Hth/Sb</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cs typeface="Times New Roman" pitchFamily="18" charset="0"/>
                        </a:rPr>
                        <a:t>Heath Bald/Northern Hardwoods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cs typeface="Times New Roman" pitchFamily="18" charset="0"/>
                        </a:rPr>
                        <a:t>Heath Bald /Shrub (Sb)</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a typeface="宋体" pitchFamily="2" charset="-122"/>
                        <a:cs typeface="Times New Roman"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85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Grass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P</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P</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P</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Graminoid Pasture</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0766" name="Text Box 250"/>
          <p:cNvSpPr txBox="1">
            <a:spLocks noChangeArrowheads="1"/>
          </p:cNvSpPr>
          <p:nvPr/>
        </p:nvSpPr>
        <p:spPr bwMode="auto">
          <a:xfrm>
            <a:off x="222250" y="88900"/>
            <a:ext cx="8769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Aggregated Forest Type/Community Classification Schema</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ChangeArrowheads="1"/>
          </p:cNvSpPr>
          <p:nvPr/>
        </p:nvSpPr>
        <p:spPr bwMode="auto">
          <a:xfrm>
            <a:off x="0" y="1601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1747" name="Rectangle 4"/>
          <p:cNvSpPr>
            <a:spLocks noChangeArrowheads="1"/>
          </p:cNvSpPr>
          <p:nvPr/>
        </p:nvSpPr>
        <p:spPr bwMode="auto">
          <a:xfrm>
            <a:off x="0" y="14160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3174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7188" y="762000"/>
            <a:ext cx="406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7"/>
          <p:cNvSpPr txBox="1">
            <a:spLocks noChangeArrowheads="1"/>
          </p:cNvSpPr>
          <p:nvPr/>
        </p:nvSpPr>
        <p:spPr bwMode="auto">
          <a:xfrm>
            <a:off x="222250" y="2357437"/>
            <a:ext cx="811213" cy="307975"/>
          </a:xfrm>
          <a:prstGeom prst="rect">
            <a:avLst/>
          </a:prstGeom>
          <a:solidFill>
            <a:srgbClr val="FFFFCC"/>
          </a:solidFill>
          <a:ln w="12700">
            <a:solidFill>
              <a:srgbClr val="0000FF"/>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t>5 Class</a:t>
            </a:r>
          </a:p>
        </p:txBody>
      </p:sp>
      <p:sp>
        <p:nvSpPr>
          <p:cNvPr id="31751" name="Text Box 10"/>
          <p:cNvSpPr txBox="1">
            <a:spLocks noChangeArrowheads="1"/>
          </p:cNvSpPr>
          <p:nvPr/>
        </p:nvSpPr>
        <p:spPr bwMode="auto">
          <a:xfrm>
            <a:off x="5283200" y="4286250"/>
            <a:ext cx="2851150" cy="379413"/>
          </a:xfrm>
          <a:prstGeom prst="rect">
            <a:avLst/>
          </a:prstGeom>
          <a:solidFill>
            <a:srgbClr val="FFFFCC"/>
          </a:solidFill>
          <a:ln w="12700">
            <a:solidFill>
              <a:srgbClr val="0000FF"/>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Definiens Professional 5.0</a:t>
            </a:r>
          </a:p>
        </p:txBody>
      </p:sp>
      <p:pic>
        <p:nvPicPr>
          <p:cNvPr id="31752"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27599" y="666750"/>
            <a:ext cx="40560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Box 14"/>
          <p:cNvSpPr txBox="1">
            <a:spLocks noChangeArrowheads="1"/>
          </p:cNvSpPr>
          <p:nvPr/>
        </p:nvSpPr>
        <p:spPr bwMode="auto">
          <a:xfrm>
            <a:off x="152400" y="5041900"/>
            <a:ext cx="89916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t>Kim, M., M. Madden and T. Warner, 2008. Object-based forest stand mapping using multispectral IKONOS Imagery: Estimation of optimal image object size, In., T. </a:t>
            </a:r>
            <a:r>
              <a:rPr lang="en-US" altLang="en-US" sz="1400" dirty="0" err="1"/>
              <a:t>Blashcke</a:t>
            </a:r>
            <a:r>
              <a:rPr lang="en-US" altLang="en-US" sz="1400" dirty="0"/>
              <a:t>, S. Lang and G. Hay (</a:t>
            </a:r>
            <a:r>
              <a:rPr lang="en-US" altLang="en-US" sz="1400" dirty="0" err="1"/>
              <a:t>Eds</a:t>
            </a:r>
            <a:r>
              <a:rPr lang="en-US" altLang="en-US" sz="1400" dirty="0"/>
              <a:t>), </a:t>
            </a:r>
            <a:r>
              <a:rPr lang="en-US" altLang="en-US" sz="1400" i="1" dirty="0"/>
              <a:t>Object-Based Image Analysis: Spatial Concepts for Knowledge-Driven Remote Sensing Applications</a:t>
            </a:r>
            <a:r>
              <a:rPr lang="en-US" altLang="en-US" sz="1400" dirty="0"/>
              <a:t>, Springer-</a:t>
            </a:r>
            <a:r>
              <a:rPr lang="en-US" altLang="en-US" sz="1400" dirty="0" err="1"/>
              <a:t>Verlag</a:t>
            </a:r>
            <a:r>
              <a:rPr lang="en-US" altLang="en-US" sz="1400" dirty="0"/>
              <a:t>, New York, 291-307</a:t>
            </a:r>
            <a:r>
              <a:rPr lang="en-US" altLang="en-US" sz="1400" dirty="0" smtClean="0"/>
              <a:t>.</a:t>
            </a:r>
          </a:p>
          <a:p>
            <a:pPr eaLnBrk="1" hangingPunct="1"/>
            <a:endParaRPr lang="en-US" altLang="en-US" sz="1200" dirty="0"/>
          </a:p>
          <a:p>
            <a:pPr eaLnBrk="1" hangingPunct="1"/>
            <a:r>
              <a:rPr lang="en-US" altLang="en-US" sz="1400" dirty="0" smtClean="0"/>
              <a:t>Madden</a:t>
            </a:r>
            <a:r>
              <a:rPr lang="en-US" altLang="en-US" sz="1400" dirty="0"/>
              <a:t>, M., T. Jordan, M. Kim, H. Allen and B. Xu, 2009. Integrating remote sensing and GIS: From overlays to GEOBIA and </a:t>
            </a:r>
            <a:r>
              <a:rPr lang="en-US" altLang="en-US" sz="1400" dirty="0" err="1"/>
              <a:t>geovisualization</a:t>
            </a:r>
            <a:r>
              <a:rPr lang="en-US" altLang="en-US" sz="1400" dirty="0"/>
              <a:t>, In, M. Madden (Ed.), </a:t>
            </a:r>
            <a:r>
              <a:rPr lang="en-US" altLang="en-US" sz="1400" i="1" dirty="0"/>
              <a:t>The Manual of Geographic Information Systems</a:t>
            </a:r>
            <a:r>
              <a:rPr lang="en-US" altLang="en-US" sz="1400" dirty="0"/>
              <a:t>, American Society for Photogrammetry and Remote Sensing, Bethesda, Maryland, 701-720.</a:t>
            </a:r>
          </a:p>
          <a:p>
            <a:pPr eaLnBrk="1" hangingPunct="1"/>
            <a:endParaRPr lang="en-US" altLang="en-US" sz="1400" dirty="0"/>
          </a:p>
        </p:txBody>
      </p:sp>
      <p:sp>
        <p:nvSpPr>
          <p:cNvPr id="31754" name="Text Box 7"/>
          <p:cNvSpPr txBox="1">
            <a:spLocks noChangeArrowheads="1"/>
          </p:cNvSpPr>
          <p:nvPr/>
        </p:nvSpPr>
        <p:spPr bwMode="auto">
          <a:xfrm>
            <a:off x="152400" y="4652963"/>
            <a:ext cx="811212" cy="307975"/>
          </a:xfrm>
          <a:prstGeom prst="rect">
            <a:avLst/>
          </a:prstGeom>
          <a:solidFill>
            <a:srgbClr val="FFFFCC"/>
          </a:solidFill>
          <a:ln w="12700">
            <a:solidFill>
              <a:srgbClr val="0000FF"/>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t>7 Class</a:t>
            </a:r>
          </a:p>
        </p:txBody>
      </p:sp>
      <p:sp>
        <p:nvSpPr>
          <p:cNvPr id="31755" name="Text Box 7"/>
          <p:cNvSpPr txBox="1">
            <a:spLocks noChangeArrowheads="1"/>
          </p:cNvSpPr>
          <p:nvPr/>
        </p:nvSpPr>
        <p:spPr bwMode="auto">
          <a:xfrm>
            <a:off x="4686299" y="2454275"/>
            <a:ext cx="811213" cy="307975"/>
          </a:xfrm>
          <a:prstGeom prst="rect">
            <a:avLst/>
          </a:prstGeom>
          <a:solidFill>
            <a:srgbClr val="FFFFCC"/>
          </a:solidFill>
          <a:ln w="12700">
            <a:solidFill>
              <a:srgbClr val="0000FF"/>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t>9 Class</a:t>
            </a:r>
          </a:p>
        </p:txBody>
      </p:sp>
      <p:sp>
        <p:nvSpPr>
          <p:cNvPr id="31756" name="Text Box 7"/>
          <p:cNvSpPr txBox="1">
            <a:spLocks noChangeArrowheads="1"/>
          </p:cNvSpPr>
          <p:nvPr/>
        </p:nvSpPr>
        <p:spPr bwMode="auto">
          <a:xfrm>
            <a:off x="4724399" y="4568825"/>
            <a:ext cx="911225" cy="307975"/>
          </a:xfrm>
          <a:prstGeom prst="rect">
            <a:avLst/>
          </a:prstGeom>
          <a:solidFill>
            <a:srgbClr val="FFFFCC"/>
          </a:solidFill>
          <a:ln w="12700">
            <a:solidFill>
              <a:srgbClr val="0000FF"/>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t>15 Class</a:t>
            </a:r>
          </a:p>
        </p:txBody>
      </p:sp>
      <p:sp>
        <p:nvSpPr>
          <p:cNvPr id="3" name="TextBox 2"/>
          <p:cNvSpPr txBox="1"/>
          <p:nvPr/>
        </p:nvSpPr>
        <p:spPr>
          <a:xfrm>
            <a:off x="499885" y="101024"/>
            <a:ext cx="8106130" cy="584775"/>
          </a:xfrm>
          <a:prstGeom prst="rect">
            <a:avLst/>
          </a:prstGeom>
          <a:noFill/>
        </p:spPr>
        <p:txBody>
          <a:bodyPr wrap="none" rtlCol="0">
            <a:spAutoFit/>
          </a:bodyPr>
          <a:lstStyle/>
          <a:p>
            <a:r>
              <a:rPr lang="en-US" sz="3200" b="1" dirty="0" smtClean="0"/>
              <a:t>High Resolution Satellite Imagery and GEOBIA!</a:t>
            </a:r>
            <a:endParaRPr lang="en-US" sz="3200" b="1" dirty="0"/>
          </a:p>
        </p:txBody>
      </p:sp>
      <p:sp>
        <p:nvSpPr>
          <p:cNvPr id="15" name="Text Box 13"/>
          <p:cNvSpPr txBox="1">
            <a:spLocks noChangeArrowheads="1"/>
          </p:cNvSpPr>
          <p:nvPr/>
        </p:nvSpPr>
        <p:spPr bwMode="auto">
          <a:xfrm>
            <a:off x="7368756" y="4621212"/>
            <a:ext cx="1531188" cy="369332"/>
          </a:xfrm>
          <a:prstGeom prst="rect">
            <a:avLst/>
          </a:prstGeom>
          <a:solidFill>
            <a:srgbClr val="FFFFCC"/>
          </a:solidFill>
          <a:ln w="12700">
            <a:solidFill>
              <a:srgbClr val="0000FF"/>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err="1" smtClean="0"/>
              <a:t>Definiens</a:t>
            </a:r>
            <a:r>
              <a:rPr lang="en-US" altLang="en-US" dirty="0" smtClean="0"/>
              <a:t> 5.0</a:t>
            </a:r>
            <a:endParaRPr lang="en-US" alt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44530</TotalTime>
  <Words>2632</Words>
  <Application>Microsoft Office PowerPoint</Application>
  <PresentationFormat>On-screen Show (4:3)</PresentationFormat>
  <Paragraphs>421</Paragraphs>
  <Slides>50</Slides>
  <Notes>34</Notes>
  <HiddenSlides>1</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63" baseType="lpstr">
      <vt:lpstr>Arial</vt:lpstr>
      <vt:lpstr>Calibri</vt:lpstr>
      <vt:lpstr>Berlin Sans FB</vt:lpstr>
      <vt:lpstr>굴림</vt:lpstr>
      <vt:lpstr>宋体</vt:lpstr>
      <vt:lpstr>Calibri Light</vt:lpstr>
      <vt:lpstr>Mil Symbols 05</vt:lpstr>
      <vt:lpstr>Eurostile</vt:lpstr>
      <vt:lpstr>Verdana</vt:lpstr>
      <vt:lpstr>Times New Roman</vt:lpstr>
      <vt:lpstr>Office Theme</vt:lpstr>
      <vt:lpstr>Chart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Marsh Monitoring and Habitat Mapping Wormsloe State Historic Site, Isle of Hope, Georgia</vt:lpstr>
      <vt:lpstr>Extract frames from video 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ba</dc:creator>
  <cp:lastModifiedBy>mmadden</cp:lastModifiedBy>
  <cp:revision>1553</cp:revision>
  <dcterms:created xsi:type="dcterms:W3CDTF">2017-02-25T20:46:47Z</dcterms:created>
  <dcterms:modified xsi:type="dcterms:W3CDTF">2019-01-30T13:52:06Z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Template</vt:lpwstr>
  </property>
  <property fmtid="{D5CDD505-2E9C-101B-9397-08002B2CF9AE}" pid="3" name="SlideDescription">
    <vt:lpwstr/>
  </property>
</Properties>
</file>