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9" r:id="rId1"/>
    <p:sldMasterId id="2147483812" r:id="rId2"/>
    <p:sldMasterId id="2147483800" r:id="rId3"/>
    <p:sldMasterId id="2147483965" r:id="rId4"/>
    <p:sldMasterId id="2147483906" r:id="rId5"/>
    <p:sldMasterId id="2147483824" r:id="rId6"/>
    <p:sldMasterId id="2147483873" r:id="rId7"/>
    <p:sldMasterId id="2147483840" r:id="rId8"/>
    <p:sldMasterId id="2147483846" r:id="rId9"/>
    <p:sldMasterId id="2147483858" r:id="rId10"/>
    <p:sldMasterId id="2147483903" r:id="rId11"/>
    <p:sldMasterId id="2147483918" r:id="rId12"/>
  </p:sldMasterIdLst>
  <p:notesMasterIdLst>
    <p:notesMasterId r:id="rId42"/>
  </p:notesMasterIdLst>
  <p:handoutMasterIdLst>
    <p:handoutMasterId r:id="rId43"/>
  </p:handoutMasterIdLst>
  <p:sldIdLst>
    <p:sldId id="647" r:id="rId13"/>
    <p:sldId id="648" r:id="rId14"/>
    <p:sldId id="649" r:id="rId15"/>
    <p:sldId id="650" r:id="rId16"/>
    <p:sldId id="651" r:id="rId17"/>
    <p:sldId id="653" r:id="rId18"/>
    <p:sldId id="654" r:id="rId19"/>
    <p:sldId id="656" r:id="rId20"/>
    <p:sldId id="657" r:id="rId21"/>
    <p:sldId id="658" r:id="rId22"/>
    <p:sldId id="659" r:id="rId23"/>
    <p:sldId id="660" r:id="rId24"/>
    <p:sldId id="661" r:id="rId25"/>
    <p:sldId id="662" r:id="rId26"/>
    <p:sldId id="663" r:id="rId27"/>
    <p:sldId id="664" r:id="rId28"/>
    <p:sldId id="666" r:id="rId29"/>
    <p:sldId id="667" r:id="rId30"/>
    <p:sldId id="668" r:id="rId31"/>
    <p:sldId id="669" r:id="rId32"/>
    <p:sldId id="671" r:id="rId33"/>
    <p:sldId id="670" r:id="rId34"/>
    <p:sldId id="672" r:id="rId35"/>
    <p:sldId id="677" r:id="rId36"/>
    <p:sldId id="678" r:id="rId37"/>
    <p:sldId id="679" r:id="rId38"/>
    <p:sldId id="680" r:id="rId39"/>
    <p:sldId id="676" r:id="rId40"/>
    <p:sldId id="645" r:id="rId41"/>
  </p:sldIdLst>
  <p:sldSz cx="9144000" cy="5143500" type="screen16x9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ny Campitelli" initials="" lastIdx="1" clrIdx="0"/>
  <p:cmAuthor id="1" name="César Santos" initials="CS" lastIdx="1" clrIdx="1"/>
  <p:cmAuthor id="2" name="Microsoft Office User" initials="Office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0002"/>
    <a:srgbClr val="00FA00"/>
    <a:srgbClr val="FF8000"/>
    <a:srgbClr val="FFFF00"/>
    <a:srgbClr val="FF02FF"/>
    <a:srgbClr val="008002"/>
    <a:srgbClr val="E5F5F6"/>
    <a:srgbClr val="073763"/>
    <a:srgbClr val="FF9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68" autoAdjust="0"/>
    <p:restoredTop sz="75850"/>
  </p:normalViewPr>
  <p:slideViewPr>
    <p:cSldViewPr snapToGrid="0" snapToObjects="1" showGuides="1">
      <p:cViewPr varScale="1">
        <p:scale>
          <a:sx n="120" d="100"/>
          <a:sy n="120" d="100"/>
        </p:scale>
        <p:origin x="744" y="108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8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55885-4A6E-4945-9193-5330C125EFF4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D8962-049A-8943-B487-03DF0BDD7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6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764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Slide</a:t>
            </a:r>
            <a:r>
              <a:rPr lang="en-US" b="0" baseline="0" dirty="0"/>
              <a:t> </a:t>
            </a:r>
            <a:r>
              <a:rPr lang="en-US" b="0" dirty="0"/>
              <a:t>for compositions –  download guide from here:</a:t>
            </a:r>
            <a:r>
              <a:rPr lang="en-US" b="0" baseline="0" dirty="0"/>
              <a:t> </a:t>
            </a:r>
          </a:p>
          <a:p>
            <a:r>
              <a:rPr lang="en-US" b="0" baseline="0" dirty="0"/>
              <a:t>https://</a:t>
            </a:r>
            <a:r>
              <a:rPr lang="en-US" b="0" baseline="0" dirty="0" err="1"/>
              <a:t>www.dropbox.com</a:t>
            </a:r>
            <a:r>
              <a:rPr lang="en-US" b="0" baseline="0" dirty="0"/>
              <a:t>/</a:t>
            </a:r>
            <a:r>
              <a:rPr lang="en-US" b="0" baseline="0" dirty="0" err="1"/>
              <a:t>sh</a:t>
            </a:r>
            <a:r>
              <a:rPr lang="en-US" b="0" baseline="0" dirty="0"/>
              <a:t>/cwlero9tqxyzsws/AADkcxEn29D0cH6QCMesLWwJa?dl=0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192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1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3" y="596776"/>
            <a:ext cx="1802577" cy="88326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flipH="1">
            <a:off x="-12700" y="3400425"/>
            <a:ext cx="9167334" cy="1742718"/>
          </a:xfrm>
          <a:prstGeom prst="rect">
            <a:avLst/>
          </a:prstGeom>
          <a:solidFill>
            <a:schemeClr val="bg2">
              <a:alpha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42910" y="4248963"/>
            <a:ext cx="302400" cy="302400"/>
            <a:chOff x="2969113" y="2194413"/>
            <a:chExt cx="180000" cy="1800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92163" y="3795713"/>
            <a:ext cx="7559676" cy="604093"/>
          </a:xfrm>
          <a:prstGeom prst="rect">
            <a:avLst/>
          </a:prstGeom>
        </p:spPr>
        <p:txBody>
          <a:bodyPr wrap="square" lIns="144000" tIns="180000" rIns="0" bIns="180000" anchor="b"/>
          <a:lstStyle>
            <a:lvl1pPr>
              <a:defRPr sz="28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THIS IS A ONE-LINE TITLE SLIDE</a:t>
            </a:r>
            <a:endParaRPr lang="de-D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Mercator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Projection</a:t>
            </a:r>
            <a:endParaRPr lang="de-DE" sz="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39450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3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794;p82">
            <a:extLst>
              <a:ext uri="{FF2B5EF4-FFF2-40B4-BE49-F238E27FC236}">
                <a16:creationId xmlns:a16="http://schemas.microsoft.com/office/drawing/2014/main" id="{A420C7DC-7556-2845-909A-68B7358A892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9" r="29"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effectLst>
                  <a:outerShdw blurRad="381000" dist="38100" dir="2700000" algn="tl" rotWithShape="0">
                    <a:prstClr val="black">
                      <a:alpha val="19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  <a:sym typeface="Arial Black"/>
              </a:rPr>
              <a:t>North Carolina, USA - 9 September, 2016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473075"/>
            <a:ext cx="4264026" cy="10541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360000" tIns="360000" rIns="360000" bIns="360000" anchor="t"/>
          <a:lstStyle>
            <a:lvl1pPr>
              <a:defRPr sz="24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CHAPTER TITLE 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0532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6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819;p85">
            <a:extLst>
              <a:ext uri="{FF2B5EF4-FFF2-40B4-BE49-F238E27FC236}">
                <a16:creationId xmlns:a16="http://schemas.microsoft.com/office/drawing/2014/main" id="{7D06E769-5CDD-F44A-91AC-72F9716D85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9" r="29"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473075"/>
            <a:ext cx="4264026" cy="10541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360000" tIns="360000" rIns="360000" bIns="360000" anchor="t"/>
          <a:lstStyle>
            <a:lvl1pPr>
              <a:defRPr sz="24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CHAPTER TITLE 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68314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8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835;p87">
            <a:extLst>
              <a:ext uri="{FF2B5EF4-FFF2-40B4-BE49-F238E27FC236}">
                <a16:creationId xmlns:a16="http://schemas.microsoft.com/office/drawing/2014/main" id="{A3EEF1DC-FB31-BB41-93ED-FCB3C00610B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 userDrawn="1"/>
        </p:nvSpPr>
        <p:spPr>
          <a:xfrm rot="10800000">
            <a:off x="0" y="2506532"/>
            <a:ext cx="9144000" cy="264670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39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/>
                  </a:outerShdw>
                </a:effectLst>
                <a:latin typeface="Arial" charset="0"/>
                <a:ea typeface="Arial" charset="0"/>
                <a:cs typeface="Arial" charset="0"/>
                <a:sym typeface="Arial Black"/>
              </a:rPr>
              <a:t>Port </a:t>
            </a:r>
            <a:r>
              <a:rPr lang="de-DE" sz="900" b="0" dirty="0" err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/>
                  </a:outerShdw>
                </a:effectLst>
                <a:latin typeface="Arial" charset="0"/>
                <a:ea typeface="Arial" charset="0"/>
                <a:cs typeface="Arial" charset="0"/>
                <a:sym typeface="Arial Black"/>
              </a:rPr>
              <a:t>of</a:t>
            </a:r>
            <a:r>
              <a:rPr lang="de-DE" sz="900" b="0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/>
                  </a:outerShdw>
                </a:effectLst>
                <a:latin typeface="Arial" charset="0"/>
                <a:ea typeface="Arial" charset="0"/>
                <a:cs typeface="Arial" charset="0"/>
                <a:sym typeface="Arial Black"/>
              </a:rPr>
              <a:t> Bandar Abbas, Iran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473075"/>
            <a:ext cx="4264026" cy="10541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360000" tIns="360000" rIns="360000" bIns="360000" anchor="t"/>
          <a:lstStyle>
            <a:lvl1pPr>
              <a:defRPr sz="24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CHAPTER TITLE 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8931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9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537FC-7EDA-FB4F-9D14-A22F8406A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84"/>
            <a:ext cx="9144000" cy="513413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10800000">
            <a:off x="0" y="2000250"/>
            <a:ext cx="9144000" cy="315298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32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  <a:sym typeface="Arial Black"/>
              </a:rPr>
              <a:t>Nampo</a:t>
            </a:r>
            <a:r>
              <a:rPr lang="de-DE" sz="900" b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  <a:sym typeface="Arial Black"/>
              </a:rPr>
              <a:t>, North Korea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473075"/>
            <a:ext cx="4264026" cy="10541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360000" tIns="360000" rIns="360000" bIns="360000" anchor="t"/>
          <a:lstStyle>
            <a:lvl1pPr>
              <a:defRPr sz="24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CHAPTER TITLE 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72980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0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853;p89">
            <a:extLst>
              <a:ext uri="{FF2B5EF4-FFF2-40B4-BE49-F238E27FC236}">
                <a16:creationId xmlns:a16="http://schemas.microsoft.com/office/drawing/2014/main" id="{92FE444B-CFA4-9B48-86B6-5033EE0F703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9" r="39"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 userDrawn="1"/>
        </p:nvSpPr>
        <p:spPr>
          <a:xfrm rot="10800000">
            <a:off x="0" y="3161151"/>
            <a:ext cx="9144000" cy="199208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2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473075"/>
            <a:ext cx="4264026" cy="10541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360000" tIns="360000" rIns="360000" bIns="360000" anchor="t"/>
          <a:lstStyle>
            <a:lvl1pPr>
              <a:defRPr sz="24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CHAPTER TITLE 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0606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0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EC2C1-5808-274C-94A2-B22222E9D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4E5114-FAC3-1341-881F-79B2653F404A}"/>
              </a:ext>
            </a:extLst>
          </p:cNvPr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Woody Island, South China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Sea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 March 28, 2018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8" name="Google Shape;948;p99">
            <a:extLst>
              <a:ext uri="{FF2B5EF4-FFF2-40B4-BE49-F238E27FC236}">
                <a16:creationId xmlns:a16="http://schemas.microsoft.com/office/drawing/2014/main" id="{D7BE8AA7-9FC7-EA49-B3A1-AFA702292D1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13925" y="592200"/>
            <a:ext cx="7537800" cy="3959400"/>
          </a:xfrm>
          <a:prstGeom prst="rect">
            <a:avLst/>
          </a:prstGeom>
          <a:solidFill>
            <a:srgbClr val="000000">
              <a:alpha val="4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2"/>
              </a:buClr>
              <a:buNone/>
              <a:defRPr sz="3000" b="1">
                <a:solidFill>
                  <a:schemeClr val="l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SemiBold"/>
              </a:defRPr>
            </a:lvl1pPr>
            <a:lvl2pPr marL="457200" lvl="1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2pPr>
            <a:lvl3pPr marL="457200" lvl="2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3pPr>
            <a:lvl4pPr marL="457200" lvl="3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4pPr>
            <a:lvl5pPr marL="457200" lvl="4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5pPr>
            <a:lvl6pPr marL="457200" lvl="5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6pPr>
            <a:lvl7pPr marL="457200" lvl="6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7pPr>
            <a:lvl8pPr marL="457200" lvl="7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8pPr>
            <a:lvl9pPr marL="457200" lvl="8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9pPr>
          </a:lstStyle>
          <a:p>
            <a:r>
              <a:rPr lang="en-US" noProof="0" dirty="0"/>
              <a:t>Impact slide</a:t>
            </a:r>
          </a:p>
        </p:txBody>
      </p:sp>
    </p:spTree>
    <p:extLst>
      <p:ext uri="{BB962C8B-B14F-4D97-AF65-F5344CB8AC3E}">
        <p14:creationId xmlns:p14="http://schemas.microsoft.com/office/powerpoint/2010/main" val="10373809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02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50;p100">
            <a:extLst>
              <a:ext uri="{FF2B5EF4-FFF2-40B4-BE49-F238E27FC236}">
                <a16:creationId xmlns:a16="http://schemas.microsoft.com/office/drawing/2014/main" id="{5CBFE67F-3367-D442-A88B-4ECB5A09DAB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53;p100">
            <a:extLst>
              <a:ext uri="{FF2B5EF4-FFF2-40B4-BE49-F238E27FC236}">
                <a16:creationId xmlns:a16="http://schemas.microsoft.com/office/drawing/2014/main" id="{B9A2565A-8977-A249-9C8D-16BB61B0BC4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 rot="6077055">
            <a:off x="273620" y="3525779"/>
            <a:ext cx="748161" cy="74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8" name="Google Shape;948;p99">
            <a:extLst>
              <a:ext uri="{FF2B5EF4-FFF2-40B4-BE49-F238E27FC236}">
                <a16:creationId xmlns:a16="http://schemas.microsoft.com/office/drawing/2014/main" id="{D7BE8AA7-9FC7-EA49-B3A1-AFA702292D1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13925" y="592200"/>
            <a:ext cx="7537800" cy="302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2"/>
              </a:buClr>
              <a:buNone/>
              <a:defRPr sz="3000" b="1">
                <a:solidFill>
                  <a:schemeClr val="l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SemiBold"/>
              </a:defRPr>
            </a:lvl1pPr>
            <a:lvl2pPr marL="457200" lvl="1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2pPr>
            <a:lvl3pPr marL="457200" lvl="2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3pPr>
            <a:lvl4pPr marL="457200" lvl="3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4pPr>
            <a:lvl5pPr marL="457200" lvl="4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5pPr>
            <a:lvl6pPr marL="457200" lvl="5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6pPr>
            <a:lvl7pPr marL="457200" lvl="6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7pPr>
            <a:lvl8pPr marL="457200" lvl="7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8pPr>
            <a:lvl9pPr marL="457200" lvl="8" indent="-228600" algn="ctr" rtl="0">
              <a:spcBef>
                <a:spcPts val="1500"/>
              </a:spcBef>
              <a:spcAft>
                <a:spcPts val="0"/>
              </a:spcAft>
              <a:buNone/>
              <a:defRPr sz="3000"/>
            </a:lvl9pPr>
          </a:lstStyle>
          <a:p>
            <a:r>
              <a:rPr lang="en-US" noProof="0" dirty="0"/>
              <a:t>Impact slide</a:t>
            </a:r>
          </a:p>
        </p:txBody>
      </p:sp>
    </p:spTree>
    <p:extLst>
      <p:ext uri="{BB962C8B-B14F-4D97-AF65-F5344CB8AC3E}">
        <p14:creationId xmlns:p14="http://schemas.microsoft.com/office/powerpoint/2010/main" val="13299847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642910" y="1355307"/>
            <a:ext cx="302400" cy="302400"/>
            <a:chOff x="2969113" y="2194413"/>
            <a:chExt cx="180000" cy="180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London Array Wind Farm, United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Kingdom</a:t>
            </a:r>
            <a:r>
              <a:rPr lang="de-DE" sz="900" b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April 17, 2016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4" y="473075"/>
            <a:ext cx="7535863" cy="1054100"/>
          </a:xfrm>
          <a:prstGeom prst="rect">
            <a:avLst/>
          </a:prstGeom>
          <a:noFill/>
        </p:spPr>
        <p:txBody>
          <a:bodyPr wrap="square" lIns="360000" tIns="360000" rIns="360000" bIns="360000" anchor="t"/>
          <a:lstStyle>
            <a:lvl1pPr>
              <a:defRPr sz="24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AGENDA SLIDE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12799" y="1523999"/>
            <a:ext cx="7535863" cy="3019397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lIns="180000" tIns="360000" rIns="180000" bIns="0" anchor="t">
            <a:normAutofit/>
          </a:bodyPr>
          <a:lstStyle>
            <a:lvl1pPr marL="482600" marR="0" indent="-2667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bg1"/>
              </a:buClr>
              <a:buSzTx/>
              <a:buFont typeface="Arial" charset="0"/>
              <a:buChar char="•"/>
              <a:tabLst/>
              <a:defRPr sz="20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tabLst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Font typeface="Arial" charset="0"/>
              <a:buChar char="•"/>
              <a:tabLst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Clr>
                <a:schemeClr val="bg1"/>
              </a:buClr>
              <a:buFont typeface="Arial" charset="0"/>
              <a:buChar char="•"/>
              <a:tabLst/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18790365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FC47C1-EFAC-5A45-A8A6-7BDB309D79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642910" y="1355307"/>
            <a:ext cx="302400" cy="302400"/>
            <a:chOff x="2969113" y="2194413"/>
            <a:chExt cx="180000" cy="180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4" y="473075"/>
            <a:ext cx="7535863" cy="1054100"/>
          </a:xfrm>
          <a:prstGeom prst="rect">
            <a:avLst/>
          </a:prstGeom>
          <a:noFill/>
        </p:spPr>
        <p:txBody>
          <a:bodyPr wrap="square" lIns="360000" tIns="360000" rIns="360000" bIns="360000" anchor="t"/>
          <a:lstStyle>
            <a:lvl1pPr>
              <a:defRPr sz="2400" b="1" i="0" spc="50" baseline="0">
                <a:solidFill>
                  <a:schemeClr val="bg1"/>
                </a:solidFill>
                <a:effectLst>
                  <a:outerShdw blurRad="2667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AGENDA SLIDE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12799" y="1523999"/>
            <a:ext cx="7535863" cy="3019397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 lIns="180000" tIns="360000" rIns="180000" bIns="0" anchor="t">
            <a:normAutofit/>
          </a:bodyPr>
          <a:lstStyle>
            <a:lvl1pPr marL="482600" marR="0" indent="-2667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bg1"/>
              </a:buClr>
              <a:buSzTx/>
              <a:buFont typeface="Arial" charset="0"/>
              <a:buChar char="•"/>
              <a:tabLst/>
              <a:defRPr sz="20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tabLst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Font typeface="Arial" charset="0"/>
              <a:buChar char="•"/>
              <a:tabLst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Clr>
                <a:schemeClr val="bg1"/>
              </a:buClr>
              <a:buFont typeface="Arial" charset="0"/>
              <a:buChar char="•"/>
              <a:tabLst/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Agenda Item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4918A-6926-0E49-9619-53C1B52BA079}"/>
              </a:ext>
            </a:extLst>
          </p:cNvPr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Woody Island, South China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Sea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 March 28, 2018</a:t>
            </a:r>
          </a:p>
        </p:txBody>
      </p:sp>
    </p:spTree>
    <p:extLst>
      <p:ext uri="{BB962C8B-B14F-4D97-AF65-F5344CB8AC3E}">
        <p14:creationId xmlns:p14="http://schemas.microsoft.com/office/powerpoint/2010/main" val="21483577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01 (H0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99" y="0"/>
            <a:ext cx="3059286" cy="5143500"/>
          </a:xfrm>
          <a:prstGeom prst="rect">
            <a:avLst/>
          </a:prstGeom>
        </p:spPr>
      </p:pic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083299" y="4551362"/>
            <a:ext cx="2268539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Jeddah, Saudi Arabia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953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12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14;p15">
            <a:extLst>
              <a:ext uri="{FF2B5EF4-FFF2-40B4-BE49-F238E27FC236}">
                <a16:creationId xmlns:a16="http://schemas.microsoft.com/office/drawing/2014/main" id="{1CD1864A-9F8F-DC4C-B067-A41ED1D3BD4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612" t="3203" r="10373"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3" y="596776"/>
            <a:ext cx="1802577" cy="88326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flipH="1">
            <a:off x="-12700" y="3400425"/>
            <a:ext cx="9167334" cy="1742718"/>
          </a:xfrm>
          <a:prstGeom prst="rect">
            <a:avLst/>
          </a:prstGeom>
          <a:solidFill>
            <a:schemeClr val="bg2">
              <a:alpha val="4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42910" y="4248963"/>
            <a:ext cx="302400" cy="302400"/>
            <a:chOff x="2969113" y="2194413"/>
            <a:chExt cx="180000" cy="1800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92163" y="3795713"/>
            <a:ext cx="7559676" cy="604093"/>
          </a:xfrm>
          <a:prstGeom prst="rect">
            <a:avLst/>
          </a:prstGeom>
        </p:spPr>
        <p:txBody>
          <a:bodyPr wrap="square" lIns="144000" tIns="180000" rIns="0" bIns="180000" anchor="b"/>
          <a:lstStyle>
            <a:lvl1pPr>
              <a:defRPr sz="28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THIS IS A ONE-LINE TITLE SLIDE</a:t>
            </a:r>
            <a:endParaRPr lang="de-D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Doha,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Qatar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January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11, 2017</a:t>
            </a:r>
          </a:p>
        </p:txBody>
      </p:sp>
    </p:spTree>
    <p:extLst>
      <p:ext uri="{BB962C8B-B14F-4D97-AF65-F5344CB8AC3E}">
        <p14:creationId xmlns:p14="http://schemas.microsoft.com/office/powerpoint/2010/main" val="38039652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0 (H0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14" y="0"/>
            <a:ext cx="3059286" cy="5143500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83299" y="4551362"/>
            <a:ext cx="2268539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Khi</a:t>
            </a:r>
            <a:r>
              <a:rPr lang="en-US" sz="1050" dirty="0">
                <a:solidFill>
                  <a:schemeClr val="bg1"/>
                </a:solidFill>
              </a:rPr>
              <a:t> Solar One, South Africa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923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1 (H0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99" y="0"/>
            <a:ext cx="3059286" cy="5143500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83299" y="4551362"/>
            <a:ext cx="2268539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Kashaga</a:t>
            </a:r>
            <a:r>
              <a:rPr lang="en-US" sz="1050" dirty="0">
                <a:solidFill>
                  <a:schemeClr val="bg1"/>
                </a:solidFill>
              </a:rPr>
              <a:t>, Oil Field, Kazakhstan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325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4 (H0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312;p133">
            <a:extLst>
              <a:ext uri="{FF2B5EF4-FFF2-40B4-BE49-F238E27FC236}">
                <a16:creationId xmlns:a16="http://schemas.microsoft.com/office/drawing/2014/main" id="{32567156-D596-AA44-81C1-9784654FD3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5356"/>
          <a:stretch/>
        </p:blipFill>
        <p:spPr>
          <a:xfrm>
            <a:off x="6092852" y="0"/>
            <a:ext cx="305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83299" y="4551362"/>
            <a:ext cx="2268539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Chablis, France • June 20, 2018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222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5 (H0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323;p134">
            <a:extLst>
              <a:ext uri="{FF2B5EF4-FFF2-40B4-BE49-F238E27FC236}">
                <a16:creationId xmlns:a16="http://schemas.microsoft.com/office/drawing/2014/main" id="{07AC8555-A793-904F-9458-611B7C443F8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5810" b="1565"/>
          <a:stretch/>
        </p:blipFill>
        <p:spPr>
          <a:xfrm>
            <a:off x="6092852" y="0"/>
            <a:ext cx="305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83299" y="4551362"/>
            <a:ext cx="2565500" cy="592137"/>
          </a:xfrm>
          <a:prstGeom prst="rect">
            <a:avLst/>
          </a:prstGeom>
          <a:noFill/>
          <a:effectLst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>
                <a:solidFill>
                  <a:schemeClr val="bg1"/>
                </a:solidFill>
                <a:effectLst>
                  <a:outerShdw blurRad="368300" sx="102000" sy="102000" algn="ctr" rotWithShape="0">
                    <a:prstClr val="black">
                      <a:alpha val="45000"/>
                    </a:prstClr>
                  </a:outerShdw>
                </a:effectLst>
              </a:rPr>
              <a:t>Abu Dhabi - United Arab Emirates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423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9 (H0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366;p138">
            <a:extLst>
              <a:ext uri="{FF2B5EF4-FFF2-40B4-BE49-F238E27FC236}">
                <a16:creationId xmlns:a16="http://schemas.microsoft.com/office/drawing/2014/main" id="{CF7C75BD-E57F-8D40-9DF2-2BE5A58BAEB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7403" r="7395"/>
          <a:stretch/>
        </p:blipFill>
        <p:spPr>
          <a:xfrm>
            <a:off x="6092852" y="0"/>
            <a:ext cx="305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83299" y="4551362"/>
            <a:ext cx="2458047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 fontScale="85000" lnSpcReduction="10000"/>
          </a:bodyPr>
          <a:lstStyle/>
          <a:p>
            <a:r>
              <a:rPr lang="en-US" sz="1050" dirty="0">
                <a:solidFill>
                  <a:schemeClr val="accent5"/>
                </a:solidFill>
              </a:rPr>
              <a:t>August 31, 2017 • </a:t>
            </a:r>
            <a:r>
              <a:rPr lang="en-US" sz="1050" dirty="0" err="1">
                <a:solidFill>
                  <a:schemeClr val="accent5"/>
                </a:solidFill>
              </a:rPr>
              <a:t>PlanetScope</a:t>
            </a:r>
            <a:r>
              <a:rPr lang="en-US" sz="1050" dirty="0">
                <a:solidFill>
                  <a:schemeClr val="accent5"/>
                </a:solidFill>
              </a:rPr>
              <a:t> mosaic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F01C07-ED97-EF4C-B510-AACCE6B50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774" y="46449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670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20 (H0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377;p139">
            <a:extLst>
              <a:ext uri="{FF2B5EF4-FFF2-40B4-BE49-F238E27FC236}">
                <a16:creationId xmlns:a16="http://schemas.microsoft.com/office/drawing/2014/main" id="{562AE7F8-7421-4E42-90CE-186E303566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6551" r="16545"/>
          <a:stretch/>
        </p:blipFill>
        <p:spPr>
          <a:xfrm>
            <a:off x="6092852" y="0"/>
            <a:ext cx="305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449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01 (H01+H0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99" y="0"/>
            <a:ext cx="3059286" cy="5143500"/>
          </a:xfrm>
          <a:prstGeom prst="rect">
            <a:avLst/>
          </a:prstGeom>
        </p:spPr>
      </p:pic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083299" y="4551362"/>
            <a:ext cx="2268539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Jeddah, Saudi Arabia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0 (H01+H0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14" y="0"/>
            <a:ext cx="3059286" cy="5143500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83299" y="4551362"/>
            <a:ext cx="2268539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Khi</a:t>
            </a:r>
            <a:r>
              <a:rPr lang="en-US" sz="1050" dirty="0">
                <a:solidFill>
                  <a:schemeClr val="bg1"/>
                </a:solidFill>
              </a:rPr>
              <a:t> Solar One, South Africa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1 (H01+H0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99" y="0"/>
            <a:ext cx="3059286" cy="5143500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83299" y="4551362"/>
            <a:ext cx="2268539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Kashaga</a:t>
            </a:r>
            <a:r>
              <a:rPr lang="en-US" sz="1050" dirty="0">
                <a:solidFill>
                  <a:schemeClr val="bg1"/>
                </a:solidFill>
              </a:rPr>
              <a:t>, Oil Field, Kazakhstan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4 (H01+H0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12;p133">
            <a:extLst>
              <a:ext uri="{FF2B5EF4-FFF2-40B4-BE49-F238E27FC236}">
                <a16:creationId xmlns:a16="http://schemas.microsoft.com/office/drawing/2014/main" id="{6C06D689-F292-0047-A7C1-79DFF1DAB70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5356"/>
          <a:stretch/>
        </p:blipFill>
        <p:spPr>
          <a:xfrm>
            <a:off x="6092852" y="0"/>
            <a:ext cx="305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467465-78C1-DC4B-BC95-2F57F979E5AB}"/>
              </a:ext>
            </a:extLst>
          </p:cNvPr>
          <p:cNvSpPr txBox="1"/>
          <p:nvPr userDrawn="1"/>
        </p:nvSpPr>
        <p:spPr>
          <a:xfrm>
            <a:off x="6083299" y="4551362"/>
            <a:ext cx="2268539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Chablis, France • June 20, 2018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2415136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16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51;p19">
            <a:extLst>
              <a:ext uri="{FF2B5EF4-FFF2-40B4-BE49-F238E27FC236}">
                <a16:creationId xmlns:a16="http://schemas.microsoft.com/office/drawing/2014/main" id="{A89DC913-5984-6945-A922-CAEFB24BD56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4404" b="44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3;p17">
            <a:extLst>
              <a:ext uri="{FF2B5EF4-FFF2-40B4-BE49-F238E27FC236}">
                <a16:creationId xmlns:a16="http://schemas.microsoft.com/office/drawing/2014/main" id="{32B8F5FF-2E37-3442-B174-848D878F9C38}"/>
              </a:ext>
            </a:extLst>
          </p:cNvPr>
          <p:cNvSpPr/>
          <p:nvPr userDrawn="1"/>
        </p:nvSpPr>
        <p:spPr>
          <a:xfrm>
            <a:off x="-12775" y="0"/>
            <a:ext cx="6491634" cy="3400500"/>
          </a:xfrm>
          <a:prstGeom prst="rect">
            <a:avLst/>
          </a:prstGeom>
          <a:gradFill>
            <a:gsLst>
              <a:gs pos="0">
                <a:srgbClr val="073763">
                  <a:alpha val="15000"/>
                </a:srgbClr>
              </a:gs>
              <a:gs pos="81000">
                <a:srgbClr val="073763">
                  <a:alpha val="0"/>
                </a:srgbClr>
              </a:gs>
            </a:gsLst>
            <a:lin ang="90000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 flipH="1">
            <a:off x="-12700" y="3400425"/>
            <a:ext cx="9167334" cy="1742718"/>
          </a:xfrm>
          <a:prstGeom prst="rect">
            <a:avLst/>
          </a:prstGeom>
          <a:solidFill>
            <a:schemeClr val="bg2">
              <a:alpha val="4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42910" y="4248963"/>
            <a:ext cx="302400" cy="302400"/>
            <a:chOff x="2969113" y="2194413"/>
            <a:chExt cx="180000" cy="1800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92163" y="3795713"/>
            <a:ext cx="7559676" cy="604093"/>
          </a:xfrm>
          <a:prstGeom prst="rect">
            <a:avLst/>
          </a:prstGeom>
        </p:spPr>
        <p:txBody>
          <a:bodyPr wrap="square" lIns="144000" tIns="180000" rIns="0" bIns="180000" anchor="b"/>
          <a:lstStyle>
            <a:lvl1pPr>
              <a:defRPr sz="28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THIS IS A ONE-LINE TITLE SLIDE</a:t>
            </a:r>
            <a:endParaRPr lang="de-D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Klyuchevskaya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Sopka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,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Russia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 March 11, 2018</a:t>
            </a:r>
          </a:p>
        </p:txBody>
      </p:sp>
      <p:pic>
        <p:nvPicPr>
          <p:cNvPr id="13" name="Google Shape;169;p20">
            <a:extLst>
              <a:ext uri="{FF2B5EF4-FFF2-40B4-BE49-F238E27FC236}">
                <a16:creationId xmlns:a16="http://schemas.microsoft.com/office/drawing/2014/main" id="{875F6EB0-03FC-4140-A398-57A7F11CB1D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787" b="787"/>
          <a:stretch/>
        </p:blipFill>
        <p:spPr>
          <a:xfrm>
            <a:off x="632275" y="618401"/>
            <a:ext cx="1753200" cy="858900"/>
          </a:xfrm>
          <a:prstGeom prst="rect">
            <a:avLst/>
          </a:prstGeom>
          <a:noFill/>
          <a:ln>
            <a:noFill/>
          </a:ln>
          <a:effectLst>
            <a:outerShdw blurRad="1214438" dist="9525" dir="5400000" algn="bl" rotWithShape="0">
              <a:srgbClr val="073763"/>
            </a:outerShdw>
          </a:effectLst>
        </p:spPr>
      </p:pic>
    </p:spTree>
    <p:extLst>
      <p:ext uri="{BB962C8B-B14F-4D97-AF65-F5344CB8AC3E}">
        <p14:creationId xmlns:p14="http://schemas.microsoft.com/office/powerpoint/2010/main" val="36551418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5 (H01+H0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23;p134">
            <a:extLst>
              <a:ext uri="{FF2B5EF4-FFF2-40B4-BE49-F238E27FC236}">
                <a16:creationId xmlns:a16="http://schemas.microsoft.com/office/drawing/2014/main" id="{FFFF6978-253F-0847-8CC7-8467CF664C3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5810" b="1565"/>
          <a:stretch/>
        </p:blipFill>
        <p:spPr>
          <a:xfrm>
            <a:off x="6092852" y="0"/>
            <a:ext cx="305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4B46BF-2D68-6547-BEE3-657393A5FF65}"/>
              </a:ext>
            </a:extLst>
          </p:cNvPr>
          <p:cNvSpPr txBox="1"/>
          <p:nvPr userDrawn="1"/>
        </p:nvSpPr>
        <p:spPr>
          <a:xfrm>
            <a:off x="6083299" y="4551362"/>
            <a:ext cx="2565500" cy="592137"/>
          </a:xfrm>
          <a:prstGeom prst="rect">
            <a:avLst/>
          </a:prstGeom>
          <a:noFill/>
          <a:effectLst/>
        </p:spPr>
        <p:txBody>
          <a:bodyPr wrap="square" lIns="180000" tIns="180000" rIns="180000" bIns="180000" rtlCol="0" anchor="ctr">
            <a:normAutofit/>
          </a:bodyPr>
          <a:lstStyle/>
          <a:p>
            <a:r>
              <a:rPr lang="en-US" sz="1050" dirty="0">
                <a:solidFill>
                  <a:schemeClr val="bg1"/>
                </a:solidFill>
                <a:effectLst>
                  <a:outerShdw blurRad="368300" sx="102000" sy="102000" algn="ctr" rotWithShape="0">
                    <a:prstClr val="black">
                      <a:alpha val="45000"/>
                    </a:prstClr>
                  </a:outerShdw>
                </a:effectLst>
              </a:rPr>
              <a:t>Abu Dhabi - United Arab Emirates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4581113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19 (H01+H0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66;p138">
            <a:extLst>
              <a:ext uri="{FF2B5EF4-FFF2-40B4-BE49-F238E27FC236}">
                <a16:creationId xmlns:a16="http://schemas.microsoft.com/office/drawing/2014/main" id="{85CBCD57-A652-5C41-8E7F-33E1BCB1F77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7403" r="7395"/>
          <a:stretch/>
        </p:blipFill>
        <p:spPr>
          <a:xfrm>
            <a:off x="6092852" y="0"/>
            <a:ext cx="305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524E9C-97DE-A74F-B933-14619100D6BD}"/>
              </a:ext>
            </a:extLst>
          </p:cNvPr>
          <p:cNvSpPr txBox="1"/>
          <p:nvPr userDrawn="1"/>
        </p:nvSpPr>
        <p:spPr>
          <a:xfrm>
            <a:off x="6083299" y="4551362"/>
            <a:ext cx="2458047" cy="592137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rmAutofit fontScale="85000" lnSpcReduction="10000"/>
          </a:bodyPr>
          <a:lstStyle/>
          <a:p>
            <a:r>
              <a:rPr lang="en-US" sz="1050" dirty="0">
                <a:solidFill>
                  <a:schemeClr val="accent5"/>
                </a:solidFill>
              </a:rPr>
              <a:t>August 31, 2017 • </a:t>
            </a:r>
            <a:r>
              <a:rPr lang="en-US" sz="1050" dirty="0" err="1">
                <a:solidFill>
                  <a:schemeClr val="accent5"/>
                </a:solidFill>
              </a:rPr>
              <a:t>PlanetScope</a:t>
            </a:r>
            <a:r>
              <a:rPr lang="en-US" sz="1050" dirty="0">
                <a:solidFill>
                  <a:schemeClr val="accent5"/>
                </a:solidFill>
              </a:rPr>
              <a:t> mosaic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31782811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 photo 20 (H01+H0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77;p139">
            <a:extLst>
              <a:ext uri="{FF2B5EF4-FFF2-40B4-BE49-F238E27FC236}">
                <a16:creationId xmlns:a16="http://schemas.microsoft.com/office/drawing/2014/main" id="{A22F569D-BF84-7C4F-9BDE-E36F76C5950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6551" r="16545"/>
          <a:stretch/>
        </p:blipFill>
        <p:spPr>
          <a:xfrm>
            <a:off x="6092852" y="0"/>
            <a:ext cx="305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7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1136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5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6085734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in (H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7564438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6128160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in (H1+H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7564438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 • Heading 03 • Heading 04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18660000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in + Place Photo (H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084888" y="457202"/>
            <a:ext cx="2266950" cy="4094162"/>
          </a:xfrm>
          <a:prstGeom prst="rect">
            <a:avLst/>
          </a:prstGeom>
        </p:spPr>
        <p:txBody>
          <a:bodyPr lIns="360000" tIns="360000" rIns="360000" bIns="2160000" anchor="ctr"/>
          <a:lstStyle>
            <a:lvl1pPr algn="ctr">
              <a:defRPr baseline="0">
                <a:solidFill>
                  <a:srgbClr val="FF9881"/>
                </a:solidFill>
              </a:defRPr>
            </a:lvl1pPr>
          </a:lstStyle>
          <a:p>
            <a:r>
              <a:rPr lang="en-US" dirty="0"/>
              <a:t>Image placeholder (ex. Case study, illustration)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5291137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8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6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084888" y="4546574"/>
            <a:ext cx="2266950" cy="596925"/>
          </a:xfrm>
          <a:prstGeom prst="rect">
            <a:avLst/>
          </a:prstGeom>
          <a:noFill/>
        </p:spPr>
        <p:txBody>
          <a:bodyPr wrap="square" lIns="0" tIns="180000" rIns="0" bIns="180000" anchor="ctr"/>
          <a:lstStyle>
            <a:lvl1pPr algn="r"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caption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20184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in + Place Photo (H1+H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084888" y="457202"/>
            <a:ext cx="2266950" cy="4094162"/>
          </a:xfrm>
          <a:prstGeom prst="rect">
            <a:avLst/>
          </a:prstGeom>
        </p:spPr>
        <p:txBody>
          <a:bodyPr lIns="360000" tIns="360000" rIns="360000" bIns="2160000" anchor="ctr"/>
          <a:lstStyle>
            <a:lvl1pPr algn="ctr">
              <a:defRPr baseline="0">
                <a:solidFill>
                  <a:srgbClr val="FF9881"/>
                </a:solidFill>
              </a:defRPr>
            </a:lvl1pPr>
          </a:lstStyle>
          <a:p>
            <a:r>
              <a:rPr lang="en-US" dirty="0"/>
              <a:t>Image placeholder (ex. Case study, illustration)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5297488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5292726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084888" y="4546574"/>
            <a:ext cx="2266950" cy="596925"/>
          </a:xfrm>
          <a:prstGeom prst="rect">
            <a:avLst/>
          </a:prstGeom>
          <a:noFill/>
        </p:spPr>
        <p:txBody>
          <a:bodyPr wrap="square" lIns="0" tIns="180000" rIns="0" bIns="180000" anchor="ctr"/>
          <a:lstStyle>
            <a:lvl1pPr algn="r"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caption</a:t>
            </a:r>
            <a:endParaRPr lang="de-DE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878889"/>
            <a:ext cx="5292726" cy="28313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</a:t>
            </a:r>
          </a:p>
        </p:txBody>
      </p:sp>
    </p:spTree>
    <p:extLst>
      <p:ext uri="{BB962C8B-B14F-4D97-AF65-F5344CB8AC3E}">
        <p14:creationId xmlns:p14="http://schemas.microsoft.com/office/powerpoint/2010/main" val="213739035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/ table / chart / smart graphic / media (H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51362"/>
            <a:ext cx="3784600" cy="295200"/>
          </a:xfrm>
          <a:prstGeom prst="rect">
            <a:avLst/>
          </a:prstGeom>
          <a:noFill/>
        </p:spPr>
        <p:txBody>
          <a:bodyPr wrap="square" lIns="180000" tIns="0" rIns="0" bIns="18000" anchor="b"/>
          <a:lstStyle>
            <a:lvl1pPr>
              <a:defRPr sz="12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Caption 01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87400" y="4848300"/>
            <a:ext cx="3784600" cy="295200"/>
          </a:xfrm>
          <a:prstGeom prst="rect">
            <a:avLst/>
          </a:prstGeom>
          <a:noFill/>
        </p:spPr>
        <p:txBody>
          <a:bodyPr wrap="square" lIns="180000" tIns="18000" rIns="0" bIns="0" anchor="t"/>
          <a:lstStyle>
            <a:lvl1pPr>
              <a:defRPr sz="105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Caption 02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 hasCustomPrompt="1"/>
          </p:nvPr>
        </p:nvSpPr>
        <p:spPr>
          <a:xfrm>
            <a:off x="935038" y="1300578"/>
            <a:ext cx="7416799" cy="3249046"/>
          </a:xfrm>
          <a:prstGeom prst="rect">
            <a:avLst/>
          </a:prstGeom>
        </p:spPr>
        <p:txBody>
          <a:bodyPr lIns="360000" tIns="720000" rIns="360000" bIns="360000"/>
          <a:lstStyle>
            <a:lvl1pPr algn="ctr">
              <a:defRPr baseline="0">
                <a:solidFill>
                  <a:srgbClr val="FF988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photo</a:t>
            </a:r>
            <a:r>
              <a:rPr lang="de-DE" dirty="0"/>
              <a:t> / </a:t>
            </a:r>
            <a:r>
              <a:rPr lang="de-DE" dirty="0" err="1"/>
              <a:t>table</a:t>
            </a:r>
            <a:r>
              <a:rPr lang="de-DE" dirty="0"/>
              <a:t> / </a:t>
            </a:r>
            <a:r>
              <a:rPr lang="de-DE" dirty="0" err="1"/>
              <a:t>chart</a:t>
            </a:r>
            <a:r>
              <a:rPr lang="de-DE" dirty="0"/>
              <a:t> / smart </a:t>
            </a:r>
            <a:r>
              <a:rPr lang="de-DE" dirty="0" err="1"/>
              <a:t>graphic</a:t>
            </a:r>
            <a:r>
              <a:rPr lang="de-DE" dirty="0"/>
              <a:t> / </a:t>
            </a:r>
            <a:r>
              <a:rPr lang="de-DE" dirty="0" err="1"/>
              <a:t>media</a:t>
            </a:r>
            <a:r>
              <a:rPr lang="de-DE" dirty="0"/>
              <a:t> (do not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114597535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/ table / chart / smart graphic / media (H1+H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51362"/>
            <a:ext cx="3784600" cy="295200"/>
          </a:xfrm>
          <a:prstGeom prst="rect">
            <a:avLst/>
          </a:prstGeom>
          <a:noFill/>
        </p:spPr>
        <p:txBody>
          <a:bodyPr wrap="square" lIns="180000" tIns="0" rIns="0" bIns="18000" anchor="b"/>
          <a:lstStyle>
            <a:lvl1pPr>
              <a:defRPr sz="12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Caption 01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87400" y="4848300"/>
            <a:ext cx="3784600" cy="295200"/>
          </a:xfrm>
          <a:prstGeom prst="rect">
            <a:avLst/>
          </a:prstGeom>
          <a:noFill/>
        </p:spPr>
        <p:txBody>
          <a:bodyPr wrap="square" lIns="180000" tIns="18000" rIns="0" bIns="0" anchor="t"/>
          <a:lstStyle>
            <a:lvl1pPr>
              <a:defRPr sz="105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Caption 02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 hasCustomPrompt="1"/>
          </p:nvPr>
        </p:nvSpPr>
        <p:spPr>
          <a:xfrm>
            <a:off x="935038" y="1300578"/>
            <a:ext cx="7416799" cy="3249046"/>
          </a:xfrm>
          <a:prstGeom prst="rect">
            <a:avLst/>
          </a:prstGeom>
        </p:spPr>
        <p:txBody>
          <a:bodyPr lIns="360000" tIns="720000" rIns="360000" bIns="360000"/>
          <a:lstStyle>
            <a:lvl1pPr algn="ctr">
              <a:defRPr baseline="0">
                <a:solidFill>
                  <a:srgbClr val="FF988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photo</a:t>
            </a:r>
            <a:r>
              <a:rPr lang="de-DE" dirty="0"/>
              <a:t> / </a:t>
            </a:r>
            <a:r>
              <a:rPr lang="de-DE" dirty="0" err="1"/>
              <a:t>table</a:t>
            </a:r>
            <a:r>
              <a:rPr lang="de-DE" dirty="0"/>
              <a:t> / </a:t>
            </a:r>
            <a:r>
              <a:rPr lang="de-DE" dirty="0" err="1"/>
              <a:t>chart</a:t>
            </a:r>
            <a:r>
              <a:rPr lang="de-DE" dirty="0"/>
              <a:t> / smart </a:t>
            </a:r>
            <a:r>
              <a:rPr lang="de-DE" dirty="0" err="1"/>
              <a:t>graphic</a:t>
            </a:r>
            <a:r>
              <a:rPr lang="de-DE" dirty="0"/>
              <a:t> / </a:t>
            </a:r>
            <a:r>
              <a:rPr lang="de-DE" dirty="0" err="1"/>
              <a:t>media</a:t>
            </a:r>
            <a:r>
              <a:rPr lang="de-DE" dirty="0"/>
              <a:t> (do not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 • Heading 03 • Heading 04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2626926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mparison (H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300577"/>
            <a:ext cx="3779838" cy="3250786"/>
          </a:xfrm>
          <a:prstGeom prst="rect">
            <a:avLst/>
          </a:prstGeom>
        </p:spPr>
        <p:txBody>
          <a:bodyPr lIns="360000" tIns="360000" rIns="360000" bIns="2160000" anchor="ctr"/>
          <a:lstStyle>
            <a:lvl1pPr algn="ctr">
              <a:defRPr baseline="0">
                <a:solidFill>
                  <a:srgbClr val="FF9881"/>
                </a:solidFill>
              </a:defRPr>
            </a:lvl1pPr>
          </a:lstStyle>
          <a:p>
            <a:r>
              <a:rPr lang="en-US" dirty="0"/>
              <a:t>Photo placeholder 2 (for comparison)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92162" y="1300577"/>
            <a:ext cx="3779838" cy="3250786"/>
          </a:xfrm>
          <a:prstGeom prst="rect">
            <a:avLst/>
          </a:prstGeom>
        </p:spPr>
        <p:txBody>
          <a:bodyPr lIns="360000" tIns="360000" rIns="360000" bIns="2160000" anchor="ctr"/>
          <a:lstStyle>
            <a:lvl1pPr algn="ctr">
              <a:defRPr baseline="0">
                <a:solidFill>
                  <a:srgbClr val="FF9881"/>
                </a:solidFill>
              </a:defRPr>
            </a:lvl1pPr>
          </a:lstStyle>
          <a:p>
            <a:r>
              <a:rPr lang="en-US" dirty="0"/>
              <a:t>Photo placeholder 1 (for comparison)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51362"/>
            <a:ext cx="3784600" cy="295200"/>
          </a:xfrm>
          <a:prstGeom prst="rect">
            <a:avLst/>
          </a:prstGeom>
          <a:noFill/>
        </p:spPr>
        <p:txBody>
          <a:bodyPr wrap="square" lIns="180000" tIns="0" rIns="0" bIns="18000" anchor="b"/>
          <a:lstStyle>
            <a:lvl1pPr>
              <a:defRPr sz="12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Caption 01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87400" y="4848300"/>
            <a:ext cx="3784600" cy="295200"/>
          </a:xfrm>
          <a:prstGeom prst="rect">
            <a:avLst/>
          </a:prstGeom>
          <a:noFill/>
        </p:spPr>
        <p:txBody>
          <a:bodyPr wrap="square" lIns="180000" tIns="18000" rIns="0" bIns="0" anchor="t"/>
          <a:lstStyle>
            <a:lvl1pPr>
              <a:defRPr sz="105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Caption 02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67238" y="4551362"/>
            <a:ext cx="3784600" cy="295200"/>
          </a:xfrm>
          <a:prstGeom prst="rect">
            <a:avLst/>
          </a:prstGeom>
          <a:noFill/>
        </p:spPr>
        <p:txBody>
          <a:bodyPr wrap="square" lIns="180000" tIns="0" rIns="0" bIns="18000" anchor="b"/>
          <a:lstStyle>
            <a:lvl1pPr>
              <a:defRPr sz="12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Caption 01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567238" y="4848300"/>
            <a:ext cx="3784600" cy="295200"/>
          </a:xfrm>
          <a:prstGeom prst="rect">
            <a:avLst/>
          </a:prstGeom>
          <a:noFill/>
        </p:spPr>
        <p:txBody>
          <a:bodyPr wrap="square" lIns="180000" tIns="18000" rIns="0" bIns="0" anchor="t"/>
          <a:lstStyle>
            <a:lvl1pPr>
              <a:defRPr sz="105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Caption 02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</p:spTree>
    <p:extLst>
      <p:ext uri="{BB962C8B-B14F-4D97-AF65-F5344CB8AC3E}">
        <p14:creationId xmlns:p14="http://schemas.microsoft.com/office/powerpoint/2010/main" val="16600383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22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09;p25">
            <a:extLst>
              <a:ext uri="{FF2B5EF4-FFF2-40B4-BE49-F238E27FC236}">
                <a16:creationId xmlns:a16="http://schemas.microsoft.com/office/drawing/2014/main" id="{CD80A280-D630-A541-B701-9FA3242E846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9" b="7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 userDrawn="1"/>
        </p:nvSpPr>
        <p:spPr>
          <a:xfrm flipH="1">
            <a:off x="-12700" y="3400425"/>
            <a:ext cx="9167334" cy="1742718"/>
          </a:xfrm>
          <a:prstGeom prst="rect">
            <a:avLst/>
          </a:prstGeom>
          <a:solidFill>
            <a:schemeClr val="bg2">
              <a:alpha val="4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42910" y="4248963"/>
            <a:ext cx="302400" cy="302400"/>
            <a:chOff x="2969113" y="2194413"/>
            <a:chExt cx="180000" cy="1800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92163" y="3795713"/>
            <a:ext cx="7559676" cy="604093"/>
          </a:xfrm>
          <a:prstGeom prst="rect">
            <a:avLst/>
          </a:prstGeom>
        </p:spPr>
        <p:txBody>
          <a:bodyPr wrap="square" lIns="144000" tIns="180000" rIns="0" bIns="180000" anchor="b"/>
          <a:lstStyle>
            <a:lvl1pPr>
              <a:defRPr sz="28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THIS IS A ONE-LINE TITLE SLIDE</a:t>
            </a:r>
            <a:endParaRPr lang="de-D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Beijing Capital International Airport, Beijing, China</a:t>
            </a:r>
          </a:p>
        </p:txBody>
      </p:sp>
      <p:sp>
        <p:nvSpPr>
          <p:cNvPr id="12" name="Google Shape;133;p17">
            <a:extLst>
              <a:ext uri="{FF2B5EF4-FFF2-40B4-BE49-F238E27FC236}">
                <a16:creationId xmlns:a16="http://schemas.microsoft.com/office/drawing/2014/main" id="{DC3FF629-A0E2-8844-94BE-9C6403BED452}"/>
              </a:ext>
            </a:extLst>
          </p:cNvPr>
          <p:cNvSpPr/>
          <p:nvPr userDrawn="1"/>
        </p:nvSpPr>
        <p:spPr>
          <a:xfrm>
            <a:off x="-12775" y="0"/>
            <a:ext cx="6491634" cy="3400500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81000">
                <a:schemeClr val="bg1">
                  <a:alpha val="0"/>
                </a:schemeClr>
              </a:gs>
            </a:gsLst>
            <a:lin ang="90000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DF8347-598B-1D40-BCBC-9DA733ACDF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4" y="596776"/>
            <a:ext cx="1802575" cy="88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285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mparison (H1+H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300577"/>
            <a:ext cx="3779838" cy="3250786"/>
          </a:xfrm>
          <a:prstGeom prst="rect">
            <a:avLst/>
          </a:prstGeom>
        </p:spPr>
        <p:txBody>
          <a:bodyPr lIns="360000" tIns="360000" rIns="360000" bIns="2160000" anchor="ctr"/>
          <a:lstStyle>
            <a:lvl1pPr algn="ctr">
              <a:defRPr baseline="0">
                <a:solidFill>
                  <a:srgbClr val="FF9881"/>
                </a:solidFill>
              </a:defRPr>
            </a:lvl1pPr>
          </a:lstStyle>
          <a:p>
            <a:r>
              <a:rPr lang="en-US" dirty="0"/>
              <a:t>Photo placeholder 2 (for comparison)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92162" y="1300577"/>
            <a:ext cx="3779838" cy="3250786"/>
          </a:xfrm>
          <a:prstGeom prst="rect">
            <a:avLst/>
          </a:prstGeom>
        </p:spPr>
        <p:txBody>
          <a:bodyPr lIns="360000" tIns="360000" rIns="360000" bIns="2160000" anchor="ctr"/>
          <a:lstStyle>
            <a:lvl1pPr algn="ctr">
              <a:defRPr baseline="0">
                <a:solidFill>
                  <a:srgbClr val="FF9881"/>
                </a:solidFill>
              </a:defRPr>
            </a:lvl1pPr>
          </a:lstStyle>
          <a:p>
            <a:r>
              <a:rPr lang="en-US" dirty="0"/>
              <a:t>Photo placeholder 1 (for comparison)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51362"/>
            <a:ext cx="3784600" cy="295200"/>
          </a:xfrm>
          <a:prstGeom prst="rect">
            <a:avLst/>
          </a:prstGeom>
          <a:noFill/>
        </p:spPr>
        <p:txBody>
          <a:bodyPr wrap="square" lIns="180000" tIns="0" rIns="0" bIns="18000" anchor="b"/>
          <a:lstStyle>
            <a:lvl1pPr>
              <a:defRPr sz="12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Caption 01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87400" y="4848300"/>
            <a:ext cx="3784600" cy="295200"/>
          </a:xfrm>
          <a:prstGeom prst="rect">
            <a:avLst/>
          </a:prstGeom>
          <a:noFill/>
        </p:spPr>
        <p:txBody>
          <a:bodyPr wrap="square" lIns="180000" tIns="18000" rIns="0" bIns="0" anchor="t"/>
          <a:lstStyle>
            <a:lvl1pPr>
              <a:defRPr sz="105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Caption 02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67238" y="4551362"/>
            <a:ext cx="3784600" cy="295200"/>
          </a:xfrm>
          <a:prstGeom prst="rect">
            <a:avLst/>
          </a:prstGeom>
          <a:noFill/>
        </p:spPr>
        <p:txBody>
          <a:bodyPr wrap="square" lIns="180000" tIns="0" rIns="0" bIns="18000" anchor="b"/>
          <a:lstStyle>
            <a:lvl1pPr>
              <a:defRPr sz="12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Caption 01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567238" y="4848300"/>
            <a:ext cx="3784600" cy="295200"/>
          </a:xfrm>
          <a:prstGeom prst="rect">
            <a:avLst/>
          </a:prstGeom>
          <a:noFill/>
        </p:spPr>
        <p:txBody>
          <a:bodyPr wrap="square" lIns="180000" tIns="18000" rIns="0" bIns="0" anchor="t"/>
          <a:lstStyle>
            <a:lvl1pPr>
              <a:defRPr sz="105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Caption 02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 • Heading 03 • Heading 04</a:t>
            </a:r>
          </a:p>
        </p:txBody>
      </p:sp>
    </p:spTree>
    <p:extLst>
      <p:ext uri="{BB962C8B-B14F-4D97-AF65-F5344CB8AC3E}">
        <p14:creationId xmlns:p14="http://schemas.microsoft.com/office/powerpoint/2010/main" val="13445934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in &amp; Code (H1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01 (cont.)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2271713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059112" y="1527174"/>
            <a:ext cx="5292725" cy="3019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80000" tIns="36000" rIns="180000" bIns="36000" anchor="t">
            <a:normAutofit/>
          </a:bodyPr>
          <a:lstStyle>
            <a:lvl1pPr marL="0" indent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None/>
              <a:defRPr sz="1600" b="0" i="0" baseline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Box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3678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in &amp; Code (H1+H2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4546574"/>
            <a:ext cx="2644911" cy="596925"/>
          </a:xfrm>
          <a:prstGeom prst="rect">
            <a:avLst/>
          </a:prstGeom>
          <a:noFill/>
        </p:spPr>
        <p:txBody>
          <a:bodyPr wrap="square" lIns="180000" tIns="180000" rIns="0" bIns="180000" anchor="ctr"/>
          <a:lstStyle>
            <a:lvl1pPr>
              <a:defRPr sz="1050" b="0" i="0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© 2017 Planet Labs </a:t>
            </a:r>
            <a:r>
              <a:rPr lang="de-DE" dirty="0" err="1"/>
              <a:t>Inc</a:t>
            </a:r>
            <a:r>
              <a:rPr lang="de-DE" dirty="0"/>
              <a:t> - optional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" y="1166814"/>
            <a:ext cx="2271713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lvl1pPr marL="216000" indent="-21600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Level 1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indent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sublevels</a:t>
            </a:r>
            <a:r>
              <a:rPr lang="de-DE" dirty="0"/>
              <a:t> &amp; </a:t>
            </a:r>
            <a:r>
              <a:rPr lang="de-DE" dirty="0" err="1"/>
              <a:t>keywords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lvl1pPr>
              <a:defRPr sz="1800" b="0" i="0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dirty="0"/>
              <a:t>Heading 02 • Heading 03 • Heading 04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lvl1pPr>
              <a:defRPr sz="2000" b="1" i="0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r>
              <a:rPr lang="en-US" spc="50" dirty="0">
                <a:latin typeface="Arial"/>
                <a:cs typeface="Arial"/>
              </a:rPr>
              <a:t>HEADING 01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059112" y="1527174"/>
            <a:ext cx="5292725" cy="3019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80000" tIns="36000" rIns="180000" bIns="36000" anchor="t">
            <a:normAutofit/>
          </a:bodyPr>
          <a:lstStyle>
            <a:lvl1pPr marL="0" indent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None/>
              <a:defRPr sz="1600" b="0" i="0" baseline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defRPr>
            </a:lvl1pPr>
            <a:lvl2pPr marL="432000" indent="-2160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48000" indent="-216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864000" indent="-2160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080000" indent="-216000">
              <a:lnSpc>
                <a:spcPct val="120000"/>
              </a:lnSpc>
              <a:buFont typeface="Arial" charset="0"/>
              <a:buChar char="•"/>
              <a:tabLst/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Box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18105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(short) 0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725613" y="1166813"/>
            <a:ext cx="5702300" cy="1754187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lIns="360000" tIns="251999" rIns="360000" bIns="251999" anchor="ctr">
            <a:normAutofit/>
          </a:bodyPr>
          <a:lstStyle>
            <a:lvl1pPr marL="147638" indent="-131763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Font typeface="Arial-ItalicMT" charset="0"/>
              <a:buChar char="“"/>
              <a:tabLst/>
              <a:defRPr sz="2000" i="1" baseline="0">
                <a:solidFill>
                  <a:schemeClr val="bg1"/>
                </a:solidFill>
              </a:defRPr>
            </a:lvl1pPr>
            <a:lvl2pPr>
              <a:defRPr sz="2000" i="1">
                <a:solidFill>
                  <a:schemeClr val="bg1"/>
                </a:solidFill>
              </a:defRPr>
            </a:lvl2pPr>
            <a:lvl3pPr>
              <a:defRPr sz="2000" i="1">
                <a:solidFill>
                  <a:schemeClr val="bg1"/>
                </a:solidFill>
              </a:defRPr>
            </a:lvl3pPr>
            <a:lvl4pPr>
              <a:defRPr sz="2000" i="1">
                <a:solidFill>
                  <a:schemeClr val="bg1"/>
                </a:solidFill>
              </a:defRPr>
            </a:lvl4pPr>
            <a:lvl5pPr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Short quotation here - </a:t>
            </a:r>
            <a:r>
              <a:rPr lang="en-US" noProof="0" dirty="0" err="1"/>
              <a:t>ipsumsit</a:t>
            </a:r>
            <a:r>
              <a:rPr lang="en-US" noProof="0" dirty="0"/>
              <a:t>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</a:t>
            </a:r>
            <a:r>
              <a:rPr lang="en-US" noProof="0" dirty="0" err="1"/>
              <a:t>sed</a:t>
            </a:r>
            <a:r>
              <a:rPr lang="en-US" noProof="0" dirty="0"/>
              <a:t> do </a:t>
            </a:r>
            <a:r>
              <a:rPr lang="en-US" noProof="0" dirty="0" err="1"/>
              <a:t>eiusmod</a:t>
            </a:r>
            <a:r>
              <a:rPr lang="en-US" noProof="0" dirty="0"/>
              <a:t> 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labore</a:t>
            </a:r>
            <a:r>
              <a:rPr lang="en-US" noProof="0" dirty="0"/>
              <a:t> et </a:t>
            </a:r>
            <a:r>
              <a:rPr lang="en-US" noProof="0" dirty="0" err="1"/>
              <a:t>dolore</a:t>
            </a:r>
            <a:r>
              <a:rPr lang="en-US" noProof="0" dirty="0"/>
              <a:t> </a:t>
            </a:r>
            <a:r>
              <a:rPr lang="en-US" noProof="0" dirty="0" err="1"/>
              <a:t>magnat</a:t>
            </a:r>
            <a:r>
              <a:rPr lang="en-US" noProof="0" dirty="0"/>
              <a:t>.”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Great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Barrier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Reef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,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Australia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 </a:t>
            </a:r>
            <a:r>
              <a:rPr lang="en-US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July 8, 2016</a:t>
            </a:r>
            <a:endParaRPr lang="de-DE" sz="9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 Black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25613" y="2921000"/>
            <a:ext cx="5702300" cy="506603"/>
          </a:xfrm>
          <a:prstGeom prst="rect">
            <a:avLst/>
          </a:prstGeom>
        </p:spPr>
        <p:txBody>
          <a:bodyPr lIns="360000" tIns="180000" rIns="0" bIns="0">
            <a:noAutofit/>
          </a:bodyPr>
          <a:lstStyle>
            <a:lvl1pPr algn="r">
              <a:defRPr sz="1400" i="0" baseline="0">
                <a:solidFill>
                  <a:schemeClr val="bg1"/>
                </a:solidFill>
              </a:defRPr>
            </a:lvl1pPr>
            <a:lvl2pPr>
              <a:defRPr sz="2000" i="1">
                <a:solidFill>
                  <a:schemeClr val="bg1"/>
                </a:solidFill>
              </a:defRPr>
            </a:lvl2pPr>
            <a:lvl3pPr>
              <a:defRPr sz="2000" i="1">
                <a:solidFill>
                  <a:schemeClr val="bg1"/>
                </a:solidFill>
              </a:defRPr>
            </a:lvl3pPr>
            <a:lvl4pPr>
              <a:defRPr sz="2000" i="1">
                <a:solidFill>
                  <a:schemeClr val="bg1"/>
                </a:solidFill>
              </a:defRPr>
            </a:lvl4pPr>
            <a:lvl5pPr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 SURNAME, Position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5327650" y="3427603"/>
            <a:ext cx="2099470" cy="755650"/>
          </a:xfrm>
          <a:prstGeom prst="rect">
            <a:avLst/>
          </a:prstGeom>
        </p:spPr>
        <p:txBody>
          <a:bodyPr/>
          <a:lstStyle>
            <a:lvl1pPr algn="ctr">
              <a:defRPr sz="10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 </a:t>
            </a:r>
            <a:r>
              <a:rPr lang="en-US"/>
              <a:t>PLACEHOLDER           (white </a:t>
            </a:r>
            <a:r>
              <a:rPr lang="en-US" dirty="0"/>
              <a:t>version)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25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(short) 04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Linear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Dunes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, Namibia – </a:t>
            </a:r>
            <a:r>
              <a:rPr lang="en-US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March 27, 2016</a:t>
            </a:r>
            <a:endParaRPr lang="de-DE" sz="9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 Black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25613" y="2921000"/>
            <a:ext cx="5702300" cy="506603"/>
          </a:xfrm>
          <a:prstGeom prst="rect">
            <a:avLst/>
          </a:prstGeom>
        </p:spPr>
        <p:txBody>
          <a:bodyPr lIns="360000" tIns="180000" rIns="0" bIns="0">
            <a:noAutofit/>
          </a:bodyPr>
          <a:lstStyle>
            <a:lvl1pPr algn="r">
              <a:defRPr sz="1400" i="0" baseline="0">
                <a:solidFill>
                  <a:schemeClr val="bg1"/>
                </a:solidFill>
              </a:defRPr>
            </a:lvl1pPr>
            <a:lvl2pPr>
              <a:defRPr sz="2000" i="1">
                <a:solidFill>
                  <a:schemeClr val="bg1"/>
                </a:solidFill>
              </a:defRPr>
            </a:lvl2pPr>
            <a:lvl3pPr>
              <a:defRPr sz="2000" i="1">
                <a:solidFill>
                  <a:schemeClr val="bg1"/>
                </a:solidFill>
              </a:defRPr>
            </a:lvl3pPr>
            <a:lvl4pPr>
              <a:defRPr sz="2000" i="1">
                <a:solidFill>
                  <a:schemeClr val="bg1"/>
                </a:solidFill>
              </a:defRPr>
            </a:lvl4pPr>
            <a:lvl5pPr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 SURNAME, Position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5327650" y="3427603"/>
            <a:ext cx="2099470" cy="755650"/>
          </a:xfrm>
          <a:prstGeom prst="rect">
            <a:avLst/>
          </a:prstGeom>
        </p:spPr>
        <p:txBody>
          <a:bodyPr/>
          <a:lstStyle>
            <a:lvl1pPr algn="ctr">
              <a:defRPr sz="10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 </a:t>
            </a:r>
            <a:r>
              <a:rPr lang="en-US"/>
              <a:t>PLACEHOLDER           (white </a:t>
            </a:r>
            <a:r>
              <a:rPr lang="en-US" dirty="0"/>
              <a:t>version)</a:t>
            </a:r>
          </a:p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725613" y="1166813"/>
            <a:ext cx="5702300" cy="1754187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lIns="360000" tIns="251999" rIns="360000" bIns="251999" anchor="ctr">
            <a:normAutofit/>
          </a:bodyPr>
          <a:lstStyle>
            <a:lvl1pPr marL="147638" indent="-131763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Font typeface="Arial-ItalicMT" charset="0"/>
              <a:buChar char="“"/>
              <a:tabLst/>
              <a:defRPr sz="2000" i="1" baseline="0">
                <a:solidFill>
                  <a:schemeClr val="bg1"/>
                </a:solidFill>
              </a:defRPr>
            </a:lvl1pPr>
            <a:lvl2pPr>
              <a:defRPr sz="2000" i="1">
                <a:solidFill>
                  <a:schemeClr val="bg1"/>
                </a:solidFill>
              </a:defRPr>
            </a:lvl2pPr>
            <a:lvl3pPr>
              <a:defRPr sz="2000" i="1">
                <a:solidFill>
                  <a:schemeClr val="bg1"/>
                </a:solidFill>
              </a:defRPr>
            </a:lvl3pPr>
            <a:lvl4pPr>
              <a:defRPr sz="2000" i="1">
                <a:solidFill>
                  <a:schemeClr val="bg1"/>
                </a:solidFill>
              </a:defRPr>
            </a:lvl4pPr>
            <a:lvl5pPr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Short quotation here - </a:t>
            </a:r>
            <a:r>
              <a:rPr lang="en-US" noProof="0" dirty="0" err="1"/>
              <a:t>ipsumsit</a:t>
            </a:r>
            <a:r>
              <a:rPr lang="en-US" noProof="0" dirty="0"/>
              <a:t>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</a:t>
            </a:r>
            <a:r>
              <a:rPr lang="en-US" noProof="0" dirty="0" err="1"/>
              <a:t>sed</a:t>
            </a:r>
            <a:r>
              <a:rPr lang="en-US" noProof="0" dirty="0"/>
              <a:t> do </a:t>
            </a:r>
            <a:r>
              <a:rPr lang="en-US" noProof="0" dirty="0" err="1"/>
              <a:t>eiusmod</a:t>
            </a:r>
            <a:r>
              <a:rPr lang="en-US" noProof="0" dirty="0"/>
              <a:t> 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labore</a:t>
            </a:r>
            <a:r>
              <a:rPr lang="en-US" noProof="0" dirty="0"/>
              <a:t> et </a:t>
            </a:r>
            <a:r>
              <a:rPr lang="en-US" noProof="0" dirty="0" err="1"/>
              <a:t>dolore</a:t>
            </a:r>
            <a:r>
              <a:rPr lang="en-US" noProof="0" dirty="0"/>
              <a:t> </a:t>
            </a:r>
            <a:r>
              <a:rPr lang="en-US" noProof="0" dirty="0" err="1"/>
              <a:t>magnat</a:t>
            </a:r>
            <a:r>
              <a:rPr lang="en-US" noProof="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604811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(long) 0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3289110"/>
            <a:ext cx="7560469" cy="506603"/>
          </a:xfrm>
          <a:prstGeom prst="rect">
            <a:avLst/>
          </a:prstGeom>
        </p:spPr>
        <p:txBody>
          <a:bodyPr lIns="360000" tIns="180000" rIns="0" bIns="0">
            <a:noAutofit/>
          </a:bodyPr>
          <a:lstStyle>
            <a:lvl1pPr algn="r">
              <a:defRPr sz="1400" i="0" baseline="0">
                <a:solidFill>
                  <a:schemeClr val="bg1"/>
                </a:solidFill>
              </a:defRPr>
            </a:lvl1pPr>
            <a:lvl2pPr>
              <a:defRPr sz="2000" i="1">
                <a:solidFill>
                  <a:schemeClr val="bg1"/>
                </a:solidFill>
              </a:defRPr>
            </a:lvl2pPr>
            <a:lvl3pPr>
              <a:defRPr sz="2000" i="1">
                <a:solidFill>
                  <a:schemeClr val="bg1"/>
                </a:solidFill>
              </a:defRPr>
            </a:lvl3pPr>
            <a:lvl4pPr>
              <a:defRPr sz="2000" i="1">
                <a:solidFill>
                  <a:schemeClr val="bg1"/>
                </a:solidFill>
              </a:defRPr>
            </a:lvl4pPr>
            <a:lvl5pPr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 SURNAME, Position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084887" y="3795713"/>
            <a:ext cx="2266951" cy="755650"/>
          </a:xfrm>
          <a:prstGeom prst="rect">
            <a:avLst/>
          </a:prstGeom>
        </p:spPr>
        <p:txBody>
          <a:bodyPr/>
          <a:lstStyle>
            <a:lvl1pPr algn="ctr">
              <a:defRPr sz="10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 </a:t>
            </a:r>
            <a:r>
              <a:rPr lang="en-US"/>
              <a:t>PLACEHOLDER           (white </a:t>
            </a:r>
            <a:r>
              <a:rPr lang="en-US" dirty="0"/>
              <a:t>version)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Great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Barrier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Reef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,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Australia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 </a:t>
            </a:r>
            <a:r>
              <a:rPr lang="en-US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July 8, 2016</a:t>
            </a:r>
            <a:endParaRPr lang="de-DE" sz="9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 Black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1370" y="1166813"/>
            <a:ext cx="7560467" cy="2122297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lIns="360000" tIns="251999" rIns="360000" bIns="251999" anchor="ctr">
            <a:normAutofit/>
          </a:bodyPr>
          <a:lstStyle>
            <a:lvl1pPr marL="147638" indent="-131763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Font typeface="Arial-ItalicMT" charset="0"/>
              <a:buChar char="“"/>
              <a:tabLst/>
              <a:defRPr sz="2000" i="1" baseline="0">
                <a:solidFill>
                  <a:schemeClr val="bg1"/>
                </a:solidFill>
              </a:defRPr>
            </a:lvl1pPr>
            <a:lvl2pPr>
              <a:defRPr sz="2000" i="1">
                <a:solidFill>
                  <a:schemeClr val="bg1"/>
                </a:solidFill>
              </a:defRPr>
            </a:lvl2pPr>
            <a:lvl3pPr>
              <a:defRPr sz="2000" i="1">
                <a:solidFill>
                  <a:schemeClr val="bg1"/>
                </a:solidFill>
              </a:defRPr>
            </a:lvl3pPr>
            <a:lvl4pPr>
              <a:defRPr sz="2000" i="1">
                <a:solidFill>
                  <a:schemeClr val="bg1"/>
                </a:solidFill>
              </a:defRPr>
            </a:lvl4pPr>
            <a:lvl5pPr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Long quotation here – </a:t>
            </a:r>
            <a:r>
              <a:rPr lang="en-US" noProof="0" dirty="0" err="1"/>
              <a:t>ipsum</a:t>
            </a:r>
            <a:r>
              <a:rPr lang="en-US" noProof="0" dirty="0"/>
              <a:t>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</a:t>
            </a:r>
            <a:r>
              <a:rPr lang="en-US" noProof="0" dirty="0" err="1"/>
              <a:t>sed</a:t>
            </a:r>
            <a:r>
              <a:rPr lang="en-US" noProof="0" dirty="0"/>
              <a:t>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labore</a:t>
            </a:r>
            <a:r>
              <a:rPr lang="en-US" noProof="0" dirty="0"/>
              <a:t> et </a:t>
            </a:r>
            <a:r>
              <a:rPr lang="en-US" noProof="0" dirty="0" err="1"/>
              <a:t>dolore</a:t>
            </a:r>
            <a:r>
              <a:rPr lang="en-US" noProof="0" dirty="0"/>
              <a:t>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enim</a:t>
            </a:r>
            <a:r>
              <a:rPr lang="en-US" noProof="0" dirty="0"/>
              <a:t> ad minim </a:t>
            </a:r>
            <a:r>
              <a:rPr lang="en-US" noProof="0" dirty="0" err="1"/>
              <a:t>veniam</a:t>
            </a:r>
            <a:r>
              <a:rPr lang="en-US" noProof="0" dirty="0"/>
              <a:t>, </a:t>
            </a:r>
            <a:r>
              <a:rPr lang="en-US" noProof="0" dirty="0" err="1"/>
              <a:t>quis</a:t>
            </a:r>
            <a:r>
              <a:rPr lang="en-US" noProof="0" dirty="0"/>
              <a:t> </a:t>
            </a:r>
            <a:r>
              <a:rPr lang="en-US" noProof="0" dirty="0" err="1"/>
              <a:t>nostrud</a:t>
            </a:r>
            <a:r>
              <a:rPr lang="en-US" noProof="0" dirty="0"/>
              <a:t> exercitation </a:t>
            </a:r>
            <a:r>
              <a:rPr lang="en-US" noProof="0" dirty="0" err="1"/>
              <a:t>ullamco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ut.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5105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(long) 04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2" y="3289110"/>
            <a:ext cx="7560469" cy="506603"/>
          </a:xfrm>
          <a:prstGeom prst="rect">
            <a:avLst/>
          </a:prstGeom>
        </p:spPr>
        <p:txBody>
          <a:bodyPr lIns="360000" tIns="180000" rIns="0" bIns="0">
            <a:noAutofit/>
          </a:bodyPr>
          <a:lstStyle>
            <a:lvl1pPr algn="r">
              <a:defRPr sz="1400" i="0" baseline="0">
                <a:solidFill>
                  <a:schemeClr val="bg1"/>
                </a:solidFill>
              </a:defRPr>
            </a:lvl1pPr>
            <a:lvl2pPr>
              <a:defRPr sz="2000" i="1">
                <a:solidFill>
                  <a:schemeClr val="bg1"/>
                </a:solidFill>
              </a:defRPr>
            </a:lvl2pPr>
            <a:lvl3pPr>
              <a:defRPr sz="2000" i="1">
                <a:solidFill>
                  <a:schemeClr val="bg1"/>
                </a:solidFill>
              </a:defRPr>
            </a:lvl3pPr>
            <a:lvl4pPr>
              <a:defRPr sz="2000" i="1">
                <a:solidFill>
                  <a:schemeClr val="bg1"/>
                </a:solidFill>
              </a:defRPr>
            </a:lvl4pPr>
            <a:lvl5pPr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 SURNAME, Position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084887" y="3795713"/>
            <a:ext cx="2266951" cy="755650"/>
          </a:xfrm>
          <a:prstGeom prst="rect">
            <a:avLst/>
          </a:prstGeom>
        </p:spPr>
        <p:txBody>
          <a:bodyPr/>
          <a:lstStyle>
            <a:lvl1pPr algn="ctr">
              <a:defRPr sz="10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 </a:t>
            </a:r>
            <a:r>
              <a:rPr lang="en-US"/>
              <a:t>PLACEHOLDER           (white </a:t>
            </a:r>
            <a:r>
              <a:rPr lang="en-US" dirty="0"/>
              <a:t>version)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Linear </a:t>
            </a:r>
            <a:r>
              <a:rPr lang="de-DE" sz="9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Dunes</a:t>
            </a:r>
            <a:r>
              <a:rPr lang="de-DE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, Namibia – </a:t>
            </a:r>
            <a:r>
              <a:rPr lang="en-US" sz="9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March 27, 2016</a:t>
            </a:r>
            <a:endParaRPr lang="de-DE" sz="9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 Black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1370" y="1166813"/>
            <a:ext cx="7560467" cy="2122297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lIns="360000" tIns="251999" rIns="360000" bIns="251999" anchor="ctr">
            <a:normAutofit/>
          </a:bodyPr>
          <a:lstStyle>
            <a:lvl1pPr marL="147638" indent="-131763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Font typeface="Arial-ItalicMT" charset="0"/>
              <a:buChar char="“"/>
              <a:tabLst/>
              <a:defRPr sz="2000" i="1" baseline="0">
                <a:solidFill>
                  <a:schemeClr val="bg1"/>
                </a:solidFill>
              </a:defRPr>
            </a:lvl1pPr>
            <a:lvl2pPr>
              <a:defRPr sz="2000" i="1">
                <a:solidFill>
                  <a:schemeClr val="bg1"/>
                </a:solidFill>
              </a:defRPr>
            </a:lvl2pPr>
            <a:lvl3pPr>
              <a:defRPr sz="2000" i="1">
                <a:solidFill>
                  <a:schemeClr val="bg1"/>
                </a:solidFill>
              </a:defRPr>
            </a:lvl3pPr>
            <a:lvl4pPr>
              <a:defRPr sz="2000" i="1">
                <a:solidFill>
                  <a:schemeClr val="bg1"/>
                </a:solidFill>
              </a:defRPr>
            </a:lvl4pPr>
            <a:lvl5pPr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Long quotation here – </a:t>
            </a:r>
            <a:r>
              <a:rPr lang="en-US" noProof="0" dirty="0" err="1"/>
              <a:t>ipsum</a:t>
            </a:r>
            <a:r>
              <a:rPr lang="en-US" noProof="0" dirty="0"/>
              <a:t>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</a:t>
            </a:r>
            <a:r>
              <a:rPr lang="en-US" noProof="0" dirty="0" err="1"/>
              <a:t>sed</a:t>
            </a:r>
            <a:r>
              <a:rPr lang="en-US" noProof="0" dirty="0"/>
              <a:t>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labore</a:t>
            </a:r>
            <a:r>
              <a:rPr lang="en-US" noProof="0" dirty="0"/>
              <a:t> et </a:t>
            </a:r>
            <a:r>
              <a:rPr lang="en-US" noProof="0" dirty="0" err="1"/>
              <a:t>dolore</a:t>
            </a:r>
            <a:r>
              <a:rPr lang="en-US" noProof="0" dirty="0"/>
              <a:t>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enim</a:t>
            </a:r>
            <a:r>
              <a:rPr lang="en-US" noProof="0" dirty="0"/>
              <a:t> ad minim </a:t>
            </a:r>
            <a:r>
              <a:rPr lang="en-US" noProof="0" dirty="0" err="1"/>
              <a:t>veniam</a:t>
            </a:r>
            <a:r>
              <a:rPr lang="en-US" noProof="0" dirty="0"/>
              <a:t>, </a:t>
            </a:r>
            <a:r>
              <a:rPr lang="en-US" noProof="0" dirty="0" err="1"/>
              <a:t>quis</a:t>
            </a:r>
            <a:r>
              <a:rPr lang="en-US" noProof="0" dirty="0"/>
              <a:t> </a:t>
            </a:r>
            <a:r>
              <a:rPr lang="en-US" noProof="0" dirty="0" err="1"/>
              <a:t>nostrud</a:t>
            </a:r>
            <a:r>
              <a:rPr lang="en-US" noProof="0" dirty="0"/>
              <a:t> exercitation </a:t>
            </a:r>
            <a:r>
              <a:rPr lang="en-US" noProof="0" dirty="0" err="1"/>
              <a:t>ullamco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ut.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36797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 06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3" y="596776"/>
            <a:ext cx="1802577" cy="88326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flipH="1">
            <a:off x="-12700" y="3040063"/>
            <a:ext cx="9167334" cy="2103080"/>
          </a:xfrm>
          <a:prstGeom prst="rect">
            <a:avLst/>
          </a:prstGeom>
          <a:solidFill>
            <a:schemeClr val="bg2">
              <a:alpha val="4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Lake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Okeechobee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, Florida, USA – </a:t>
            </a:r>
            <a:r>
              <a:rPr lang="en-US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July 1, 2016</a:t>
            </a:r>
            <a:endParaRPr lang="de-DE" sz="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 Black"/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083839"/>
            <a:ext cx="7572375" cy="633223"/>
          </a:xfrm>
          <a:prstGeom prst="rect">
            <a:avLst/>
          </a:prstGeom>
        </p:spPr>
        <p:txBody>
          <a:bodyPr wrap="square" lIns="144000" tIns="180000" rIns="0" bIns="0" anchor="t">
            <a:normAutofit/>
          </a:bodyPr>
          <a:lstStyle>
            <a:lvl1pPr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Name </a:t>
            </a:r>
            <a:r>
              <a:rPr lang="de-DE" dirty="0" err="1"/>
              <a:t>Surname</a:t>
            </a:r>
            <a:r>
              <a:rPr lang="de-DE" dirty="0"/>
              <a:t> + Email </a:t>
            </a:r>
            <a:r>
              <a:rPr lang="de-DE" dirty="0" err="1"/>
              <a:t>address</a:t>
            </a:r>
            <a:r>
              <a:rPr lang="de-DE" dirty="0"/>
              <a:t>(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)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3673643"/>
            <a:ext cx="7559675" cy="409839"/>
          </a:xfrm>
          <a:prstGeom prst="rect">
            <a:avLst/>
          </a:prstGeom>
        </p:spPr>
        <p:txBody>
          <a:bodyPr wrap="square" lIns="144000" tIns="0" rIns="0" bIns="144000" anchor="b">
            <a:normAutofit/>
          </a:bodyPr>
          <a:lstStyle>
            <a:lvl1pPr>
              <a:defRPr sz="20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subheading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129" y="3039706"/>
            <a:ext cx="7559676" cy="633580"/>
          </a:xfrm>
          <a:prstGeom prst="rect">
            <a:avLst/>
          </a:prstGeom>
        </p:spPr>
        <p:txBody>
          <a:bodyPr wrap="square" lIns="144000" tIns="252000" rIns="0" bIns="0" anchor="t">
            <a:normAutofit/>
          </a:bodyPr>
          <a:lstStyle>
            <a:lvl1pPr>
              <a:defRPr sz="20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THIS IS AN END SLIDE CTA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642910" y="3932639"/>
            <a:ext cx="302400" cy="302400"/>
            <a:chOff x="2969113" y="2194413"/>
            <a:chExt cx="180000" cy="1800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9093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 1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3" y="596776"/>
            <a:ext cx="1802577" cy="88326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flipH="1">
            <a:off x="-12700" y="3040063"/>
            <a:ext cx="9167334" cy="2103080"/>
          </a:xfrm>
          <a:prstGeom prst="rect">
            <a:avLst/>
          </a:prstGeom>
          <a:solidFill>
            <a:schemeClr val="bg2">
              <a:alpha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Mercator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Projection</a:t>
            </a:r>
            <a:endParaRPr lang="de-DE" sz="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 Black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083839"/>
            <a:ext cx="7572375" cy="633223"/>
          </a:xfrm>
          <a:prstGeom prst="rect">
            <a:avLst/>
          </a:prstGeom>
        </p:spPr>
        <p:txBody>
          <a:bodyPr wrap="square" lIns="144000" tIns="180000" rIns="0" bIns="0" anchor="t">
            <a:normAutofit/>
          </a:bodyPr>
          <a:lstStyle>
            <a:lvl1pPr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Name </a:t>
            </a:r>
            <a:r>
              <a:rPr lang="de-DE" dirty="0" err="1"/>
              <a:t>Surname</a:t>
            </a:r>
            <a:r>
              <a:rPr lang="de-DE" dirty="0"/>
              <a:t> + Email </a:t>
            </a:r>
            <a:r>
              <a:rPr lang="de-DE" dirty="0" err="1"/>
              <a:t>address</a:t>
            </a:r>
            <a:r>
              <a:rPr lang="de-DE" dirty="0"/>
              <a:t>(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)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3673643"/>
            <a:ext cx="7559675" cy="409839"/>
          </a:xfrm>
          <a:prstGeom prst="rect">
            <a:avLst/>
          </a:prstGeom>
        </p:spPr>
        <p:txBody>
          <a:bodyPr wrap="square" lIns="144000" tIns="0" rIns="0" bIns="144000" anchor="b">
            <a:normAutofit/>
          </a:bodyPr>
          <a:lstStyle>
            <a:lvl1pPr>
              <a:defRPr sz="20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subheading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129" y="3039706"/>
            <a:ext cx="7559676" cy="633580"/>
          </a:xfrm>
          <a:prstGeom prst="rect">
            <a:avLst/>
          </a:prstGeom>
        </p:spPr>
        <p:txBody>
          <a:bodyPr wrap="square" lIns="144000" tIns="252000" rIns="0" bIns="0" anchor="t">
            <a:normAutofit/>
          </a:bodyPr>
          <a:lstStyle>
            <a:lvl1pPr>
              <a:defRPr sz="20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THIS IS AN END SLIDE CTA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42910" y="3932639"/>
            <a:ext cx="302400" cy="302400"/>
            <a:chOff x="2969113" y="2194413"/>
            <a:chExt cx="180000" cy="1800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34509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(white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5930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SP 1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33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3" y="596776"/>
            <a:ext cx="1802577" cy="88326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flipH="1">
            <a:off x="-12700" y="3040063"/>
            <a:ext cx="9167334" cy="2103080"/>
          </a:xfrm>
          <a:prstGeom prst="rect">
            <a:avLst/>
          </a:prstGeom>
          <a:solidFill>
            <a:schemeClr val="bg2">
              <a:alpha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216023"/>
            <a:ext cx="7572375" cy="503764"/>
          </a:xfrm>
          <a:prstGeom prst="rect">
            <a:avLst/>
          </a:prstGeom>
        </p:spPr>
        <p:txBody>
          <a:bodyPr wrap="square" lIns="144000" tIns="180000" rIns="0" bIns="0" anchor="t"/>
          <a:lstStyle>
            <a:lvl1pPr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 err="1"/>
              <a:t>Presenter‘s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42910" y="4064823"/>
            <a:ext cx="302400" cy="302400"/>
            <a:chOff x="2969113" y="2194413"/>
            <a:chExt cx="180000" cy="1800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3673643"/>
            <a:ext cx="7559675" cy="542024"/>
          </a:xfrm>
          <a:prstGeom prst="rect">
            <a:avLst/>
          </a:prstGeom>
        </p:spPr>
        <p:txBody>
          <a:bodyPr wrap="square" lIns="144000" tIns="0" rIns="0" bIns="144000" anchor="b"/>
          <a:lstStyle>
            <a:lvl1pPr>
              <a:defRPr sz="2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CATEGORY OR SUBHEAD</a:t>
            </a:r>
            <a:endParaRPr lang="en-US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129" y="3039706"/>
            <a:ext cx="7559676" cy="633936"/>
          </a:xfrm>
          <a:prstGeom prst="rect">
            <a:avLst/>
          </a:prstGeom>
        </p:spPr>
        <p:txBody>
          <a:bodyPr wrap="square" lIns="144000" tIns="144000" rIns="0" bIns="0" anchor="t"/>
          <a:lstStyle>
            <a:lvl1pPr>
              <a:defRPr sz="28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ONE LINE TITLE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Mercator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Projection</a:t>
            </a:r>
            <a:endParaRPr lang="de-DE" sz="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10594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(gray)">
    <p:bg>
      <p:bgPr>
        <a:solidFill>
          <a:schemeClr val="tx1"/>
        </a:soli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6142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(black)">
    <p:bg>
      <p:bgPr>
        <a:solidFill>
          <a:schemeClr val="bg2"/>
        </a:soli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37382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(Editable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;p3">
            <a:extLst>
              <a:ext uri="{FF2B5EF4-FFF2-40B4-BE49-F238E27FC236}">
                <a16:creationId xmlns:a16="http://schemas.microsoft.com/office/drawing/2014/main" id="{3AC3F2AE-BDE2-EC41-B15A-4B9C5BCA6CA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991050" y="2158125"/>
            <a:ext cx="5378700" cy="11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"/>
              </a:defRPr>
            </a:lvl1pPr>
            <a:lvl2pPr marL="914400" lvl="1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spcBef>
                <a:spcPts val="700"/>
              </a:spcBef>
              <a:spcAft>
                <a:spcPts val="700"/>
              </a:spcAft>
              <a:buClr>
                <a:srgbClr val="FFFFFF"/>
              </a:buClr>
              <a:buSzPts val="1400"/>
              <a:buFont typeface="Montserrat"/>
              <a:buAutoNum type="arabicPeriod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noProof="0" dirty="0"/>
              <a:t>Add disclaimer text or select the ready made version. </a:t>
            </a:r>
          </a:p>
        </p:txBody>
      </p:sp>
    </p:spTree>
    <p:extLst>
      <p:ext uri="{BB962C8B-B14F-4D97-AF65-F5344CB8AC3E}">
        <p14:creationId xmlns:p14="http://schemas.microsoft.com/office/powerpoint/2010/main" val="16101188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(Fixed)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">
            <a:extLst>
              <a:ext uri="{FF2B5EF4-FFF2-40B4-BE49-F238E27FC236}">
                <a16:creationId xmlns:a16="http://schemas.microsoft.com/office/drawing/2014/main" id="{046AE69A-8931-FD4B-AF86-0651F9B16387}"/>
              </a:ext>
            </a:extLst>
          </p:cNvPr>
          <p:cNvSpPr txBox="1"/>
          <p:nvPr userDrawn="1"/>
        </p:nvSpPr>
        <p:spPr>
          <a:xfrm>
            <a:off x="2881200" y="2016124"/>
            <a:ext cx="5473200" cy="142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 NOT SEND THIS DECK DIRECTLY TO CUSTOMERS 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n" dirty="0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COPY SLIDES AS NEEDED INTO YOUR OWN DECKS 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091583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SP 12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14;p15">
            <a:extLst>
              <a:ext uri="{FF2B5EF4-FFF2-40B4-BE49-F238E27FC236}">
                <a16:creationId xmlns:a16="http://schemas.microsoft.com/office/drawing/2014/main" id="{6B5C8F5B-8F6C-4F46-9B45-0A6CF4AAC0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612" t="3203" r="10373"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3B2FD8-ABE6-494B-8D85-376910F08E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3" y="596776"/>
            <a:ext cx="1802577" cy="88326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flipH="1">
            <a:off x="-12700" y="3040063"/>
            <a:ext cx="9167334" cy="2103080"/>
          </a:xfrm>
          <a:prstGeom prst="rect">
            <a:avLst/>
          </a:prstGeom>
          <a:solidFill>
            <a:schemeClr val="bg2">
              <a:alpha val="4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216023"/>
            <a:ext cx="7572375" cy="503764"/>
          </a:xfrm>
          <a:prstGeom prst="rect">
            <a:avLst/>
          </a:prstGeom>
        </p:spPr>
        <p:txBody>
          <a:bodyPr wrap="square" lIns="144000" tIns="180000" rIns="0" bIns="0" anchor="t"/>
          <a:lstStyle>
            <a:lvl1pPr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 err="1"/>
              <a:t>Presenter‘s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42910" y="4064823"/>
            <a:ext cx="302400" cy="302400"/>
            <a:chOff x="2969113" y="2194413"/>
            <a:chExt cx="180000" cy="1800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3673643"/>
            <a:ext cx="7559675" cy="542024"/>
          </a:xfrm>
          <a:prstGeom prst="rect">
            <a:avLst/>
          </a:prstGeom>
        </p:spPr>
        <p:txBody>
          <a:bodyPr wrap="square" lIns="144000" tIns="0" rIns="0" bIns="144000" anchor="b"/>
          <a:lstStyle>
            <a:lvl1pPr>
              <a:defRPr sz="2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CATEGORY OR SUBHEAD</a:t>
            </a:r>
            <a:endParaRPr lang="en-US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129" y="3039706"/>
            <a:ext cx="7559676" cy="633936"/>
          </a:xfrm>
          <a:prstGeom prst="rect">
            <a:avLst/>
          </a:prstGeom>
        </p:spPr>
        <p:txBody>
          <a:bodyPr wrap="square" lIns="144000" tIns="144000" rIns="0" bIns="0" anchor="t"/>
          <a:lstStyle>
            <a:lvl1pPr>
              <a:defRPr sz="28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ONE LINE TITLE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Doha,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Qatar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January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11, 2017</a:t>
            </a:r>
          </a:p>
        </p:txBody>
      </p:sp>
    </p:spTree>
    <p:extLst>
      <p:ext uri="{BB962C8B-B14F-4D97-AF65-F5344CB8AC3E}">
        <p14:creationId xmlns:p14="http://schemas.microsoft.com/office/powerpoint/2010/main" val="21102064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SP 16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51;p19">
            <a:extLst>
              <a:ext uri="{FF2B5EF4-FFF2-40B4-BE49-F238E27FC236}">
                <a16:creationId xmlns:a16="http://schemas.microsoft.com/office/drawing/2014/main" id="{08DA2698-2C55-F244-8D70-18F025D0620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4404" b="44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3;p17">
            <a:extLst>
              <a:ext uri="{FF2B5EF4-FFF2-40B4-BE49-F238E27FC236}">
                <a16:creationId xmlns:a16="http://schemas.microsoft.com/office/drawing/2014/main" id="{AFF22DD5-4077-9940-A526-BC824AA34638}"/>
              </a:ext>
            </a:extLst>
          </p:cNvPr>
          <p:cNvSpPr/>
          <p:nvPr userDrawn="1"/>
        </p:nvSpPr>
        <p:spPr>
          <a:xfrm>
            <a:off x="-12775" y="0"/>
            <a:ext cx="6491634" cy="3039348"/>
          </a:xfrm>
          <a:prstGeom prst="rect">
            <a:avLst/>
          </a:prstGeom>
          <a:gradFill>
            <a:gsLst>
              <a:gs pos="0">
                <a:srgbClr val="073763">
                  <a:alpha val="15000"/>
                </a:srgbClr>
              </a:gs>
              <a:gs pos="81000">
                <a:srgbClr val="073763">
                  <a:alpha val="0"/>
                </a:srgbClr>
              </a:gs>
            </a:gsLst>
            <a:lin ang="90000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69;p20">
            <a:extLst>
              <a:ext uri="{FF2B5EF4-FFF2-40B4-BE49-F238E27FC236}">
                <a16:creationId xmlns:a16="http://schemas.microsoft.com/office/drawing/2014/main" id="{2F70F258-32C1-2A42-9743-EC084C10E3E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787" b="787"/>
          <a:stretch/>
        </p:blipFill>
        <p:spPr>
          <a:xfrm>
            <a:off x="632275" y="618401"/>
            <a:ext cx="1753200" cy="858900"/>
          </a:xfrm>
          <a:prstGeom prst="rect">
            <a:avLst/>
          </a:prstGeom>
          <a:noFill/>
          <a:ln>
            <a:noFill/>
          </a:ln>
          <a:effectLst>
            <a:outerShdw blurRad="1214438" dist="9525" dir="5400000" algn="bl" rotWithShape="0">
              <a:srgbClr val="073763"/>
            </a:outerShdw>
          </a:effectLst>
        </p:spPr>
      </p:pic>
      <p:sp>
        <p:nvSpPr>
          <p:cNvPr id="13" name="Rectangle 12"/>
          <p:cNvSpPr/>
          <p:nvPr userDrawn="1"/>
        </p:nvSpPr>
        <p:spPr>
          <a:xfrm flipH="1">
            <a:off x="-12700" y="3040063"/>
            <a:ext cx="9167334" cy="2103080"/>
          </a:xfrm>
          <a:prstGeom prst="rect">
            <a:avLst/>
          </a:prstGeom>
          <a:solidFill>
            <a:schemeClr val="bg2">
              <a:alpha val="4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216023"/>
            <a:ext cx="7572375" cy="503764"/>
          </a:xfrm>
          <a:prstGeom prst="rect">
            <a:avLst/>
          </a:prstGeom>
        </p:spPr>
        <p:txBody>
          <a:bodyPr wrap="square" lIns="144000" tIns="180000" rIns="0" bIns="0" anchor="t"/>
          <a:lstStyle>
            <a:lvl1pPr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 err="1"/>
              <a:t>Presenter‘s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42910" y="4064823"/>
            <a:ext cx="302400" cy="302400"/>
            <a:chOff x="2969113" y="2194413"/>
            <a:chExt cx="180000" cy="1800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3673643"/>
            <a:ext cx="7559675" cy="542024"/>
          </a:xfrm>
          <a:prstGeom prst="rect">
            <a:avLst/>
          </a:prstGeom>
        </p:spPr>
        <p:txBody>
          <a:bodyPr wrap="square" lIns="144000" tIns="0" rIns="0" bIns="144000" anchor="b"/>
          <a:lstStyle>
            <a:lvl1pPr>
              <a:defRPr sz="2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CATEGORY OR SUBHEAD</a:t>
            </a:r>
            <a:endParaRPr lang="en-US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129" y="3039706"/>
            <a:ext cx="7559676" cy="633936"/>
          </a:xfrm>
          <a:prstGeom prst="rect">
            <a:avLst/>
          </a:prstGeom>
        </p:spPr>
        <p:txBody>
          <a:bodyPr wrap="square" lIns="144000" tIns="144000" rIns="0" bIns="0" anchor="t"/>
          <a:lstStyle>
            <a:lvl1pPr>
              <a:defRPr sz="28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ONE LINE TITLE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Klyuchevskaya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Sopka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, </a:t>
            </a:r>
            <a:r>
              <a:rPr lang="de-DE" sz="9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Russia</a:t>
            </a: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 – March 11, 2018</a:t>
            </a:r>
          </a:p>
        </p:txBody>
      </p:sp>
    </p:spTree>
    <p:extLst>
      <p:ext uri="{BB962C8B-B14F-4D97-AF65-F5344CB8AC3E}">
        <p14:creationId xmlns:p14="http://schemas.microsoft.com/office/powerpoint/2010/main" val="21495348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SP 22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09;p25">
            <a:extLst>
              <a:ext uri="{FF2B5EF4-FFF2-40B4-BE49-F238E27FC236}">
                <a16:creationId xmlns:a16="http://schemas.microsoft.com/office/drawing/2014/main" id="{707B0506-0EEA-4343-8441-2BB3BEDD26C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9" b="7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3;p17">
            <a:extLst>
              <a:ext uri="{FF2B5EF4-FFF2-40B4-BE49-F238E27FC236}">
                <a16:creationId xmlns:a16="http://schemas.microsoft.com/office/drawing/2014/main" id="{330AA34C-B377-BE45-B981-5B79F894D85D}"/>
              </a:ext>
            </a:extLst>
          </p:cNvPr>
          <p:cNvSpPr/>
          <p:nvPr userDrawn="1"/>
        </p:nvSpPr>
        <p:spPr>
          <a:xfrm>
            <a:off x="-12775" y="0"/>
            <a:ext cx="6491634" cy="3400500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81000">
                <a:schemeClr val="bg1">
                  <a:alpha val="0"/>
                </a:schemeClr>
              </a:gs>
            </a:gsLst>
            <a:lin ang="90000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1C7A86-EA8F-AF43-8E7E-64551ACA17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4" y="596776"/>
            <a:ext cx="1802575" cy="88326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flipH="1">
            <a:off x="-12700" y="3040063"/>
            <a:ext cx="9167334" cy="2103080"/>
          </a:xfrm>
          <a:prstGeom prst="rect">
            <a:avLst/>
          </a:prstGeom>
          <a:solidFill>
            <a:schemeClr val="bg2">
              <a:alpha val="4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216023"/>
            <a:ext cx="7572375" cy="503764"/>
          </a:xfrm>
          <a:prstGeom prst="rect">
            <a:avLst/>
          </a:prstGeom>
        </p:spPr>
        <p:txBody>
          <a:bodyPr wrap="square" lIns="144000" tIns="180000" rIns="0" bIns="0" anchor="t"/>
          <a:lstStyle>
            <a:lvl1pPr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 err="1"/>
              <a:t>Presenter‘s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42910" y="4064823"/>
            <a:ext cx="302400" cy="302400"/>
            <a:chOff x="2969113" y="2194413"/>
            <a:chExt cx="180000" cy="1800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163" y="3673643"/>
            <a:ext cx="7559675" cy="542024"/>
          </a:xfrm>
          <a:prstGeom prst="rect">
            <a:avLst/>
          </a:prstGeom>
        </p:spPr>
        <p:txBody>
          <a:bodyPr wrap="square" lIns="144000" tIns="0" rIns="0" bIns="144000" anchor="b"/>
          <a:lstStyle>
            <a:lvl1pPr>
              <a:defRPr sz="2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CATEGORY OR SUBHEAD</a:t>
            </a:r>
            <a:endParaRPr lang="en-US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129" y="3039706"/>
            <a:ext cx="7559676" cy="633936"/>
          </a:xfrm>
          <a:prstGeom prst="rect">
            <a:avLst/>
          </a:prstGeom>
        </p:spPr>
        <p:txBody>
          <a:bodyPr wrap="square" lIns="144000" tIns="144000" rIns="0" bIns="0" anchor="t"/>
          <a:lstStyle>
            <a:lvl1pPr>
              <a:defRPr sz="28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 dirty="0"/>
              <a:t>ONE LINE TITLE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92162" y="4719788"/>
            <a:ext cx="7559676" cy="255288"/>
          </a:xfrm>
          <a:prstGeom prst="rect">
            <a:avLst/>
          </a:prstGeom>
          <a:noFill/>
          <a:effectLst/>
        </p:spPr>
        <p:txBody>
          <a:bodyPr wrap="square" lIns="144000" tIns="72000" rIns="0" bIns="72000" rtlCol="0" anchor="ctr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Beijing Capital International Airport, Beijing, China</a:t>
            </a:r>
          </a:p>
        </p:txBody>
      </p:sp>
    </p:spTree>
    <p:extLst>
      <p:ext uri="{BB962C8B-B14F-4D97-AF65-F5344CB8AC3E}">
        <p14:creationId xmlns:p14="http://schemas.microsoft.com/office/powerpoint/2010/main" val="15083766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778;p80">
            <a:extLst>
              <a:ext uri="{FF2B5EF4-FFF2-40B4-BE49-F238E27FC236}">
                <a16:creationId xmlns:a16="http://schemas.microsoft.com/office/drawing/2014/main" id="{87BB5012-E6CF-AC4E-9B95-854AC6A53B9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 userDrawn="1"/>
        </p:nvSpPr>
        <p:spPr>
          <a:xfrm>
            <a:off x="792162" y="4551363"/>
            <a:ext cx="7559676" cy="592137"/>
          </a:xfrm>
          <a:prstGeom prst="rect">
            <a:avLst/>
          </a:prstGeom>
          <a:noFill/>
          <a:effectLst/>
        </p:spPr>
        <p:txBody>
          <a:bodyPr wrap="square" lIns="151200" tIns="151200" rIns="0" bIns="151200" rtlCol="0" anchor="ctr">
            <a:norm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de-DE" sz="900" b="0" dirty="0" err="1">
                <a:solidFill>
                  <a:schemeClr val="bg1"/>
                </a:solidFill>
                <a:effectLst>
                  <a:outerShdw blurRad="393700" dist="38100" dir="2700000" algn="tl" rotWithShape="0">
                    <a:prstClr val="black">
                      <a:alpha val="9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  <a:sym typeface="Arial Black"/>
              </a:rPr>
              <a:t>Morocco</a:t>
            </a:r>
            <a:r>
              <a:rPr lang="de-DE" sz="900" b="0" dirty="0">
                <a:solidFill>
                  <a:schemeClr val="bg1"/>
                </a:solidFill>
                <a:effectLst>
                  <a:outerShdw blurRad="393700" dist="38100" dir="2700000" algn="tl" rotWithShape="0">
                    <a:prstClr val="black">
                      <a:alpha val="9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  <a:sym typeface="Arial Black"/>
              </a:rPr>
              <a:t> – November, 2017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473075"/>
            <a:ext cx="4264026" cy="10541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360000" tIns="360000" rIns="360000" bIns="360000" anchor="t"/>
          <a:lstStyle>
            <a:lvl1pPr>
              <a:defRPr sz="2400" b="1" i="0" spc="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de-DE"/>
              <a:t>CHAPTER TITLE SLIDE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89574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490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921" r:id="rId2"/>
    <p:sldLayoutId id="2147483925" r:id="rId3"/>
    <p:sldLayoutId id="214748393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708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7" r:id="rId1"/>
    <p:sldLayoutId id="21474839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701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1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3">
            <a:extLst>
              <a:ext uri="{FF2B5EF4-FFF2-40B4-BE49-F238E27FC236}">
                <a16:creationId xmlns:a16="http://schemas.microsoft.com/office/drawing/2014/main" id="{F2D09015-2D91-FC47-BA21-5F61B3CD142E}"/>
              </a:ext>
            </a:extLst>
          </p:cNvPr>
          <p:cNvSpPr txBox="1"/>
          <p:nvPr userDrawn="1"/>
        </p:nvSpPr>
        <p:spPr>
          <a:xfrm>
            <a:off x="2975850" y="1585425"/>
            <a:ext cx="537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READ ME:</a:t>
            </a:r>
            <a:endParaRPr sz="1600" dirty="0">
              <a:solidFill>
                <a:srgbClr val="FFFFFF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3" name="Google Shape;12;p3">
            <a:extLst>
              <a:ext uri="{FF2B5EF4-FFF2-40B4-BE49-F238E27FC236}">
                <a16:creationId xmlns:a16="http://schemas.microsoft.com/office/drawing/2014/main" id="{B367F3C7-AB1F-8848-8B3A-2BE2FC1C21E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205600" y="1804950"/>
            <a:ext cx="1533600" cy="15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891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3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943" r:id="rId2"/>
    <p:sldLayoutId id="2147483947" r:id="rId3"/>
    <p:sldLayoutId id="21474839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9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5" r:id="rId1"/>
    <p:sldLayoutId id="2147483957" r:id="rId2"/>
    <p:sldLayoutId id="2147483960" r:id="rId3"/>
    <p:sldLayoutId id="2147483962" r:id="rId4"/>
    <p:sldLayoutId id="2147483963" r:id="rId5"/>
    <p:sldLayoutId id="21474839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482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02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5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78815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7" r:id="rId2"/>
    <p:sldLayoutId id="2147483838" r:id="rId3"/>
    <p:sldLayoutId id="2147483970" r:id="rId4"/>
    <p:sldLayoutId id="2147483971" r:id="rId5"/>
    <p:sldLayoutId id="2147483975" r:id="rId6"/>
    <p:sldLayoutId id="21474839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0171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83" r:id="rId2"/>
    <p:sldLayoutId id="2147483884" r:id="rId3"/>
    <p:sldLayoutId id="2147483979" r:id="rId4"/>
    <p:sldLayoutId id="2147483980" r:id="rId5"/>
    <p:sldLayoutId id="2147483984" r:id="rId6"/>
    <p:sldLayoutId id="21474839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774" y="464493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54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  <p:sldLayoutId id="2147483886" r:id="rId2"/>
    <p:sldLayoutId id="2147483841" r:id="rId3"/>
    <p:sldLayoutId id="2147483887" r:id="rId4"/>
    <p:sldLayoutId id="2147483844" r:id="rId5"/>
    <p:sldLayoutId id="2147483888" r:id="rId6"/>
    <p:sldLayoutId id="2147483843" r:id="rId7"/>
    <p:sldLayoutId id="2147483889" r:id="rId8"/>
    <p:sldLayoutId id="2147483890" r:id="rId9"/>
    <p:sldLayoutId id="214748389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68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7" r:id="rId1"/>
    <p:sldLayoutId id="2147483851" r:id="rId2"/>
    <p:sldLayoutId id="2147483854" r:id="rId3"/>
    <p:sldLayoutId id="21474838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4">
          <p15:clr>
            <a:srgbClr val="F26B43"/>
          </p15:clr>
        </p15:guide>
        <p15:guide id="3" pos="3356">
          <p15:clr>
            <a:srgbClr val="F26B43"/>
          </p15:clr>
        </p15:guide>
        <p15:guide id="4" pos="3833">
          <p15:clr>
            <a:srgbClr val="F26B43"/>
          </p15:clr>
        </p15:guide>
        <p15:guide id="5" pos="1927">
          <p15:clr>
            <a:srgbClr val="F26B43"/>
          </p15:clr>
        </p15:guide>
        <p15:guide id="6" pos="1451">
          <p15:clr>
            <a:srgbClr val="F26B43"/>
          </p15:clr>
        </p15:guide>
        <p15:guide id="7" pos="4309">
          <p15:clr>
            <a:srgbClr val="F26B43"/>
          </p15:clr>
        </p15:guide>
        <p15:guide id="8" pos="4785">
          <p15:clr>
            <a:srgbClr val="F26B43"/>
          </p15:clr>
        </p15:guide>
        <p15:guide id="9" pos="5261">
          <p15:clr>
            <a:srgbClr val="F26B43"/>
          </p15:clr>
        </p15:guide>
        <p15:guide id="10" pos="5738">
          <p15:clr>
            <a:srgbClr val="F26B43"/>
          </p15:clr>
        </p15:guide>
        <p15:guide id="11" pos="5760">
          <p15:clr>
            <a:srgbClr val="F26B43"/>
          </p15:clr>
        </p15:guide>
        <p15:guide id="12" pos="975">
          <p15:clr>
            <a:srgbClr val="F26B43"/>
          </p15:clr>
        </p15:guide>
        <p15:guide id="13" pos="499">
          <p15:clr>
            <a:srgbClr val="F26B43"/>
          </p15:clr>
        </p15:guide>
        <p15:guide id="14" pos="22">
          <p15:clr>
            <a:srgbClr val="F26B43"/>
          </p15:clr>
        </p15:guide>
        <p15:guide id="15">
          <p15:clr>
            <a:srgbClr val="F26B43"/>
          </p15:clr>
        </p15:guide>
        <p15:guide id="16" orient="horz" pos="1620">
          <p15:clr>
            <a:srgbClr val="F26B43"/>
          </p15:clr>
        </p15:guide>
        <p15:guide id="17" orient="horz" pos="1439">
          <p15:clr>
            <a:srgbClr val="F26B43"/>
          </p15:clr>
        </p15:guide>
        <p15:guide id="18" orient="horz" pos="962">
          <p15:clr>
            <a:srgbClr val="F26B43"/>
          </p15:clr>
        </p15:guide>
        <p15:guide id="19" orient="horz" pos="486">
          <p15:clr>
            <a:srgbClr val="F26B43"/>
          </p15:clr>
        </p15:guide>
        <p15:guide id="21" orient="horz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orient="horz" pos="2391">
          <p15:clr>
            <a:srgbClr val="F26B43"/>
          </p15:clr>
        </p15:guide>
        <p15:guide id="24" orient="horz" pos="2867">
          <p15:clr>
            <a:srgbClr val="F26B43"/>
          </p15:clr>
        </p15:guide>
        <p15:guide id="25" orient="horz" pos="3240">
          <p15:clr>
            <a:srgbClr val="F26B43"/>
          </p15:clr>
        </p15:guide>
        <p15:guide id="26" pos="589">
          <p15:clr>
            <a:srgbClr val="F26B43"/>
          </p15:clr>
        </p15:guide>
        <p15:guide id="27" pos="408">
          <p15:clr>
            <a:srgbClr val="F26B43"/>
          </p15:clr>
        </p15:guide>
        <p15:guide id="28" orient="horz" pos="7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png"/><Relationship Id="rId5" Type="http://schemas.openxmlformats.org/officeDocument/2006/relationships/image" Target="../media/image62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3.wdp"/><Relationship Id="rId11" Type="http://schemas.openxmlformats.org/officeDocument/2006/relationships/image" Target="../media/image37.emf"/><Relationship Id="rId5" Type="http://schemas.openxmlformats.org/officeDocument/2006/relationships/image" Target="../media/image33.png"/><Relationship Id="rId10" Type="http://schemas.openxmlformats.org/officeDocument/2006/relationships/image" Target="../media/image36.emf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06331-7EBD-034C-9E2A-3D67E67EB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Dr. Byron Smiley  •  30 Jan 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3781C-A433-B94B-BFC5-5E21DFF3FB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000" dirty="0" err="1"/>
              <a:t>Methods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Results</a:t>
            </a:r>
            <a:endParaRPr lang="de-DE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00071-9D7B-5340-887C-F037A830E8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1128" y="3253968"/>
            <a:ext cx="7785801" cy="484726"/>
          </a:xfrm>
        </p:spPr>
        <p:txBody>
          <a:bodyPr/>
          <a:lstStyle/>
          <a:p>
            <a:r>
              <a:rPr lang="en" sz="2200" dirty="0"/>
              <a:t>ON-ORBIT GEOMETRIC CALIBRATION OF A SKYSAT</a:t>
            </a:r>
            <a:endParaRPr lang="de-DE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3DABA-DA7F-AD46-8177-57976133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043" y="618561"/>
            <a:ext cx="2937886" cy="609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2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079810" y="1468320"/>
            <a:ext cx="3829749" cy="2037022"/>
          </a:xfrm>
        </p:spPr>
        <p:txBody>
          <a:bodyPr anchor="t"/>
          <a:lstStyle/>
          <a:p>
            <a:r>
              <a:rPr lang="en" sz="1050" b="0" dirty="0"/>
              <a:t>full, raw detector image is the</a:t>
            </a:r>
          </a:p>
          <a:p>
            <a:endParaRPr lang="en" sz="1000" dirty="0"/>
          </a:p>
          <a:p>
            <a:pPr marL="171450" indent="-171450">
              <a:buFont typeface="System Font"/>
              <a:buChar char="→"/>
            </a:pPr>
            <a:r>
              <a:rPr lang="en" sz="1400" dirty="0"/>
              <a:t>  </a:t>
            </a:r>
            <a:r>
              <a:rPr lang="en" sz="1800" dirty="0"/>
              <a:t>PAN j2k on top</a:t>
            </a:r>
          </a:p>
          <a:p>
            <a:endParaRPr lang="en" sz="1400" dirty="0"/>
          </a:p>
          <a:p>
            <a:endParaRPr lang="en" sz="1400" dirty="0"/>
          </a:p>
          <a:p>
            <a:endParaRPr lang="en" sz="2000" dirty="0"/>
          </a:p>
          <a:p>
            <a:pPr marL="171450" indent="-171450">
              <a:buFont typeface="System Font"/>
              <a:buChar char="→"/>
            </a:pPr>
            <a:r>
              <a:rPr lang="en" sz="1800" dirty="0"/>
              <a:t>  MS j2k on bottom</a:t>
            </a:r>
          </a:p>
          <a:p>
            <a:endParaRPr lang="en" sz="1600" dirty="0"/>
          </a:p>
          <a:p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787400" y="3604343"/>
            <a:ext cx="2431048" cy="181271"/>
          </a:xfrm>
        </p:spPr>
        <p:txBody>
          <a:bodyPr/>
          <a:lstStyle/>
          <a:p>
            <a:r>
              <a:rPr lang="en" sz="800" dirty="0"/>
              <a:t>full resolution SkySat-4 image of Phoenix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3274899" y="1440900"/>
            <a:ext cx="748462" cy="2091874"/>
          </a:xfrm>
        </p:spPr>
        <p:txBody>
          <a:bodyPr lIns="72000" anchor="t"/>
          <a:lstStyle/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PAN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dirty="0" smtClean="0">
                <a:solidFill>
                  <a:srgbClr val="3366FF"/>
                </a:solidFill>
              </a:rPr>
              <a:t>B</a:t>
            </a:r>
          </a:p>
          <a:p>
            <a:r>
              <a:rPr lang="en-US" sz="1600" dirty="0" smtClean="0">
                <a:solidFill>
                  <a:srgbClr val="00FA00"/>
                </a:solidFill>
              </a:rPr>
              <a:t>G</a:t>
            </a:r>
            <a:endParaRPr lang="en-US" sz="1600" dirty="0">
              <a:solidFill>
                <a:srgbClr val="00FA00"/>
              </a:solidFill>
            </a:endParaRPr>
          </a:p>
          <a:p>
            <a:r>
              <a:rPr lang="en-US" sz="1600" dirty="0" smtClean="0">
                <a:solidFill>
                  <a:srgbClr val="FF0002"/>
                </a:solidFill>
              </a:rPr>
              <a:t>R</a:t>
            </a:r>
            <a:endParaRPr lang="en-US" sz="1600" dirty="0">
              <a:solidFill>
                <a:srgbClr val="FF0002"/>
              </a:solidFill>
            </a:endParaRP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Registering </a:t>
            </a:r>
            <a:r>
              <a:rPr lang="en-US" dirty="0" err="1"/>
              <a:t>SkySat</a:t>
            </a:r>
            <a:r>
              <a:rPr lang="en-US" dirty="0"/>
              <a:t> to Landsat is tricky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/>
        <p:txBody>
          <a:bodyPr anchor="ctr">
            <a:normAutofit fontScale="70000" lnSpcReduction="20000"/>
          </a:bodyPr>
          <a:lstStyle/>
          <a:p>
            <a:r>
              <a:rPr lang="en" dirty="0"/>
              <a:t>Byron developed “mock orthorectification” to register raw </a:t>
            </a:r>
            <a:r>
              <a:rPr lang="en" dirty="0" err="1"/>
              <a:t>SkySat</a:t>
            </a:r>
            <a:r>
              <a:rPr lang="en" dirty="0"/>
              <a:t> frames to Landsat-8 PAN tiles</a:t>
            </a:r>
          </a:p>
        </p:txBody>
      </p:sp>
      <p:pic>
        <p:nvPicPr>
          <p:cNvPr id="13" name="Picture 12" descr="Phoenix_full_res.png">
            <a:extLst>
              <a:ext uri="{FF2B5EF4-FFF2-40B4-BE49-F238E27FC236}">
                <a16:creationId xmlns:a16="http://schemas.microsoft.com/office/drawing/2014/main" id="{98E12AD6-B9AD-8948-8CDA-BC4A3E85C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1434094"/>
            <a:ext cx="2487498" cy="2098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097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787400" y="3604343"/>
            <a:ext cx="2431048" cy="181271"/>
          </a:xfrm>
        </p:spPr>
        <p:txBody>
          <a:bodyPr/>
          <a:lstStyle/>
          <a:p>
            <a:r>
              <a:rPr lang="en" sz="800" dirty="0"/>
              <a:t>full resolution SkySat-4 image of Phoenix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3319024" y="3613485"/>
            <a:ext cx="2511067" cy="172129"/>
          </a:xfrm>
        </p:spPr>
        <p:txBody>
          <a:bodyPr/>
          <a:lstStyle/>
          <a:p>
            <a:r>
              <a:rPr lang="en" sz="800" dirty="0" err="1"/>
              <a:t>downsampled</a:t>
            </a:r>
            <a:r>
              <a:rPr lang="en" sz="800" dirty="0"/>
              <a:t> SkySat-4 image of Phoenix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Registering </a:t>
            </a:r>
            <a:r>
              <a:rPr lang="en-US" dirty="0" err="1"/>
              <a:t>SkySat</a:t>
            </a:r>
            <a:r>
              <a:rPr lang="en-US" dirty="0"/>
              <a:t> to Landsat is tricky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/>
        <p:txBody>
          <a:bodyPr anchor="ctr">
            <a:normAutofit fontScale="70000" lnSpcReduction="20000"/>
          </a:bodyPr>
          <a:lstStyle/>
          <a:p>
            <a:r>
              <a:rPr lang="en" dirty="0"/>
              <a:t>Byron developed “mock orthorectification” to register raw </a:t>
            </a:r>
            <a:r>
              <a:rPr lang="en" dirty="0" err="1"/>
              <a:t>SkySat</a:t>
            </a:r>
            <a:r>
              <a:rPr lang="en" dirty="0"/>
              <a:t> frames to Landsat-8 PAN tiles</a:t>
            </a:r>
          </a:p>
        </p:txBody>
      </p:sp>
      <p:pic>
        <p:nvPicPr>
          <p:cNvPr id="13" name="Picture 12" descr="Phoenix_full_res.png">
            <a:extLst>
              <a:ext uri="{FF2B5EF4-FFF2-40B4-BE49-F238E27FC236}">
                <a16:creationId xmlns:a16="http://schemas.microsoft.com/office/drawing/2014/main" id="{98E12AD6-B9AD-8948-8CDA-BC4A3E85C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1434094"/>
            <a:ext cx="2487498" cy="209868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Phoenix_downsampled.png">
            <a:extLst>
              <a:ext uri="{FF2B5EF4-FFF2-40B4-BE49-F238E27FC236}">
                <a16:creationId xmlns:a16="http://schemas.microsoft.com/office/drawing/2014/main" id="{FF00725C-2B50-B74B-B1D0-A05884351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41" y="1432464"/>
            <a:ext cx="2487499" cy="2100294"/>
          </a:xfrm>
          <a:prstGeom prst="rect">
            <a:avLst/>
          </a:prstGeom>
          <a:ln w="0"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01ABB30-A969-1345-802E-50C887FE0D19}"/>
              </a:ext>
            </a:extLst>
          </p:cNvPr>
          <p:cNvGrpSpPr/>
          <p:nvPr/>
        </p:nvGrpSpPr>
        <p:grpSpPr>
          <a:xfrm>
            <a:off x="1633697" y="4142264"/>
            <a:ext cx="5608352" cy="585222"/>
            <a:chOff x="1057625" y="4107603"/>
            <a:chExt cx="5608352" cy="58522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B9684F-81D2-B742-ABF5-6E053833982D}"/>
                </a:ext>
              </a:extLst>
            </p:cNvPr>
            <p:cNvSpPr txBox="1"/>
            <p:nvPr/>
          </p:nvSpPr>
          <p:spPr>
            <a:xfrm>
              <a:off x="1057625" y="4200382"/>
              <a:ext cx="2431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err="1">
                  <a:solidFill>
                    <a:schemeClr val="tx1"/>
                  </a:solidFill>
                  <a:latin typeface="Arial"/>
                  <a:cs typeface="Arial"/>
                </a:rPr>
                <a:t>downsample</a:t>
              </a:r>
              <a:r>
                <a:rPr lang="en-US" sz="1600" b="1" dirty="0">
                  <a:solidFill>
                    <a:schemeClr val="tx1"/>
                  </a:solidFill>
                  <a:latin typeface="Arial"/>
                  <a:cs typeface="Arial"/>
                </a:rPr>
                <a:t> factor =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208ED6-3BCC-954A-9862-412A8149A5D8}"/>
                </a:ext>
              </a:extLst>
            </p:cNvPr>
            <p:cNvSpPr txBox="1"/>
            <p:nvPr/>
          </p:nvSpPr>
          <p:spPr>
            <a:xfrm>
              <a:off x="3502210" y="4107603"/>
              <a:ext cx="31637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  <a:latin typeface="Arial"/>
                  <a:cs typeface="Arial"/>
                </a:rPr>
                <a:t>15 meters (ortho pixel size)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58AB11-7C8D-4A4A-B7B8-8843F0F04BB4}"/>
                </a:ext>
              </a:extLst>
            </p:cNvPr>
            <p:cNvSpPr txBox="1"/>
            <p:nvPr/>
          </p:nvSpPr>
          <p:spPr>
            <a:xfrm>
              <a:off x="3502211" y="4431215"/>
              <a:ext cx="31637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  <a:latin typeface="Arial"/>
                  <a:cs typeface="Arial"/>
                </a:rPr>
                <a:t>0.903 meters at nadir (SkySat-4 raw pixel size)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5668C64-7E80-7648-9DD2-BD42D22113DE}"/>
                </a:ext>
              </a:extLst>
            </p:cNvPr>
            <p:cNvCxnSpPr>
              <a:cxnSpLocks/>
            </p:cNvCxnSpPr>
            <p:nvPr/>
          </p:nvCxnSpPr>
          <p:spPr>
            <a:xfrm>
              <a:off x="3502210" y="4412927"/>
              <a:ext cx="3163766" cy="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36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87399" y="3957916"/>
            <a:ext cx="7599381" cy="421687"/>
          </a:xfrm>
        </p:spPr>
        <p:txBody>
          <a:bodyPr anchor="t"/>
          <a:lstStyle/>
          <a:p>
            <a:pPr algn="ctr">
              <a:lnSpc>
                <a:spcPct val="120000"/>
              </a:lnSpc>
            </a:pPr>
            <a:r>
              <a:rPr lang="en" b="0" dirty="0"/>
              <a:t>orthorectify </a:t>
            </a:r>
            <a:r>
              <a:rPr lang="en" dirty="0"/>
              <a:t>just the corners</a:t>
            </a:r>
            <a:r>
              <a:rPr lang="en" b="0" dirty="0"/>
              <a:t> using SRTM3 DEM into UTM…</a:t>
            </a:r>
          </a:p>
          <a:p>
            <a:pPr algn="ctr">
              <a:lnSpc>
                <a:spcPct val="120000"/>
              </a:lnSpc>
            </a:pPr>
            <a:r>
              <a:rPr lang="en" b="0" dirty="0"/>
              <a:t>	…then use those corner coordinates to warp the image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787400" y="3604343"/>
            <a:ext cx="2431048" cy="181271"/>
          </a:xfrm>
        </p:spPr>
        <p:txBody>
          <a:bodyPr/>
          <a:lstStyle/>
          <a:p>
            <a:r>
              <a:rPr lang="en" sz="800" dirty="0"/>
              <a:t>full resolution SkySat-4 image of Phoenix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121112" y="4551362"/>
            <a:ext cx="6870744" cy="295200"/>
          </a:xfrm>
        </p:spPr>
        <p:txBody>
          <a:bodyPr/>
          <a:lstStyle/>
          <a:p>
            <a:pPr algn="ctr"/>
            <a:r>
              <a:rPr lang="en" sz="1400" b="0" dirty="0">
                <a:solidFill>
                  <a:srgbClr val="C00000"/>
                </a:solidFill>
              </a:rPr>
              <a:t>It’s </a:t>
            </a:r>
            <a:r>
              <a:rPr lang="en" sz="1400" dirty="0">
                <a:solidFill>
                  <a:srgbClr val="C00000"/>
                </a:solidFill>
              </a:rPr>
              <a:t>“mock </a:t>
            </a:r>
            <a:r>
              <a:rPr lang="en" sz="1400" dirty="0" err="1">
                <a:solidFill>
                  <a:srgbClr val="C00000"/>
                </a:solidFill>
              </a:rPr>
              <a:t>orthrectification</a:t>
            </a:r>
            <a:r>
              <a:rPr lang="en" sz="1400" dirty="0">
                <a:solidFill>
                  <a:srgbClr val="C00000"/>
                </a:solidFill>
              </a:rPr>
              <a:t>”</a:t>
            </a:r>
            <a:r>
              <a:rPr lang="en" sz="1400" b="0" dirty="0">
                <a:solidFill>
                  <a:srgbClr val="C00000"/>
                </a:solidFill>
              </a:rPr>
              <a:t> because I’m ignoring the terrain in the middle!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3319024" y="3613485"/>
            <a:ext cx="2511067" cy="172129"/>
          </a:xfrm>
        </p:spPr>
        <p:txBody>
          <a:bodyPr/>
          <a:lstStyle/>
          <a:p>
            <a:r>
              <a:rPr lang="en" sz="800" dirty="0" err="1"/>
              <a:t>downsampled</a:t>
            </a:r>
            <a:r>
              <a:rPr lang="en" sz="800" dirty="0"/>
              <a:t> SkySat-4 image of Phoenix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Registering </a:t>
            </a:r>
            <a:r>
              <a:rPr lang="en-US" dirty="0" err="1"/>
              <a:t>SkySat</a:t>
            </a:r>
            <a:r>
              <a:rPr lang="en-US" dirty="0"/>
              <a:t> to Landsat is tricky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/>
        <p:txBody>
          <a:bodyPr anchor="ctr">
            <a:normAutofit fontScale="70000" lnSpcReduction="20000"/>
          </a:bodyPr>
          <a:lstStyle/>
          <a:p>
            <a:r>
              <a:rPr lang="en" dirty="0"/>
              <a:t>Byron developed “mock orthorectification” to register raw </a:t>
            </a:r>
            <a:r>
              <a:rPr lang="en" dirty="0" err="1"/>
              <a:t>SkySat</a:t>
            </a:r>
            <a:r>
              <a:rPr lang="en" dirty="0"/>
              <a:t> frames to Landsat-8 PAN tiles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8C7F3C36-4805-D143-944F-B3FF98FA2B7B}"/>
              </a:ext>
            </a:extLst>
          </p:cNvPr>
          <p:cNvSpPr txBox="1">
            <a:spLocks/>
          </p:cNvSpPr>
          <p:nvPr/>
        </p:nvSpPr>
        <p:spPr>
          <a:xfrm>
            <a:off x="5899282" y="4551362"/>
            <a:ext cx="2431048" cy="295200"/>
          </a:xfrm>
          <a:prstGeom prst="rect">
            <a:avLst/>
          </a:prstGeom>
          <a:noFill/>
        </p:spPr>
        <p:txBody>
          <a:bodyPr wrap="square" lIns="180000" tIns="0" rIns="0" bIns="180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1A4AD6D0-D976-F441-AA5E-E71D9BEDC890}"/>
              </a:ext>
            </a:extLst>
          </p:cNvPr>
          <p:cNvSpPr txBox="1">
            <a:spLocks/>
          </p:cNvSpPr>
          <p:nvPr/>
        </p:nvSpPr>
        <p:spPr>
          <a:xfrm>
            <a:off x="5842831" y="3604343"/>
            <a:ext cx="2487499" cy="181271"/>
          </a:xfrm>
          <a:prstGeom prst="rect">
            <a:avLst/>
          </a:prstGeom>
          <a:noFill/>
        </p:spPr>
        <p:txBody>
          <a:bodyPr wrap="square" lIns="180000" tIns="1800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800" dirty="0"/>
              <a:t>“mock orthorectified” SkySat-4 image of Phoenix</a:t>
            </a:r>
          </a:p>
        </p:txBody>
      </p:sp>
      <p:pic>
        <p:nvPicPr>
          <p:cNvPr id="13" name="Picture 12" descr="Phoenix_full_res.png">
            <a:extLst>
              <a:ext uri="{FF2B5EF4-FFF2-40B4-BE49-F238E27FC236}">
                <a16:creationId xmlns:a16="http://schemas.microsoft.com/office/drawing/2014/main" id="{98E12AD6-B9AD-8948-8CDA-BC4A3E85C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1434094"/>
            <a:ext cx="2487498" cy="209868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Phoenix_downsampled.png">
            <a:extLst>
              <a:ext uri="{FF2B5EF4-FFF2-40B4-BE49-F238E27FC236}">
                <a16:creationId xmlns:a16="http://schemas.microsoft.com/office/drawing/2014/main" id="{FF00725C-2B50-B74B-B1D0-A05884351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41" y="1432464"/>
            <a:ext cx="2487499" cy="2100294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Phoenix_mock_orthorectified.png">
            <a:extLst>
              <a:ext uri="{FF2B5EF4-FFF2-40B4-BE49-F238E27FC236}">
                <a16:creationId xmlns:a16="http://schemas.microsoft.com/office/drawing/2014/main" id="{02C5A7D4-7AB6-2E4E-90FC-FF26F5AAB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82" y="1432464"/>
            <a:ext cx="2487499" cy="210426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0675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23323-95BE-9D43-ACBC-DE0006D90014}"/>
              </a:ext>
            </a:extLst>
          </p:cNvPr>
          <p:cNvGrpSpPr/>
          <p:nvPr/>
        </p:nvGrpSpPr>
        <p:grpSpPr>
          <a:xfrm>
            <a:off x="706918" y="924059"/>
            <a:ext cx="4975950" cy="4087894"/>
            <a:chOff x="706918" y="924059"/>
            <a:chExt cx="4975950" cy="40878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9F18449-CB50-9942-BBB8-9C26CE87F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18" y="932687"/>
              <a:ext cx="4975950" cy="407040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92329B-C72C-0E43-B350-3EE0AE7964FF}"/>
                </a:ext>
              </a:extLst>
            </p:cNvPr>
            <p:cNvSpPr/>
            <p:nvPr/>
          </p:nvSpPr>
          <p:spPr>
            <a:xfrm>
              <a:off x="792162" y="924059"/>
              <a:ext cx="4890706" cy="210838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99CE835-4767-3F43-9AAE-8D624101CFF2}"/>
                </a:ext>
              </a:extLst>
            </p:cNvPr>
            <p:cNvSpPr/>
            <p:nvPr/>
          </p:nvSpPr>
          <p:spPr>
            <a:xfrm>
              <a:off x="721033" y="1724407"/>
              <a:ext cx="224277" cy="2614669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198DA2F-0EDE-6349-BCB5-A31E43DE9946}"/>
                </a:ext>
              </a:extLst>
            </p:cNvPr>
            <p:cNvSpPr/>
            <p:nvPr/>
          </p:nvSpPr>
          <p:spPr>
            <a:xfrm>
              <a:off x="792162" y="4801115"/>
              <a:ext cx="4890706" cy="210838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2" y="457201"/>
            <a:ext cx="7524403" cy="421688"/>
          </a:xfrm>
          <a:prstGeom prst="rect">
            <a:avLst/>
          </a:prstGeom>
        </p:spPr>
        <p:txBody>
          <a:bodyPr wrap="square" lIns="180000" tIns="144000" rIns="180000" bIns="0" anchor="t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Each detector in every frame has a geolocation error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568CF-3891-9F4D-93AF-6CD2460CD8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BDBA0F-B5E3-5E4F-A6CC-E7604C213F09}"/>
              </a:ext>
            </a:extLst>
          </p:cNvPr>
          <p:cNvSpPr txBox="1"/>
          <p:nvPr/>
        </p:nvSpPr>
        <p:spPr>
          <a:xfrm>
            <a:off x="4136314" y="1174775"/>
            <a:ext cx="14077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accent6"/>
                </a:solidFill>
                <a:latin typeface="Arial"/>
                <a:cs typeface="Arial"/>
              </a:rPr>
              <a:t>s112_20181219T102424Z</a:t>
            </a:r>
            <a:endParaRPr lang="is-IS" sz="7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03345B-1DF1-2842-A7DD-0D3CFF3EDAB3}"/>
              </a:ext>
            </a:extLst>
          </p:cNvPr>
          <p:cNvGrpSpPr/>
          <p:nvPr/>
        </p:nvGrpSpPr>
        <p:grpSpPr>
          <a:xfrm>
            <a:off x="978370" y="1780080"/>
            <a:ext cx="1289299" cy="1159466"/>
            <a:chOff x="155259" y="2139144"/>
            <a:chExt cx="1289299" cy="115946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A1AD904-BE34-F84C-9873-66523875BDBD}"/>
                </a:ext>
              </a:extLst>
            </p:cNvPr>
            <p:cNvCxnSpPr/>
            <p:nvPr/>
          </p:nvCxnSpPr>
          <p:spPr>
            <a:xfrm flipH="1">
              <a:off x="502424" y="2466125"/>
              <a:ext cx="449785" cy="694410"/>
            </a:xfrm>
            <a:prstGeom prst="straightConnector1">
              <a:avLst/>
            </a:prstGeom>
            <a:ln w="9525">
              <a:solidFill>
                <a:srgbClr val="FD8008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8C56FF-9EDB-F447-AFE1-F0475550552D}"/>
                </a:ext>
              </a:extLst>
            </p:cNvPr>
            <p:cNvSpPr/>
            <p:nvPr/>
          </p:nvSpPr>
          <p:spPr>
            <a:xfrm>
              <a:off x="517008" y="2139144"/>
              <a:ext cx="9275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>
                  <a:solidFill>
                    <a:srgbClr val="FF9300"/>
                  </a:solidFill>
                </a:rPr>
                <a:t>projected location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F18B1F-9AEE-7547-A9CB-AA8B0EA347FF}"/>
                </a:ext>
              </a:extLst>
            </p:cNvPr>
            <p:cNvSpPr/>
            <p:nvPr/>
          </p:nvSpPr>
          <p:spPr>
            <a:xfrm>
              <a:off x="155259" y="3190888"/>
              <a:ext cx="640880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FF9300"/>
                  </a:solidFill>
                </a:rPr>
                <a:t>true location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C6C843B-D716-9C48-BF75-C7C439C0F04E}"/>
              </a:ext>
            </a:extLst>
          </p:cNvPr>
          <p:cNvSpPr/>
          <p:nvPr/>
        </p:nvSpPr>
        <p:spPr>
          <a:xfrm>
            <a:off x="977339" y="4423349"/>
            <a:ext cx="11532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local vertical coordinate system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C86537-FE40-0844-9156-760E41C43022}"/>
              </a:ext>
            </a:extLst>
          </p:cNvPr>
          <p:cNvSpPr/>
          <p:nvPr/>
        </p:nvSpPr>
        <p:spPr>
          <a:xfrm>
            <a:off x="4121075" y="2207731"/>
            <a:ext cx="1407704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"/>
                <a:cs typeface="Arial"/>
              </a:rPr>
              <a:t>SkySat-14</a:t>
            </a:r>
          </a:p>
          <a:p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collect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with the 6.8 km </a:t>
            </a:r>
            <a:b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bias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from earlier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515D7-9F21-3944-96AC-3EBA404E990E}"/>
              </a:ext>
            </a:extLst>
          </p:cNvPr>
          <p:cNvSpPr/>
          <p:nvPr/>
        </p:nvSpPr>
        <p:spPr>
          <a:xfrm>
            <a:off x="1663181" y="1990859"/>
            <a:ext cx="224277" cy="224277"/>
          </a:xfrm>
          <a:prstGeom prst="ellipse">
            <a:avLst/>
          </a:prstGeom>
          <a:noFill/>
          <a:ln w="952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4343B6-D53A-924F-A5CD-C2844C84F442}"/>
              </a:ext>
            </a:extLst>
          </p:cNvPr>
          <p:cNvSpPr txBox="1"/>
          <p:nvPr/>
        </p:nvSpPr>
        <p:spPr>
          <a:xfrm>
            <a:off x="5954948" y="3575907"/>
            <a:ext cx="2578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  <a:latin typeface="Arial"/>
                <a:cs typeface="Arial"/>
              </a:rPr>
              <a:t>ten frames, evenly spaced along the imaging event, were coarsely marked against a Landsat-8 PAN tile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9587C2C-DB1C-064A-8E02-3FE77A6F6361}"/>
              </a:ext>
            </a:extLst>
          </p:cNvPr>
          <p:cNvGrpSpPr/>
          <p:nvPr/>
        </p:nvGrpSpPr>
        <p:grpSpPr>
          <a:xfrm>
            <a:off x="5642441" y="945989"/>
            <a:ext cx="3066497" cy="2520625"/>
            <a:chOff x="5642441" y="945989"/>
            <a:chExt cx="3066497" cy="252062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57FEACC-BC36-C14B-95DD-C5E6AFF8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441" y="961982"/>
              <a:ext cx="3026071" cy="248145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7BE3CC-38D0-8C4A-A7D1-5B377F934D13}"/>
                </a:ext>
              </a:extLst>
            </p:cNvPr>
            <p:cNvSpPr/>
            <p:nvPr/>
          </p:nvSpPr>
          <p:spPr>
            <a:xfrm>
              <a:off x="6120593" y="1599750"/>
              <a:ext cx="108395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800" dirty="0">
                  <a:solidFill>
                    <a:srgbClr val="FD8008"/>
                  </a:solidFill>
                  <a:latin typeface="Arial"/>
                  <a:cs typeface="Arial"/>
                </a:rPr>
                <a:t>4824.03</a:t>
              </a:r>
            </a:p>
            <a:p>
              <a:pPr algn="ctr"/>
              <a:r>
                <a:rPr lang="en-US" sz="700" dirty="0">
                  <a:solidFill>
                    <a:srgbClr val="FD8008"/>
                  </a:solidFill>
                  <a:latin typeface="Arial"/>
                  <a:cs typeface="Arial"/>
                </a:rPr>
                <a:t>nadir-projected meters</a:t>
              </a:r>
              <a:endParaRPr lang="en-US" sz="700" dirty="0">
                <a:solidFill>
                  <a:srgbClr val="FD8008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A5BC4CB-8EFA-404A-AD92-1A7CEE8444B8}"/>
                </a:ext>
              </a:extLst>
            </p:cNvPr>
            <p:cNvSpPr/>
            <p:nvPr/>
          </p:nvSpPr>
          <p:spPr>
            <a:xfrm>
              <a:off x="6102305" y="2283461"/>
              <a:ext cx="114204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D8008"/>
                  </a:solidFill>
                  <a:latin typeface="Arial"/>
                  <a:cs typeface="Arial"/>
                </a:rPr>
                <a:t>collect average</a:t>
              </a:r>
              <a:endParaRPr lang="en-US" sz="1100" dirty="0">
                <a:solidFill>
                  <a:srgbClr val="FD8008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8A2934-8936-A140-8BE0-9B6F5CB66CED}"/>
                </a:ext>
              </a:extLst>
            </p:cNvPr>
            <p:cNvSpPr/>
            <p:nvPr/>
          </p:nvSpPr>
          <p:spPr>
            <a:xfrm>
              <a:off x="6240815" y="2993080"/>
              <a:ext cx="204365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FFFFFF"/>
                  </a:solidFill>
                  <a:latin typeface="Arial"/>
                  <a:cs typeface="Arial"/>
                </a:rPr>
                <a:t>boresight coordinate system</a:t>
              </a:r>
              <a:endParaRPr lang="en-US" sz="9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805E014-EA71-3E40-A01F-6E1D998430A8}"/>
                </a:ext>
              </a:extLst>
            </p:cNvPr>
            <p:cNvCxnSpPr/>
            <p:nvPr/>
          </p:nvCxnSpPr>
          <p:spPr>
            <a:xfrm flipV="1">
              <a:off x="7262640" y="1236068"/>
              <a:ext cx="0" cy="967481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04D9127-4C35-AE4B-8626-57ABAE088DCE}"/>
                </a:ext>
              </a:extLst>
            </p:cNvPr>
            <p:cNvCxnSpPr/>
            <p:nvPr/>
          </p:nvCxnSpPr>
          <p:spPr>
            <a:xfrm>
              <a:off x="7265132" y="2202716"/>
              <a:ext cx="1201744" cy="0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8419E73-769D-664A-B065-36BD3295ECBD}"/>
                </a:ext>
              </a:extLst>
            </p:cNvPr>
            <p:cNvCxnSpPr/>
            <p:nvPr/>
          </p:nvCxnSpPr>
          <p:spPr>
            <a:xfrm flipV="1">
              <a:off x="7265132" y="1515487"/>
              <a:ext cx="623258" cy="687229"/>
            </a:xfrm>
            <a:prstGeom prst="straightConnector1">
              <a:avLst/>
            </a:prstGeom>
            <a:ln>
              <a:solidFill>
                <a:srgbClr val="FD8008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DE4DD8-36AB-3842-B8A5-EB5A8A104AA4}"/>
                </a:ext>
              </a:extLst>
            </p:cNvPr>
            <p:cNvSpPr txBox="1"/>
            <p:nvPr/>
          </p:nvSpPr>
          <p:spPr>
            <a:xfrm>
              <a:off x="7273334" y="1221513"/>
              <a:ext cx="7769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Arial"/>
                  <a:cs typeface="Arial"/>
                </a:rPr>
                <a:t>(boresight x)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DB6A6EC-04EE-8845-9D52-75ED8F200C42}"/>
                </a:ext>
              </a:extLst>
            </p:cNvPr>
            <p:cNvSpPr txBox="1"/>
            <p:nvPr/>
          </p:nvSpPr>
          <p:spPr>
            <a:xfrm>
              <a:off x="7806319" y="2306544"/>
              <a:ext cx="75602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dirty="0">
                  <a:solidFill>
                    <a:schemeClr val="bg1"/>
                  </a:solidFill>
                  <a:latin typeface="Arial"/>
                  <a:cs typeface="Arial"/>
                </a:rPr>
                <a:t>(boresight y)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4EF7D6B-85B3-1441-8BBE-D33499EA78BB}"/>
                </a:ext>
              </a:extLst>
            </p:cNvPr>
            <p:cNvSpPr/>
            <p:nvPr/>
          </p:nvSpPr>
          <p:spPr>
            <a:xfrm>
              <a:off x="5682867" y="945989"/>
              <a:ext cx="3026071" cy="188905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047DA3-E2BF-AF47-A682-C7329DA69082}"/>
                </a:ext>
              </a:extLst>
            </p:cNvPr>
            <p:cNvSpPr/>
            <p:nvPr/>
          </p:nvSpPr>
          <p:spPr>
            <a:xfrm>
              <a:off x="5666824" y="1069848"/>
              <a:ext cx="239867" cy="2231105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7F78597-67D0-C341-8E9C-145309AA0963}"/>
                </a:ext>
              </a:extLst>
            </p:cNvPr>
            <p:cNvSpPr/>
            <p:nvPr/>
          </p:nvSpPr>
          <p:spPr>
            <a:xfrm>
              <a:off x="5682867" y="3277709"/>
              <a:ext cx="3026071" cy="188905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506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01FE8CC-992C-3E44-84C9-68D67980B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33" y="604799"/>
            <a:ext cx="4188288" cy="40444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3779838" cy="950976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Multiple collects fully describe the pointing error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568CF-3891-9F4D-93AF-6CD2460CD8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09A52D7-4F08-8648-BBE4-23442865C4E0}"/>
              </a:ext>
            </a:extLst>
          </p:cNvPr>
          <p:cNvSpPr/>
          <p:nvPr/>
        </p:nvSpPr>
        <p:spPr>
          <a:xfrm>
            <a:off x="5077980" y="4087629"/>
            <a:ext cx="27266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(prelaunch) boresight coordinate system</a:t>
            </a:r>
            <a:endParaRPr lang="en-US" sz="1000" b="1" dirty="0">
              <a:solidFill>
                <a:srgbClr val="FFFFFF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AFECB3E-A2F3-1040-B3ED-72C71A8CE2A1}"/>
              </a:ext>
            </a:extLst>
          </p:cNvPr>
          <p:cNvGrpSpPr/>
          <p:nvPr/>
        </p:nvGrpSpPr>
        <p:grpSpPr>
          <a:xfrm>
            <a:off x="5148972" y="3028579"/>
            <a:ext cx="1442057" cy="883642"/>
            <a:chOff x="6814288" y="1056514"/>
            <a:chExt cx="1442057" cy="883642"/>
          </a:xfrm>
        </p:grpSpPr>
        <p:pic>
          <p:nvPicPr>
            <p:cNvPr id="52" name="Picture 51" descr="SkySat-3 Door Open cropped.png">
              <a:extLst>
                <a:ext uri="{FF2B5EF4-FFF2-40B4-BE49-F238E27FC236}">
                  <a16:creationId xmlns:a16="http://schemas.microsoft.com/office/drawing/2014/main" id="{58FE8C17-52E6-2B4E-B0D1-F6810FC98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814288" y="1056514"/>
              <a:ext cx="738079" cy="88364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10B6999-4E7B-9A46-84BB-8510088DA828}"/>
                </a:ext>
              </a:extLst>
            </p:cNvPr>
            <p:cNvSpPr/>
            <p:nvPr/>
          </p:nvSpPr>
          <p:spPr>
            <a:xfrm>
              <a:off x="7363152" y="1322668"/>
              <a:ext cx="8931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SkySat-14</a:t>
              </a:r>
            </a:p>
          </p:txBody>
        </p:sp>
      </p:grp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6D5286E-85EA-1645-BAFA-8D2BF3B7EF6A}"/>
              </a:ext>
            </a:extLst>
          </p:cNvPr>
          <p:cNvSpPr txBox="1">
            <a:spLocks/>
          </p:cNvSpPr>
          <p:nvPr/>
        </p:nvSpPr>
        <p:spPr>
          <a:xfrm>
            <a:off x="787401" y="1166814"/>
            <a:ext cx="3473132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bg1"/>
              </a:buClr>
            </a:pPr>
            <a:r>
              <a:rPr lang="en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Many random factors perturb the pointing of individual collects</a:t>
            </a:r>
          </a:p>
          <a:p>
            <a:pPr>
              <a:buClr>
                <a:schemeClr val="bg1"/>
              </a:buClr>
            </a:pPr>
            <a:r>
              <a:rPr lang="en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It takes a statistical approach to reveal the orientation of the true boresight frame</a:t>
            </a:r>
          </a:p>
          <a:p>
            <a:pPr>
              <a:buClr>
                <a:schemeClr val="bg1"/>
              </a:buClr>
            </a:pPr>
            <a:endParaRPr lang="en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" sz="1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Actual SkySat-14 dataset used to fit the first post launch boresight, containing 4 collects  </a:t>
            </a:r>
          </a:p>
          <a:p>
            <a:pPr marL="0" indent="0">
              <a:buClr>
                <a:schemeClr val="bg1"/>
              </a:buClr>
              <a:buNone/>
            </a:pPr>
            <a:endParaRPr lang="en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87400" y="1166814"/>
            <a:ext cx="2935887" cy="3379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sz="1200" dirty="0"/>
              <a:t>A least squares fit determines what additional rotations would minimize the pointing error.</a:t>
            </a:r>
          </a:p>
          <a:p>
            <a:pPr marL="0" indent="0">
              <a:buNone/>
            </a:pPr>
            <a:r>
              <a:rPr lang="en" sz="1200" dirty="0"/>
              <a:t>Those same rotations are applied to GNC’s boresight definition, the </a:t>
            </a:r>
            <a:r>
              <a:rPr lang="en" sz="1200" b="1" dirty="0"/>
              <a:t>“boresight-to-principal” </a:t>
            </a:r>
            <a:r>
              <a:rPr lang="en" sz="1200" dirty="0"/>
              <a:t>quaternion.</a:t>
            </a:r>
          </a:p>
          <a:p>
            <a:pPr marL="0" indent="0">
              <a:buNone/>
            </a:pPr>
            <a:r>
              <a:rPr lang="en" sz="1200" dirty="0"/>
              <a:t>Care is taken to compute cost in a way that </a:t>
            </a:r>
            <a:r>
              <a:rPr lang="en" sz="1200" b="1" dirty="0"/>
              <a:t>respects yaw</a:t>
            </a:r>
            <a:r>
              <a:rPr lang="en" sz="1200" dirty="0"/>
              <a:t>.</a:t>
            </a:r>
          </a:p>
          <a:p>
            <a:pPr marL="0" indent="0">
              <a:buNone/>
            </a:pPr>
            <a:r>
              <a:rPr lang="en" sz="1200" dirty="0"/>
              <a:t>(translation: it’s easy to write cost functions that ignore yaw!)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" dirty="0"/>
              <a:t>Rotate into a better boresight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D58436-DDB3-9C44-A6C4-63C46B300823}"/>
              </a:ext>
            </a:extLst>
          </p:cNvPr>
          <p:cNvGrpSpPr/>
          <p:nvPr/>
        </p:nvGrpSpPr>
        <p:grpSpPr>
          <a:xfrm>
            <a:off x="3508471" y="1097271"/>
            <a:ext cx="5030618" cy="3476569"/>
            <a:chOff x="3227324" y="872871"/>
            <a:chExt cx="5421488" cy="37466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B23E34-7E70-004C-8701-BD222A0D2BFC}"/>
                </a:ext>
              </a:extLst>
            </p:cNvPr>
            <p:cNvGrpSpPr/>
            <p:nvPr/>
          </p:nvGrpSpPr>
          <p:grpSpPr>
            <a:xfrm>
              <a:off x="6755763" y="3150316"/>
              <a:ext cx="1893049" cy="1469253"/>
              <a:chOff x="2588420" y="2583946"/>
              <a:chExt cx="1893049" cy="146925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3FDC1B-2B74-A74A-9A99-82127BBC3F0E}"/>
                  </a:ext>
                </a:extLst>
              </p:cNvPr>
              <p:cNvSpPr txBox="1"/>
              <p:nvPr/>
            </p:nvSpPr>
            <p:spPr>
              <a:xfrm flipH="1">
                <a:off x="3038967" y="3789444"/>
                <a:ext cx="214443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F2737-8D2D-4847-B60D-ABD24AC729B6}"/>
                  </a:ext>
                </a:extLst>
              </p:cNvPr>
              <p:cNvSpPr txBox="1"/>
              <p:nvPr/>
            </p:nvSpPr>
            <p:spPr>
              <a:xfrm flipH="1">
                <a:off x="3680871" y="3075887"/>
                <a:ext cx="214443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13F5A8-7710-194E-8A1F-B16A6E32E0DD}"/>
                  </a:ext>
                </a:extLst>
              </p:cNvPr>
              <p:cNvSpPr txBox="1"/>
              <p:nvPr/>
            </p:nvSpPr>
            <p:spPr>
              <a:xfrm flipH="1">
                <a:off x="4237570" y="3806978"/>
                <a:ext cx="214443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/>
                    <a:cs typeface="Arial"/>
                  </a:rPr>
                  <a:t>1</a:t>
                </a:r>
              </a:p>
            </p:txBody>
          </p:sp>
          <p:sp>
            <p:nvSpPr>
              <p:cNvPr id="10" name="Parallelogram 9">
                <a:extLst>
                  <a:ext uri="{FF2B5EF4-FFF2-40B4-BE49-F238E27FC236}">
                    <a16:creationId xmlns:a16="http://schemas.microsoft.com/office/drawing/2014/main" id="{D0FCDBAC-3EFB-8B47-B3AF-0FAE6A0E4FB9}"/>
                  </a:ext>
                </a:extLst>
              </p:cNvPr>
              <p:cNvSpPr/>
              <p:nvPr/>
            </p:nvSpPr>
            <p:spPr>
              <a:xfrm rot="10800000" flipH="1" flipV="1">
                <a:off x="3204633" y="2583946"/>
                <a:ext cx="724398" cy="702606"/>
              </a:xfrm>
              <a:prstGeom prst="parallelogram">
                <a:avLst>
                  <a:gd name="adj" fmla="val 4820"/>
                </a:avLst>
              </a:prstGeom>
              <a:noFill/>
              <a:ln w="0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1E0301BD-8854-D24C-8EDF-4474B1BA9408}"/>
                  </a:ext>
                </a:extLst>
              </p:cNvPr>
              <p:cNvSpPr/>
              <p:nvPr/>
            </p:nvSpPr>
            <p:spPr>
              <a:xfrm rot="10800000" flipH="1" flipV="1">
                <a:off x="3757071" y="3333059"/>
                <a:ext cx="724398" cy="702606"/>
              </a:xfrm>
              <a:prstGeom prst="parallelogram">
                <a:avLst>
                  <a:gd name="adj" fmla="val 4820"/>
                </a:avLst>
              </a:prstGeom>
              <a:noFill/>
              <a:ln w="0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47AB3268-EE04-8E4C-921C-4F6A8A0F826E}"/>
                  </a:ext>
                </a:extLst>
              </p:cNvPr>
              <p:cNvSpPr/>
              <p:nvPr/>
            </p:nvSpPr>
            <p:spPr>
              <a:xfrm rot="10800000" flipH="1" flipV="1">
                <a:off x="2588420" y="3333059"/>
                <a:ext cx="724398" cy="702606"/>
              </a:xfrm>
              <a:prstGeom prst="parallelogram">
                <a:avLst>
                  <a:gd name="adj" fmla="val 4820"/>
                </a:avLst>
              </a:prstGeom>
              <a:noFill/>
              <a:ln w="0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5A624C-6CFA-7F49-A3AA-7D16D24AD483}"/>
                </a:ext>
              </a:extLst>
            </p:cNvPr>
            <p:cNvCxnSpPr/>
            <p:nvPr/>
          </p:nvCxnSpPr>
          <p:spPr>
            <a:xfrm flipH="1" flipV="1">
              <a:off x="4628614" y="1780375"/>
              <a:ext cx="3060954" cy="2136588"/>
            </a:xfrm>
            <a:prstGeom prst="line">
              <a:avLst/>
            </a:prstGeom>
            <a:ln w="0">
              <a:solidFill>
                <a:schemeClr val="accent6"/>
              </a:solidFill>
              <a:prstDash val="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89B4A5-527F-D547-82BD-C34E35FCC065}"/>
                </a:ext>
              </a:extLst>
            </p:cNvPr>
            <p:cNvGrpSpPr/>
            <p:nvPr/>
          </p:nvGrpSpPr>
          <p:grpSpPr>
            <a:xfrm>
              <a:off x="3227324" y="872871"/>
              <a:ext cx="3185031" cy="2117544"/>
              <a:chOff x="-49113" y="1266437"/>
              <a:chExt cx="3185031" cy="211754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F12C509-2760-854E-A83E-6EE7C5A5BD4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234" y="1277666"/>
                <a:ext cx="1606946" cy="2106315"/>
                <a:chOff x="5861777" y="1504950"/>
                <a:chExt cx="1169790" cy="1533311"/>
              </a:xfrm>
            </p:grpSpPr>
            <p:pic>
              <p:nvPicPr>
                <p:cNvPr id="19" name="Picture 18" descr="SkySat transparent background high resolution cropped.png">
                  <a:extLst>
                    <a:ext uri="{FF2B5EF4-FFF2-40B4-BE49-F238E27FC236}">
                      <a16:creationId xmlns:a16="http://schemas.microsoft.com/office/drawing/2014/main" id="{B7EFDAC1-BE8A-2C48-B838-A7F2C4FB26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56158" y="1883046"/>
                  <a:ext cx="753707" cy="1155215"/>
                </a:xfrm>
                <a:prstGeom prst="rect">
                  <a:avLst/>
                </a:prstGeom>
              </p:spPr>
            </p:pic>
            <p:sp>
              <p:nvSpPr>
                <p:cNvPr id="20" name="Curved Right Arrow 19">
                  <a:extLst>
                    <a:ext uri="{FF2B5EF4-FFF2-40B4-BE49-F238E27FC236}">
                      <a16:creationId xmlns:a16="http://schemas.microsoft.com/office/drawing/2014/main" id="{59177922-C50F-E540-8FC2-73FA7F481F35}"/>
                    </a:ext>
                  </a:extLst>
                </p:cNvPr>
                <p:cNvSpPr/>
                <p:nvPr/>
              </p:nvSpPr>
              <p:spPr>
                <a:xfrm flipV="1">
                  <a:off x="6238565" y="1504950"/>
                  <a:ext cx="364814" cy="320946"/>
                </a:xfrm>
                <a:prstGeom prst="curvedRightArrow">
                  <a:avLst>
                    <a:gd name="adj1" fmla="val 20897"/>
                    <a:gd name="adj2" fmla="val 50000"/>
                    <a:gd name="adj3" fmla="val 25000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Curved Down Arrow 20">
                  <a:extLst>
                    <a:ext uri="{FF2B5EF4-FFF2-40B4-BE49-F238E27FC236}">
                      <a16:creationId xmlns:a16="http://schemas.microsoft.com/office/drawing/2014/main" id="{0D3CF478-ECD6-EE43-B0C6-6EDC94E340F7}"/>
                    </a:ext>
                  </a:extLst>
                </p:cNvPr>
                <p:cNvSpPr/>
                <p:nvPr/>
              </p:nvSpPr>
              <p:spPr>
                <a:xfrm flipH="1">
                  <a:off x="6855024" y="2068554"/>
                  <a:ext cx="176543" cy="267515"/>
                </a:xfrm>
                <a:prstGeom prst="curvedDownArrow">
                  <a:avLst>
                    <a:gd name="adj1" fmla="val 21005"/>
                    <a:gd name="adj2" fmla="val 50000"/>
                    <a:gd name="adj3" fmla="val 25000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Circular Arrow 21">
                  <a:extLst>
                    <a:ext uri="{FF2B5EF4-FFF2-40B4-BE49-F238E27FC236}">
                      <a16:creationId xmlns:a16="http://schemas.microsoft.com/office/drawing/2014/main" id="{BF61FE79-3DB8-9F43-BD86-D8F48D13920F}"/>
                    </a:ext>
                  </a:extLst>
                </p:cNvPr>
                <p:cNvSpPr/>
                <p:nvPr/>
              </p:nvSpPr>
              <p:spPr>
                <a:xfrm rot="12656465">
                  <a:off x="5861777" y="2081692"/>
                  <a:ext cx="606292" cy="565453"/>
                </a:xfrm>
                <a:prstGeom prst="circularArrow">
                  <a:avLst>
                    <a:gd name="adj1" fmla="val 8262"/>
                    <a:gd name="adj2" fmla="val 1311980"/>
                    <a:gd name="adj3" fmla="val 20250236"/>
                    <a:gd name="adj4" fmla="val 13385919"/>
                    <a:gd name="adj5" fmla="val 10742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3BB33C-9112-4F4E-BAC0-966F28DCE55F}"/>
                  </a:ext>
                </a:extLst>
              </p:cNvPr>
              <p:cNvSpPr txBox="1"/>
              <p:nvPr/>
            </p:nvSpPr>
            <p:spPr>
              <a:xfrm>
                <a:off x="-49113" y="2406600"/>
                <a:ext cx="827741" cy="46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chemeClr val="tx1"/>
                    </a:solidFill>
                    <a:latin typeface="Arial"/>
                    <a:cs typeface="Arial"/>
                  </a:rPr>
                  <a:t>yaw</a:t>
                </a:r>
              </a:p>
              <a:p>
                <a:pPr algn="r"/>
                <a:r>
                  <a:rPr lang="en-US" sz="800" dirty="0">
                    <a:solidFill>
                      <a:schemeClr val="tx1"/>
                    </a:solidFill>
                    <a:latin typeface="Arial"/>
                    <a:cs typeface="Arial"/>
                  </a:rPr>
                  <a:t>(boresight z)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4D7279C-DE75-2145-A1B1-7D288229ED16}"/>
                  </a:ext>
                </a:extLst>
              </p:cNvPr>
              <p:cNvSpPr txBox="1"/>
              <p:nvPr/>
            </p:nvSpPr>
            <p:spPr>
              <a:xfrm>
                <a:off x="1759387" y="1266437"/>
                <a:ext cx="827741" cy="46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Arial"/>
                    <a:cs typeface="Arial"/>
                  </a:rPr>
                  <a:t>roll</a:t>
                </a:r>
              </a:p>
              <a:p>
                <a:r>
                  <a:rPr lang="en-US" sz="800" dirty="0">
                    <a:solidFill>
                      <a:schemeClr val="tx1"/>
                    </a:solidFill>
                    <a:latin typeface="Arial"/>
                    <a:cs typeface="Arial"/>
                  </a:rPr>
                  <a:t>(boresight x)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E13ABC-B149-B24A-9DD7-CFE01FE5C45C}"/>
                  </a:ext>
                </a:extLst>
              </p:cNvPr>
              <p:cNvSpPr txBox="1"/>
              <p:nvPr/>
            </p:nvSpPr>
            <p:spPr>
              <a:xfrm>
                <a:off x="2308177" y="1998860"/>
                <a:ext cx="827741" cy="46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Arial"/>
                    <a:cs typeface="Arial"/>
                  </a:rPr>
                  <a:t>pitch</a:t>
                </a:r>
              </a:p>
              <a:p>
                <a:r>
                  <a:rPr lang="en-US" sz="800" dirty="0">
                    <a:solidFill>
                      <a:schemeClr val="tx1"/>
                    </a:solidFill>
                    <a:latin typeface="Arial"/>
                    <a:cs typeface="Arial"/>
                  </a:rPr>
                  <a:t>(boresight y)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A574B5-1D98-B74B-9DD6-B8828D2C835C}"/>
                </a:ext>
              </a:extLst>
            </p:cNvPr>
            <p:cNvGrpSpPr/>
            <p:nvPr/>
          </p:nvGrpSpPr>
          <p:grpSpPr>
            <a:xfrm>
              <a:off x="5516559" y="2963097"/>
              <a:ext cx="1662475" cy="845765"/>
              <a:chOff x="2240122" y="3356663"/>
              <a:chExt cx="1662475" cy="84576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A3276E-91C4-6F4B-856E-EA47E0580C9F}"/>
                  </a:ext>
                </a:extLst>
              </p:cNvPr>
              <p:cNvSpPr txBox="1"/>
              <p:nvPr/>
            </p:nvSpPr>
            <p:spPr>
              <a:xfrm>
                <a:off x="2707801" y="3837569"/>
                <a:ext cx="410882" cy="364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36CA6C1-BC22-2446-A165-E033C6790680}"/>
                  </a:ext>
                </a:extLst>
              </p:cNvPr>
              <p:cNvCxnSpPr/>
              <p:nvPr/>
            </p:nvCxnSpPr>
            <p:spPr>
              <a:xfrm flipH="1">
                <a:off x="2315162" y="3383981"/>
                <a:ext cx="743945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A7A7B0-88E6-B843-B9B7-D29FA81E48FE}"/>
                  </a:ext>
                </a:extLst>
              </p:cNvPr>
              <p:cNvSpPr txBox="1"/>
              <p:nvPr/>
            </p:nvSpPr>
            <p:spPr>
              <a:xfrm>
                <a:off x="2240122" y="3372592"/>
                <a:ext cx="410882" cy="364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latin typeface="Arial"/>
                    <a:cs typeface="Arial"/>
                  </a:rPr>
                  <a:t>y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F3B312-8441-3A41-83AC-20142AFB56E3}"/>
                  </a:ext>
                </a:extLst>
              </p:cNvPr>
              <p:cNvCxnSpPr/>
              <p:nvPr/>
            </p:nvCxnSpPr>
            <p:spPr>
              <a:xfrm flipH="1">
                <a:off x="3059108" y="3383981"/>
                <a:ext cx="1" cy="70260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06E19CD-2B38-DA42-A77E-9FAB31374808}"/>
                  </a:ext>
                </a:extLst>
              </p:cNvPr>
              <p:cNvCxnSpPr/>
              <p:nvPr/>
            </p:nvCxnSpPr>
            <p:spPr>
              <a:xfrm>
                <a:off x="3086645" y="3383981"/>
                <a:ext cx="616421" cy="43158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282AB99-254F-3F4B-86E7-5738B682D2AF}"/>
                  </a:ext>
                </a:extLst>
              </p:cNvPr>
              <p:cNvSpPr txBox="1"/>
              <p:nvPr/>
            </p:nvSpPr>
            <p:spPr>
              <a:xfrm>
                <a:off x="3491715" y="3356663"/>
                <a:ext cx="410882" cy="364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latin typeface="Arial"/>
                    <a:cs typeface="Arial"/>
                  </a:rPr>
                  <a:t>z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00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A478CE-D5B3-624C-89F8-7586EC82B5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64" y="862445"/>
            <a:ext cx="4461441" cy="37718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3779838" cy="950976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Ending CE90 is determined by the spread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568CF-3891-9F4D-93AF-6CD2460CD8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09A52D7-4F08-8648-BBE4-23442865C4E0}"/>
              </a:ext>
            </a:extLst>
          </p:cNvPr>
          <p:cNvSpPr/>
          <p:nvPr/>
        </p:nvSpPr>
        <p:spPr>
          <a:xfrm>
            <a:off x="4986608" y="4108411"/>
            <a:ext cx="27266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(prelaunch) boresight coordinate system</a:t>
            </a:r>
            <a:endParaRPr lang="en-US" sz="900" b="1" dirty="0">
              <a:solidFill>
                <a:srgbClr val="FFFFFF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AFECB3E-A2F3-1040-B3ED-72C71A8CE2A1}"/>
              </a:ext>
            </a:extLst>
          </p:cNvPr>
          <p:cNvGrpSpPr/>
          <p:nvPr/>
        </p:nvGrpSpPr>
        <p:grpSpPr>
          <a:xfrm>
            <a:off x="7242690" y="1291506"/>
            <a:ext cx="1264487" cy="690670"/>
            <a:chOff x="6814288" y="1056514"/>
            <a:chExt cx="1617782" cy="883642"/>
          </a:xfrm>
        </p:grpSpPr>
        <p:pic>
          <p:nvPicPr>
            <p:cNvPr id="52" name="Picture 51" descr="SkySat-3 Door Open cropped.png">
              <a:extLst>
                <a:ext uri="{FF2B5EF4-FFF2-40B4-BE49-F238E27FC236}">
                  <a16:creationId xmlns:a16="http://schemas.microsoft.com/office/drawing/2014/main" id="{58FE8C17-52E6-2B4E-B0D1-F6810FC98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814288" y="1056514"/>
              <a:ext cx="738079" cy="88364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10B6999-4E7B-9A46-84BB-8510088DA828}"/>
                </a:ext>
              </a:extLst>
            </p:cNvPr>
            <p:cNvSpPr/>
            <p:nvPr/>
          </p:nvSpPr>
          <p:spPr>
            <a:xfrm>
              <a:off x="7363152" y="1322669"/>
              <a:ext cx="1068918" cy="334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SkySat-14</a:t>
              </a:r>
            </a:p>
          </p:txBody>
        </p:sp>
      </p:grp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6D5286E-85EA-1645-BAFA-8D2BF3B7EF6A}"/>
              </a:ext>
            </a:extLst>
          </p:cNvPr>
          <p:cNvSpPr txBox="1">
            <a:spLocks/>
          </p:cNvSpPr>
          <p:nvPr/>
        </p:nvSpPr>
        <p:spPr>
          <a:xfrm>
            <a:off x="787400" y="1166814"/>
            <a:ext cx="3779834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Depending on how far along the GNC calibrations are:</a:t>
            </a:r>
          </a:p>
          <a:p>
            <a:pPr>
              <a:buClr>
                <a:schemeClr val="bg1"/>
              </a:buClr>
            </a:pP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gyroscopes</a:t>
            </a:r>
            <a:endParaRPr lang="de-DE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Clr>
                <a:schemeClr val="bg1"/>
              </a:buClr>
            </a:pP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star</a:t>
            </a:r>
            <a:r>
              <a:rPr lang="de-DE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trackers</a:t>
            </a:r>
            <a:endParaRPr lang="de-DE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ending CE90 could be in the 1s of km, </a:t>
            </a:r>
            <a:b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or 10s of meters</a:t>
            </a:r>
          </a:p>
          <a:p>
            <a:pPr marL="0" indent="0">
              <a:buClr>
                <a:schemeClr val="bg1"/>
              </a:buClr>
              <a:buNone/>
            </a:pPr>
            <a:endParaRPr lang="en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 this SkySat-14 example, GNC was quite </a:t>
            </a:r>
            <a:b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far along, as the ending CE90 was only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29 meters at nadir</a:t>
            </a:r>
            <a:endParaRPr lang="en" sz="15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" sz="1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Actual SkySat-14 dataset used to fit the first post launch boresight, containing 4 collects  </a:t>
            </a:r>
            <a:endParaRPr lang="en" sz="13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6C1868-7069-B546-B978-2B60F90AC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975" y="473075"/>
            <a:ext cx="6758998" cy="1054100"/>
          </a:xfrm>
        </p:spPr>
        <p:txBody>
          <a:bodyPr/>
          <a:lstStyle/>
          <a:p>
            <a:r>
              <a:rPr lang="de-DE" dirty="0"/>
              <a:t>INTERIOR CALIBRATION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17039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" dirty="0"/>
              <a:t>The interior orientation is where the detectors live</a:t>
            </a:r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9E9110F-ABFF-0548-A919-0F93019314BF}"/>
              </a:ext>
            </a:extLst>
          </p:cNvPr>
          <p:cNvGrpSpPr/>
          <p:nvPr/>
        </p:nvGrpSpPr>
        <p:grpSpPr>
          <a:xfrm>
            <a:off x="2104604" y="1122785"/>
            <a:ext cx="6617224" cy="3598037"/>
            <a:chOff x="2104604" y="1122785"/>
            <a:chExt cx="6617224" cy="359803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1D09AF-6E98-5141-B4B3-96F3B8E15301}"/>
                </a:ext>
              </a:extLst>
            </p:cNvPr>
            <p:cNvSpPr txBox="1"/>
            <p:nvPr/>
          </p:nvSpPr>
          <p:spPr>
            <a:xfrm>
              <a:off x="2104604" y="2724271"/>
              <a:ext cx="17092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translation</a:t>
              </a:r>
            </a:p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(2 components)</a:t>
              </a:r>
              <a:endParaRPr lang="en-US" sz="11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B281C3-EFA3-AF4F-99A5-AAB0F089EFD7}"/>
                </a:ext>
              </a:extLst>
            </p:cNvPr>
            <p:cNvSpPr txBox="1"/>
            <p:nvPr/>
          </p:nvSpPr>
          <p:spPr>
            <a:xfrm>
              <a:off x="5323989" y="1290390"/>
              <a:ext cx="15362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rotation angles</a:t>
              </a:r>
            </a:p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(3 angles)</a:t>
              </a:r>
              <a:endParaRPr lang="en-US" sz="11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7A3F7FC-A4A0-8C41-8E25-024608B8444E}"/>
                </a:ext>
              </a:extLst>
            </p:cNvPr>
            <p:cNvCxnSpPr>
              <a:stCxn id="47" idx="3"/>
              <a:endCxn id="47" idx="1"/>
            </p:cNvCxnSpPr>
            <p:nvPr/>
          </p:nvCxnSpPr>
          <p:spPr>
            <a:xfrm>
              <a:off x="5211840" y="2220740"/>
              <a:ext cx="974422" cy="24360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E7749179-2F3F-814D-87A1-C27DC48657A1}"/>
                </a:ext>
              </a:extLst>
            </p:cNvPr>
            <p:cNvSpPr/>
            <p:nvPr/>
          </p:nvSpPr>
          <p:spPr>
            <a:xfrm rot="5400000">
              <a:off x="5122572" y="1855332"/>
              <a:ext cx="1152960" cy="974422"/>
            </a:xfrm>
            <a:prstGeom prst="parallelogram">
              <a:avLst/>
            </a:prstGeom>
            <a:noFill/>
            <a:ln w="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B328CA9-5376-D54B-8119-38E478F6C296}"/>
                </a:ext>
              </a:extLst>
            </p:cNvPr>
            <p:cNvSpPr txBox="1"/>
            <p:nvPr/>
          </p:nvSpPr>
          <p:spPr>
            <a:xfrm>
              <a:off x="6186263" y="1998376"/>
              <a:ext cx="113484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>
                  <a:solidFill>
                    <a:schemeClr val="tx1"/>
                  </a:solidFill>
                  <a:latin typeface="Arial"/>
                  <a:cs typeface="Arial"/>
                </a:rPr>
                <a:t>pivot point for all three angles is the center of the top half</a:t>
              </a:r>
              <a:endParaRPr lang="en-US" sz="7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7" name="Curved Right Arrow 56">
              <a:extLst>
                <a:ext uri="{FF2B5EF4-FFF2-40B4-BE49-F238E27FC236}">
                  <a16:creationId xmlns:a16="http://schemas.microsoft.com/office/drawing/2014/main" id="{1F5DA447-ADCC-2F44-8478-8B024764C4EA}"/>
                </a:ext>
              </a:extLst>
            </p:cNvPr>
            <p:cNvSpPr/>
            <p:nvPr/>
          </p:nvSpPr>
          <p:spPr>
            <a:xfrm rot="21567605">
              <a:off x="5457777" y="2934089"/>
              <a:ext cx="481817" cy="476580"/>
            </a:xfrm>
            <a:prstGeom prst="curved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3F28C94-BFD4-7945-B031-449493221AF5}"/>
                </a:ext>
              </a:extLst>
            </p:cNvPr>
            <p:cNvCxnSpPr/>
            <p:nvPr/>
          </p:nvCxnSpPr>
          <p:spPr>
            <a:xfrm rot="15380127">
              <a:off x="5600741" y="3407698"/>
              <a:ext cx="212609" cy="5234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7022AE9-E643-0F4E-BBA0-E2661266BA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1336" y="2164664"/>
              <a:ext cx="0" cy="10522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ircular Arrow 54">
              <a:extLst>
                <a:ext uri="{FF2B5EF4-FFF2-40B4-BE49-F238E27FC236}">
                  <a16:creationId xmlns:a16="http://schemas.microsoft.com/office/drawing/2014/main" id="{CE3B210F-9360-024A-B073-37B731C809BA}"/>
                </a:ext>
              </a:extLst>
            </p:cNvPr>
            <p:cNvSpPr/>
            <p:nvPr/>
          </p:nvSpPr>
          <p:spPr>
            <a:xfrm rot="1105103">
              <a:off x="5399785" y="1926296"/>
              <a:ext cx="513240" cy="562993"/>
            </a:xfrm>
            <a:prstGeom prst="circularArrow">
              <a:avLst>
                <a:gd name="adj1" fmla="val 12940"/>
                <a:gd name="adj2" fmla="val 975349"/>
                <a:gd name="adj3" fmla="val 20397039"/>
                <a:gd name="adj4" fmla="val 13385919"/>
                <a:gd name="adj5" fmla="val 13806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8D4F7F-0599-E84B-813A-69FF2302E8EC}"/>
                </a:ext>
              </a:extLst>
            </p:cNvPr>
            <p:cNvCxnSpPr/>
            <p:nvPr/>
          </p:nvCxnSpPr>
          <p:spPr>
            <a:xfrm flipV="1">
              <a:off x="5263619" y="2120070"/>
              <a:ext cx="437302" cy="29066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urved Right Arrow 51">
              <a:extLst>
                <a:ext uri="{FF2B5EF4-FFF2-40B4-BE49-F238E27FC236}">
                  <a16:creationId xmlns:a16="http://schemas.microsoft.com/office/drawing/2014/main" id="{00E59C36-E3F5-7F49-9B6D-223B62037C31}"/>
                </a:ext>
              </a:extLst>
            </p:cNvPr>
            <p:cNvSpPr/>
            <p:nvPr/>
          </p:nvSpPr>
          <p:spPr>
            <a:xfrm rot="6187478">
              <a:off x="4711973" y="1695004"/>
              <a:ext cx="481817" cy="476580"/>
            </a:xfrm>
            <a:prstGeom prst="curved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0E78BBF-4C35-D449-B870-5E2052BDDE8F}"/>
                </a:ext>
              </a:extLst>
            </p:cNvPr>
            <p:cNvCxnSpPr/>
            <p:nvPr/>
          </p:nvCxnSpPr>
          <p:spPr>
            <a:xfrm>
              <a:off x="4585238" y="1847363"/>
              <a:ext cx="212609" cy="5234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A9D79A2-37DC-BA43-9EE7-B8FDE2497009}"/>
                </a:ext>
              </a:extLst>
            </p:cNvPr>
            <p:cNvCxnSpPr/>
            <p:nvPr/>
          </p:nvCxnSpPr>
          <p:spPr>
            <a:xfrm>
              <a:off x="4915867" y="1933295"/>
              <a:ext cx="732797" cy="181133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6B0CF0D0-8BBC-9D47-A89C-FCEBDDF0783B}"/>
                </a:ext>
              </a:extLst>
            </p:cNvPr>
            <p:cNvSpPr/>
            <p:nvPr/>
          </p:nvSpPr>
          <p:spPr>
            <a:xfrm rot="5400000">
              <a:off x="3946881" y="800479"/>
              <a:ext cx="3598037" cy="4242649"/>
            </a:xfrm>
            <a:prstGeom prst="parallelogram">
              <a:avLst>
                <a:gd name="adj" fmla="val 28446"/>
              </a:avLst>
            </a:prstGeom>
            <a:noFill/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6E4411B6-E8D1-424D-BC2C-9EBFD5252A74}"/>
                </a:ext>
              </a:extLst>
            </p:cNvPr>
            <p:cNvSpPr/>
            <p:nvPr/>
          </p:nvSpPr>
          <p:spPr>
            <a:xfrm rot="5400000">
              <a:off x="6334875" y="3293390"/>
              <a:ext cx="1152960" cy="974422"/>
            </a:xfrm>
            <a:prstGeom prst="parallelogram">
              <a:avLst/>
            </a:prstGeom>
            <a:noFill/>
            <a:ln w="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26740D9C-BAFC-C84A-ACCC-056ACC72514E}"/>
                </a:ext>
              </a:extLst>
            </p:cNvPr>
            <p:cNvSpPr/>
            <p:nvPr/>
          </p:nvSpPr>
          <p:spPr>
            <a:xfrm rot="5400000">
              <a:off x="3953772" y="2716910"/>
              <a:ext cx="1152960" cy="974422"/>
            </a:xfrm>
            <a:prstGeom prst="parallelogram">
              <a:avLst/>
            </a:prstGeom>
            <a:noFill/>
            <a:ln w="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Left-Right Arrow 44">
              <a:extLst>
                <a:ext uri="{FF2B5EF4-FFF2-40B4-BE49-F238E27FC236}">
                  <a16:creationId xmlns:a16="http://schemas.microsoft.com/office/drawing/2014/main" id="{63294414-4215-7944-AB21-4D14DA6F09BA}"/>
                </a:ext>
              </a:extLst>
            </p:cNvPr>
            <p:cNvSpPr/>
            <p:nvPr/>
          </p:nvSpPr>
          <p:spPr>
            <a:xfrm rot="828271">
              <a:off x="3852274" y="3043488"/>
              <a:ext cx="1359567" cy="230947"/>
            </a:xfrm>
            <a:prstGeom prst="leftRigh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Left-Right Arrow 45">
              <a:extLst>
                <a:ext uri="{FF2B5EF4-FFF2-40B4-BE49-F238E27FC236}">
                  <a16:creationId xmlns:a16="http://schemas.microsoft.com/office/drawing/2014/main" id="{BA595F8B-5D19-E647-AF2B-F256203E42A6}"/>
                </a:ext>
              </a:extLst>
            </p:cNvPr>
            <p:cNvSpPr/>
            <p:nvPr/>
          </p:nvSpPr>
          <p:spPr>
            <a:xfrm rot="16200000">
              <a:off x="3899031" y="3052802"/>
              <a:ext cx="1224654" cy="230947"/>
            </a:xfrm>
            <a:prstGeom prst="left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7B6CF881-8D52-CF4C-8792-F544B2702C97}"/>
                </a:ext>
              </a:extLst>
            </p:cNvPr>
            <p:cNvSpPr/>
            <p:nvPr/>
          </p:nvSpPr>
          <p:spPr>
            <a:xfrm rot="5400000">
              <a:off x="6508419" y="3557812"/>
              <a:ext cx="537679" cy="384057"/>
            </a:xfrm>
            <a:prstGeom prst="parallelogram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BF35ED-B629-D04E-8D2B-E89DA5F54BDD}"/>
                </a:ext>
              </a:extLst>
            </p:cNvPr>
            <p:cNvSpPr txBox="1"/>
            <p:nvPr/>
          </p:nvSpPr>
          <p:spPr>
            <a:xfrm>
              <a:off x="6563919" y="2823487"/>
              <a:ext cx="63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"/>
                  <a:cs typeface="Arial"/>
                </a:rPr>
                <a:t>ppx</a:t>
              </a:r>
              <a:endParaRPr lang="en-US" sz="110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600">
                  <a:solidFill>
                    <a:schemeClr val="tx1"/>
                  </a:solidFill>
                  <a:latin typeface="Arial"/>
                  <a:cs typeface="Arial"/>
                </a:rPr>
                <a:t>horizontal pixel size</a:t>
              </a:r>
              <a:endParaRPr lang="en-US" sz="6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CA9F745-BA20-C442-882A-D1144182D5E9}"/>
                </a:ext>
              </a:extLst>
            </p:cNvPr>
            <p:cNvCxnSpPr/>
            <p:nvPr/>
          </p:nvCxnSpPr>
          <p:spPr>
            <a:xfrm flipV="1">
              <a:off x="6514626" y="3470211"/>
              <a:ext cx="0" cy="440235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7B38C65-7644-6246-9EE0-3B8DB903FEB7}"/>
                </a:ext>
              </a:extLst>
            </p:cNvPr>
            <p:cNvCxnSpPr/>
            <p:nvPr/>
          </p:nvCxnSpPr>
          <p:spPr>
            <a:xfrm>
              <a:off x="6585230" y="3365468"/>
              <a:ext cx="384057" cy="104743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885908-3900-F444-91C3-25D2DE90F749}"/>
                </a:ext>
              </a:extLst>
            </p:cNvPr>
            <p:cNvSpPr txBox="1"/>
            <p:nvPr/>
          </p:nvSpPr>
          <p:spPr>
            <a:xfrm>
              <a:off x="5903118" y="3392176"/>
              <a:ext cx="551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"/>
                  <a:cs typeface="Arial"/>
                </a:rPr>
                <a:t>ppy</a:t>
              </a:r>
              <a:endParaRPr lang="en-US" sz="110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600">
                  <a:solidFill>
                    <a:schemeClr val="tx1"/>
                  </a:solidFill>
                  <a:latin typeface="Arial"/>
                  <a:cs typeface="Arial"/>
                </a:rPr>
                <a:t>vertical pixel size</a:t>
              </a:r>
              <a:endParaRPr lang="en-US" sz="6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BB2EF23-1DC3-904F-959A-DFB4B506E696}"/>
                </a:ext>
              </a:extLst>
            </p:cNvPr>
            <p:cNvSpPr txBox="1"/>
            <p:nvPr/>
          </p:nvSpPr>
          <p:spPr>
            <a:xfrm>
              <a:off x="7012619" y="2826138"/>
              <a:ext cx="17092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pixel pitch</a:t>
              </a:r>
            </a:p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(2 components)</a:t>
              </a:r>
              <a:endParaRPr lang="en-US" sz="11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3" name="Text Box 26">
            <a:extLst>
              <a:ext uri="{FF2B5EF4-FFF2-40B4-BE49-F238E27FC236}">
                <a16:creationId xmlns:a16="http://schemas.microsoft.com/office/drawing/2014/main" id="{50282EDA-9853-F748-8ACF-A86F9A06A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256" y="3935993"/>
            <a:ext cx="31691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921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3921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3921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3921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3921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3921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3921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3921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3921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Arial"/>
                <a:cs typeface="Arial"/>
              </a:rPr>
              <a:t>2+3+2 = 7 degrees of freedom </a:t>
            </a:r>
            <a:r>
              <a:rPr lang="en-US" sz="1600" dirty="0">
                <a:latin typeface="Arial"/>
              </a:rPr>
              <a:t/>
            </a:r>
            <a:br>
              <a:rPr lang="en-US" sz="1600" dirty="0">
                <a:latin typeface="Arial"/>
              </a:rPr>
            </a:br>
            <a:r>
              <a:rPr lang="en-US" sz="1200" dirty="0">
                <a:latin typeface="Arial"/>
                <a:cs typeface="Arial"/>
              </a:rPr>
              <a:t>for each detector</a:t>
            </a:r>
            <a:endParaRPr lang="en-US" sz="16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7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6A270-98AC-4B4D-BF08-71BFC599C2C9}"/>
              </a:ext>
            </a:extLst>
          </p:cNvPr>
          <p:cNvSpPr/>
          <p:nvPr/>
        </p:nvSpPr>
        <p:spPr>
          <a:xfrm>
            <a:off x="980304" y="1166811"/>
            <a:ext cx="2111504" cy="342644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474BB8-8B18-F046-A538-00573394FFDA}"/>
              </a:ext>
            </a:extLst>
          </p:cNvPr>
          <p:cNvSpPr/>
          <p:nvPr/>
        </p:nvSpPr>
        <p:spPr>
          <a:xfrm>
            <a:off x="3609300" y="1166811"/>
            <a:ext cx="2111504" cy="342644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" dirty="0"/>
              <a:t>These are the </a:t>
            </a:r>
            <a:r>
              <a:rPr lang="en" dirty="0" err="1"/>
              <a:t>SkySat</a:t>
            </a:r>
            <a:r>
              <a:rPr lang="en" dirty="0"/>
              <a:t> focal planes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8CE8B4-38B1-7A45-9A49-D769C5DC6AA2}"/>
              </a:ext>
            </a:extLst>
          </p:cNvPr>
          <p:cNvCxnSpPr>
            <a:cxnSpLocks/>
          </p:cNvCxnSpPr>
          <p:nvPr/>
        </p:nvCxnSpPr>
        <p:spPr>
          <a:xfrm>
            <a:off x="3091808" y="2087444"/>
            <a:ext cx="517492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F6B6FC5-95BC-BB47-BE4F-EFB7E7F743D1}"/>
              </a:ext>
            </a:extLst>
          </p:cNvPr>
          <p:cNvSpPr txBox="1"/>
          <p:nvPr/>
        </p:nvSpPr>
        <p:spPr>
          <a:xfrm>
            <a:off x="3951797" y="3559390"/>
            <a:ext cx="1441572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no GCPs!</a:t>
            </a:r>
          </a:p>
          <a:p>
            <a:pPr algn="ctr"/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800" dirty="0">
                <a:latin typeface="Arial" panose="020B0604020202020204" pitchFamily="34" charset="0"/>
                <a:cs typeface="Arial" panose="020B0604020202020204" pitchFamily="34" charset="0"/>
              </a:rPr>
              <a:t>Pléiades-1A/B </a:t>
            </a:r>
            <a:br>
              <a:rPr lang="en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800" dirty="0">
                <a:latin typeface="Arial" panose="020B0604020202020204" pitchFamily="34" charset="0"/>
                <a:cs typeface="Arial" panose="020B0604020202020204" pitchFamily="34" charset="0"/>
              </a:rPr>
              <a:t>georeferencing not modified</a:t>
            </a:r>
          </a:p>
          <a:p>
            <a:pPr algn="ctr"/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17313E-AF0C-C945-8CAE-1A10EB301BAC}"/>
              </a:ext>
            </a:extLst>
          </p:cNvPr>
          <p:cNvCxnSpPr>
            <a:cxnSpLocks/>
          </p:cNvCxnSpPr>
          <p:nvPr/>
        </p:nvCxnSpPr>
        <p:spPr>
          <a:xfrm>
            <a:off x="959547" y="2972854"/>
            <a:ext cx="2132261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 descr="pleiades-1-satellite.jpg">
            <a:extLst>
              <a:ext uri="{FF2B5EF4-FFF2-40B4-BE49-F238E27FC236}">
                <a16:creationId xmlns:a16="http://schemas.microsoft.com/office/drawing/2014/main" id="{9E4FEC3A-1648-7947-BFE6-E2F8CF902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26" y="1466226"/>
            <a:ext cx="1458441" cy="10965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758607F-2163-4A48-98F5-36E186658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44" y="977902"/>
            <a:ext cx="1497424" cy="417393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CDFB6962-267F-AE4B-8D40-45C5C1363022}"/>
              </a:ext>
            </a:extLst>
          </p:cNvPr>
          <p:cNvSpPr/>
          <p:nvPr/>
        </p:nvSpPr>
        <p:spPr>
          <a:xfrm>
            <a:off x="6238297" y="1166811"/>
            <a:ext cx="2111504" cy="342644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748EFDF4-03DE-C343-9B22-36768E913C68}"/>
              </a:ext>
            </a:extLst>
          </p:cNvPr>
          <p:cNvSpPr txBox="1">
            <a:spLocks/>
          </p:cNvSpPr>
          <p:nvPr/>
        </p:nvSpPr>
        <p:spPr>
          <a:xfrm>
            <a:off x="980304" y="2598547"/>
            <a:ext cx="2111504" cy="270961"/>
          </a:xfrm>
          <a:prstGeom prst="rect">
            <a:avLst/>
          </a:prstGeom>
          <a:noFill/>
        </p:spPr>
        <p:txBody>
          <a:bodyPr wrap="square"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tabLst>
                <a:tab pos="2309813" algn="l"/>
              </a:tabLst>
            </a:pPr>
            <a:r>
              <a:rPr lang="de-DE" sz="1050" dirty="0"/>
              <a:t>Pléiades-1A/B</a:t>
            </a:r>
          </a:p>
          <a:p>
            <a:pPr algn="ctr">
              <a:tabLst>
                <a:tab pos="2309813" algn="l"/>
              </a:tabLst>
            </a:pPr>
            <a:r>
              <a:rPr lang="de-DE" sz="800" b="0" dirty="0"/>
              <a:t>(0.5 </a:t>
            </a:r>
            <a:r>
              <a:rPr lang="de-DE" sz="800" b="0" dirty="0" err="1"/>
              <a:t>meter</a:t>
            </a:r>
            <a:r>
              <a:rPr lang="de-DE" sz="800" b="0" dirty="0"/>
              <a:t> GSD, 10 </a:t>
            </a:r>
            <a:r>
              <a:rPr lang="de-DE" sz="800" b="0" dirty="0" err="1"/>
              <a:t>meter</a:t>
            </a:r>
            <a:r>
              <a:rPr lang="de-DE" sz="800" b="0" dirty="0"/>
              <a:t> CE90)</a:t>
            </a:r>
          </a:p>
        </p:txBody>
      </p:sp>
      <p:pic>
        <p:nvPicPr>
          <p:cNvPr id="89" name="Picture 88" descr="WorldDEM logo cropped.png">
            <a:extLst>
              <a:ext uri="{FF2B5EF4-FFF2-40B4-BE49-F238E27FC236}">
                <a16:creationId xmlns:a16="http://schemas.microsoft.com/office/drawing/2014/main" id="{96746BF1-0909-E84A-9F18-3768A05A8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27" y="3131570"/>
            <a:ext cx="1458441" cy="1153931"/>
          </a:xfrm>
          <a:prstGeom prst="rect">
            <a:avLst/>
          </a:prstGeom>
        </p:spPr>
      </p:pic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203622EB-BCC0-AB43-9F03-B7F7820D8CBA}"/>
              </a:ext>
            </a:extLst>
          </p:cNvPr>
          <p:cNvSpPr txBox="1">
            <a:spLocks/>
          </p:cNvSpPr>
          <p:nvPr/>
        </p:nvSpPr>
        <p:spPr>
          <a:xfrm>
            <a:off x="980304" y="4339499"/>
            <a:ext cx="2111504" cy="270961"/>
          </a:xfrm>
          <a:prstGeom prst="rect">
            <a:avLst/>
          </a:prstGeom>
          <a:noFill/>
        </p:spPr>
        <p:txBody>
          <a:bodyPr wrap="square"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tabLst>
                <a:tab pos="2309813" algn="l"/>
              </a:tabLst>
            </a:pPr>
            <a:r>
              <a:rPr lang="de-DE" sz="800" b="0" dirty="0"/>
              <a:t>(12 </a:t>
            </a:r>
            <a:r>
              <a:rPr lang="de-DE" sz="800" b="0" dirty="0" err="1"/>
              <a:t>meter</a:t>
            </a:r>
            <a:r>
              <a:rPr lang="de-DE" sz="800" b="0" dirty="0"/>
              <a:t> </a:t>
            </a:r>
            <a:r>
              <a:rPr lang="de-DE" sz="800" b="0" dirty="0" err="1"/>
              <a:t>postings</a:t>
            </a:r>
            <a:r>
              <a:rPr lang="de-DE" sz="800" b="0" dirty="0"/>
              <a:t>, 4 </a:t>
            </a:r>
            <a:r>
              <a:rPr lang="de-DE" sz="800" b="0" dirty="0" err="1"/>
              <a:t>meter</a:t>
            </a:r>
            <a:r>
              <a:rPr lang="de-DE" sz="800" b="0" dirty="0"/>
              <a:t> </a:t>
            </a:r>
            <a:r>
              <a:rPr lang="de-DE" sz="800" b="0" dirty="0" err="1"/>
              <a:t>accuracy</a:t>
            </a:r>
            <a:r>
              <a:rPr lang="de-DE" sz="800" b="0" dirty="0"/>
              <a:t>)</a:t>
            </a:r>
          </a:p>
        </p:txBody>
      </p:sp>
      <p:pic>
        <p:nvPicPr>
          <p:cNvPr id="91" name="Picture 90" descr="ERDAS Imagine logo.png">
            <a:extLst>
              <a:ext uri="{FF2B5EF4-FFF2-40B4-BE49-F238E27FC236}">
                <a16:creationId xmlns:a16="http://schemas.microsoft.com/office/drawing/2014/main" id="{1079135A-9703-1942-B718-9FAD003AB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06" y="1705120"/>
            <a:ext cx="1630891" cy="1630891"/>
          </a:xfrm>
          <a:prstGeom prst="rect">
            <a:avLst/>
          </a:prstGeom>
        </p:spPr>
      </p:pic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A4A0C4ED-EF59-0541-8928-8321B8C34A02}"/>
              </a:ext>
            </a:extLst>
          </p:cNvPr>
          <p:cNvSpPr txBox="1">
            <a:spLocks/>
          </p:cNvSpPr>
          <p:nvPr/>
        </p:nvSpPr>
        <p:spPr>
          <a:xfrm>
            <a:off x="6564673" y="2526660"/>
            <a:ext cx="1458752" cy="558747"/>
          </a:xfrm>
          <a:prstGeom prst="rect">
            <a:avLst/>
          </a:prstGeom>
          <a:noFill/>
        </p:spPr>
        <p:txBody>
          <a:bodyPr wrap="square"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tabLst>
                <a:tab pos="2309813" algn="l"/>
              </a:tabLst>
            </a:pPr>
            <a:r>
              <a:rPr lang="de-DE" sz="1400" dirty="0"/>
              <a:t>REFERENCE ORTHO</a:t>
            </a:r>
          </a:p>
          <a:p>
            <a:pPr algn="ctr">
              <a:lnSpc>
                <a:spcPct val="150000"/>
              </a:lnSpc>
              <a:tabLst>
                <a:tab pos="2309813" algn="l"/>
              </a:tabLst>
            </a:pPr>
            <a:endParaRPr lang="de-DE" sz="1400" dirty="0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5C47025-BDD6-FD49-9F99-E499124041B6}"/>
              </a:ext>
            </a:extLst>
          </p:cNvPr>
          <p:cNvCxnSpPr>
            <a:cxnSpLocks/>
          </p:cNvCxnSpPr>
          <p:nvPr/>
        </p:nvCxnSpPr>
        <p:spPr>
          <a:xfrm>
            <a:off x="3091808" y="3696788"/>
            <a:ext cx="517492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1A24AFC-5BE4-5342-AE67-F0AC9161F21D}"/>
              </a:ext>
            </a:extLst>
          </p:cNvPr>
          <p:cNvCxnSpPr>
            <a:cxnSpLocks/>
          </p:cNvCxnSpPr>
          <p:nvPr/>
        </p:nvCxnSpPr>
        <p:spPr>
          <a:xfrm>
            <a:off x="5720804" y="2985664"/>
            <a:ext cx="517492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88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B36C3-E149-0D43-81C3-2AA8EF5812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7400" y="1166814"/>
            <a:ext cx="5297487" cy="2543538"/>
          </a:xfrm>
        </p:spPr>
        <p:txBody>
          <a:bodyPr>
            <a:normAutofit/>
          </a:bodyPr>
          <a:lstStyle/>
          <a:p>
            <a:r>
              <a:rPr lang="de-DE" dirty="0" err="1"/>
              <a:t>SkySat</a:t>
            </a:r>
            <a:r>
              <a:rPr lang="de-DE" dirty="0"/>
              <a:t> </a:t>
            </a:r>
            <a:r>
              <a:rPr lang="de-DE" dirty="0" err="1"/>
              <a:t>constellation</a:t>
            </a:r>
            <a:r>
              <a:rPr lang="de-DE" dirty="0"/>
              <a:t> update/</a:t>
            </a:r>
            <a:r>
              <a:rPr lang="de-DE" dirty="0" err="1"/>
              <a:t>review</a:t>
            </a:r>
            <a:endParaRPr lang="de-DE" dirty="0"/>
          </a:p>
          <a:p>
            <a:r>
              <a:rPr lang="de-DE" dirty="0"/>
              <a:t>On-orbit </a:t>
            </a:r>
            <a:r>
              <a:rPr lang="de-DE" dirty="0" err="1"/>
              <a:t>geometric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boresight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,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Landsat</a:t>
            </a:r>
            <a:r>
              <a:rPr lang="de-DE" dirty="0"/>
              <a:t> 8 PAN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  <a:p>
            <a:pPr lvl="1"/>
            <a:r>
              <a:rPr lang="de-DE" dirty="0" err="1"/>
              <a:t>interior</a:t>
            </a:r>
            <a:r>
              <a:rPr lang="de-DE" dirty="0"/>
              <a:t> </a:t>
            </a:r>
            <a:r>
              <a:rPr lang="de-DE" dirty="0" err="1"/>
              <a:t>orientation</a:t>
            </a:r>
            <a:r>
              <a:rPr lang="de-DE" dirty="0"/>
              <a:t>, </a:t>
            </a:r>
            <a:r>
              <a:rPr lang="de-DE" dirty="0" err="1"/>
              <a:t>using</a:t>
            </a:r>
            <a:r>
              <a:rPr lang="de-DE" dirty="0"/>
              <a:t> Pléiades-1A/B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70DF4-65EB-974B-ADAD-5C63A8932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Outline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7D4E0E-054E-0C4E-A838-BBACE26335F9}"/>
              </a:ext>
            </a:extLst>
          </p:cNvPr>
          <p:cNvSpPr txBox="1">
            <a:spLocks/>
          </p:cNvSpPr>
          <p:nvPr/>
        </p:nvSpPr>
        <p:spPr>
          <a:xfrm>
            <a:off x="787400" y="3710354"/>
            <a:ext cx="5297487" cy="836218"/>
          </a:xfrm>
          <a:prstGeom prst="rect">
            <a:avLst/>
          </a:prstGeom>
          <a:solidFill>
            <a:srgbClr val="E5F5F6"/>
          </a:solidFill>
        </p:spPr>
        <p:txBody>
          <a:bodyPr wrap="square" lIns="180000" tIns="0" rIns="180000" bIns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de-DE" b="1" spc="30" dirty="0" err="1">
                <a:solidFill>
                  <a:schemeClr val="accent1"/>
                </a:solidFill>
              </a:rPr>
              <a:t>Featuring</a:t>
            </a:r>
            <a:r>
              <a:rPr lang="de-DE" b="1" spc="30" dirty="0">
                <a:solidFill>
                  <a:schemeClr val="accent1"/>
                </a:solidFill>
              </a:rPr>
              <a:t> real SkySat-</a:t>
            </a:r>
            <a:r>
              <a:rPr lang="de-DE" b="1" spc="30" dirty="0" smtClean="0">
                <a:solidFill>
                  <a:schemeClr val="accent1"/>
                </a:solidFill>
              </a:rPr>
              <a:t>14 </a:t>
            </a:r>
            <a:r>
              <a:rPr lang="de-DE" b="1" spc="30" dirty="0" err="1">
                <a:solidFill>
                  <a:schemeClr val="accent1"/>
                </a:solidFill>
              </a:rPr>
              <a:t>data</a:t>
            </a:r>
            <a:r>
              <a:rPr lang="de-DE" b="1" spc="30" dirty="0">
                <a:solidFill>
                  <a:schemeClr val="accent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38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" dirty="0"/>
              <a:t>The high quality reference ortho looks like this</a:t>
            </a:r>
            <a:endParaRPr lang="en-US" dirty="0"/>
          </a:p>
        </p:txBody>
      </p:sp>
      <p:pic>
        <p:nvPicPr>
          <p:cNvPr id="10" name="Picture 9" descr="Somalia1_reference.png">
            <a:extLst>
              <a:ext uri="{FF2B5EF4-FFF2-40B4-BE49-F238E27FC236}">
                <a16:creationId xmlns:a16="http://schemas.microsoft.com/office/drawing/2014/main" id="{0E94DDD4-A8DB-8A49-ADBF-466A17E3B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792161" y="1047615"/>
            <a:ext cx="3775858" cy="37998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75E2C9-7BEE-E648-AF64-57DAB9E1BC07}"/>
              </a:ext>
            </a:extLst>
          </p:cNvPr>
          <p:cNvSpPr/>
          <p:nvPr/>
        </p:nvSpPr>
        <p:spPr>
          <a:xfrm>
            <a:off x="787400" y="4122241"/>
            <a:ext cx="3779838" cy="72519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 descr="pleiades-1-satellite.jpg">
            <a:extLst>
              <a:ext uri="{FF2B5EF4-FFF2-40B4-BE49-F238E27FC236}">
                <a16:creationId xmlns:a16="http://schemas.microsoft.com/office/drawing/2014/main" id="{DB130FCC-10CA-EC4B-827D-BD11D841A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4122241"/>
            <a:ext cx="964502" cy="7251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C05CD7-FD5A-0743-94FB-1F54B1746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03" y="4193923"/>
            <a:ext cx="1200865" cy="2725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1439B9-DD32-BF4B-B247-908E51DE6FDB}"/>
              </a:ext>
            </a:extLst>
          </p:cNvPr>
          <p:cNvSpPr txBox="1"/>
          <p:nvPr/>
        </p:nvSpPr>
        <p:spPr>
          <a:xfrm>
            <a:off x="2051835" y="4168537"/>
            <a:ext cx="128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|  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Somalia1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C17024-AC3F-2A45-B8B5-DAB4DCD8252D}"/>
              </a:ext>
            </a:extLst>
          </p:cNvPr>
          <p:cNvSpPr txBox="1"/>
          <p:nvPr/>
        </p:nvSpPr>
        <p:spPr>
          <a:xfrm>
            <a:off x="1040283" y="4492556"/>
            <a:ext cx="256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a 10 km x 10 km reference image from </a:t>
            </a:r>
            <a:b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Pléiades-1A, orthorectified with WorldDEM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3" name="Picture 32" descr="Somalia1_zoom.png">
            <a:extLst>
              <a:ext uri="{FF2B5EF4-FFF2-40B4-BE49-F238E27FC236}">
                <a16:creationId xmlns:a16="http://schemas.microsoft.com/office/drawing/2014/main" id="{548976B9-126B-3D48-8FFA-8E1317325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7"/>
          <a:stretch/>
        </p:blipFill>
        <p:spPr>
          <a:xfrm>
            <a:off x="4567238" y="2579296"/>
            <a:ext cx="3930366" cy="226813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2A4D89D-09EB-EE44-8D21-5DE7C414C578}"/>
              </a:ext>
            </a:extLst>
          </p:cNvPr>
          <p:cNvSpPr/>
          <p:nvPr/>
        </p:nvSpPr>
        <p:spPr>
          <a:xfrm>
            <a:off x="4566848" y="4130386"/>
            <a:ext cx="3930366" cy="717044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lIns="180000" tIns="0" bIns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chemeClr val="bg1"/>
                </a:solidFill>
              </a:rPr>
              <a:t>Finely patterned ground cover.</a:t>
            </a:r>
            <a:endParaRPr lang="en-US" sz="105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/>
                </a:solidFill>
              </a:rPr>
              <a:t>I</a:t>
            </a: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t’s easy to make tie points with this scene content.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6" name="Picture 35" descr="Somalia1_earth_view.png">
            <a:extLst>
              <a:ext uri="{FF2B5EF4-FFF2-40B4-BE49-F238E27FC236}">
                <a16:creationId xmlns:a16="http://schemas.microsoft.com/office/drawing/2014/main" id="{D6C444E3-E12E-3347-A826-A71C185311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7" b="36290"/>
          <a:stretch/>
        </p:blipFill>
        <p:spPr>
          <a:xfrm>
            <a:off x="4575982" y="1047614"/>
            <a:ext cx="3921231" cy="15165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DD2D9D-767D-284A-9F06-1C39AD278998}"/>
              </a:ext>
            </a:extLst>
          </p:cNvPr>
          <p:cNvCxnSpPr>
            <a:stCxn id="20" idx="2"/>
          </p:cNvCxnSpPr>
          <p:nvPr/>
        </p:nvCxnSpPr>
        <p:spPr>
          <a:xfrm flipH="1">
            <a:off x="4566848" y="878889"/>
            <a:ext cx="4134" cy="412287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22EE71-EC42-5745-9793-21448FD0BF50}"/>
              </a:ext>
            </a:extLst>
          </p:cNvPr>
          <p:cNvGrpSpPr/>
          <p:nvPr/>
        </p:nvGrpSpPr>
        <p:grpSpPr>
          <a:xfrm>
            <a:off x="5412096" y="1289304"/>
            <a:ext cx="1129079" cy="766779"/>
            <a:chOff x="2420551" y="3204635"/>
            <a:chExt cx="1129079" cy="76677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48D2ED-AF8E-7449-A5A3-10BBFE5C908B}"/>
                </a:ext>
              </a:extLst>
            </p:cNvPr>
            <p:cNvSpPr txBox="1"/>
            <p:nvPr/>
          </p:nvSpPr>
          <p:spPr>
            <a:xfrm>
              <a:off x="2420551" y="3204635"/>
              <a:ext cx="1093079" cy="730779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</p:spPr>
          <p:txBody>
            <a:bodyPr wrap="square" lIns="144000" tIns="144000" rIns="144000" bIns="144000" rtlCol="0" anchor="ctr" anchorCtr="0">
              <a:noAutofit/>
            </a:bodyPr>
            <a:lstStyle/>
            <a:p>
              <a:pPr lvl="0" algn="ctr">
                <a:spcAft>
                  <a:spcPts val="300"/>
                </a:spcAft>
                <a:buClr>
                  <a:schemeClr val="lt1"/>
                </a:buClr>
                <a:buSzPct val="25000"/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Arial Black"/>
                </a:rPr>
                <a:t>Somalia1</a:t>
              </a:r>
            </a:p>
            <a:p>
              <a:pPr lvl="0" algn="ctr">
                <a:spcAft>
                  <a:spcPts val="300"/>
                </a:spcAft>
                <a:buClr>
                  <a:schemeClr val="lt1"/>
                </a:buClr>
                <a:buSzPct val="25000"/>
              </a:pPr>
              <a:r>
                <a:rPr lang="en-US" sz="1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Arial Black"/>
                </a:rPr>
                <a:t>9.440416°N, 48.414754°E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4214D50-FF79-E147-AF52-142AE03C2CC7}"/>
                </a:ext>
              </a:extLst>
            </p:cNvPr>
            <p:cNvSpPr/>
            <p:nvPr/>
          </p:nvSpPr>
          <p:spPr>
            <a:xfrm>
              <a:off x="3477630" y="3899414"/>
              <a:ext cx="72000" cy="72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alpha val="40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7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292568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6A270-98AC-4B4D-BF08-71BFC599C2C9}"/>
              </a:ext>
            </a:extLst>
          </p:cNvPr>
          <p:cNvSpPr/>
          <p:nvPr/>
        </p:nvSpPr>
        <p:spPr>
          <a:xfrm>
            <a:off x="980304" y="1166811"/>
            <a:ext cx="2111504" cy="161121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BC4555-A5AC-4B43-BA83-F25FD2013B68}"/>
              </a:ext>
            </a:extLst>
          </p:cNvPr>
          <p:cNvSpPr/>
          <p:nvPr/>
        </p:nvSpPr>
        <p:spPr>
          <a:xfrm>
            <a:off x="980304" y="2974684"/>
            <a:ext cx="2111504" cy="161121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474BB8-8B18-F046-A538-00573394FFDA}"/>
              </a:ext>
            </a:extLst>
          </p:cNvPr>
          <p:cNvSpPr/>
          <p:nvPr/>
        </p:nvSpPr>
        <p:spPr>
          <a:xfrm>
            <a:off x="3609300" y="1166811"/>
            <a:ext cx="2111504" cy="342644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" dirty="0"/>
              <a:t>MATLAB orthorectifies the </a:t>
            </a:r>
            <a:r>
              <a:rPr lang="en" dirty="0" err="1"/>
              <a:t>SkySat</a:t>
            </a:r>
            <a:r>
              <a:rPr lang="en" dirty="0"/>
              <a:t> candidate images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8CE8B4-38B1-7A45-9A49-D769C5DC6AA2}"/>
              </a:ext>
            </a:extLst>
          </p:cNvPr>
          <p:cNvCxnSpPr>
            <a:cxnSpLocks/>
          </p:cNvCxnSpPr>
          <p:nvPr/>
        </p:nvCxnSpPr>
        <p:spPr>
          <a:xfrm>
            <a:off x="3091808" y="2087444"/>
            <a:ext cx="517492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F6B6FC5-95BC-BB47-BE4F-EFB7E7F743D1}"/>
              </a:ext>
            </a:extLst>
          </p:cNvPr>
          <p:cNvSpPr txBox="1"/>
          <p:nvPr/>
        </p:nvSpPr>
        <p:spPr>
          <a:xfrm>
            <a:off x="3871223" y="3487922"/>
            <a:ext cx="1602720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must </a:t>
            </a:r>
            <a:r>
              <a:rPr lang="de-DE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MATLAB!</a:t>
            </a:r>
          </a:p>
          <a:p>
            <a:pPr algn="ctr"/>
            <a:endParaRPr lang="en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SkySat</a:t>
            </a:r>
            <a:r>
              <a:rPr lang="en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imageToGround</a:t>
            </a:r>
            <a:r>
              <a:rPr lang="en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groundToImage</a:t>
            </a:r>
            <a:r>
              <a:rPr lang="en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transforms are coded in MATLAB!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DFB6962-267F-AE4B-8D40-45C5C1363022}"/>
              </a:ext>
            </a:extLst>
          </p:cNvPr>
          <p:cNvSpPr/>
          <p:nvPr/>
        </p:nvSpPr>
        <p:spPr>
          <a:xfrm>
            <a:off x="6238297" y="1166811"/>
            <a:ext cx="2111504" cy="342644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748EFDF4-03DE-C343-9B22-36768E913C68}"/>
              </a:ext>
            </a:extLst>
          </p:cNvPr>
          <p:cNvSpPr txBox="1">
            <a:spLocks/>
          </p:cNvSpPr>
          <p:nvPr/>
        </p:nvSpPr>
        <p:spPr>
          <a:xfrm>
            <a:off x="980304" y="2328295"/>
            <a:ext cx="2111504" cy="270961"/>
          </a:xfrm>
          <a:prstGeom prst="rect">
            <a:avLst/>
          </a:prstGeom>
          <a:noFill/>
        </p:spPr>
        <p:txBody>
          <a:bodyPr wrap="square"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tabLst>
                <a:tab pos="2309813" algn="l"/>
              </a:tabLst>
            </a:pPr>
            <a:r>
              <a:rPr lang="de-DE" sz="1050" dirty="0"/>
              <a:t>SkySat-14</a:t>
            </a:r>
          </a:p>
          <a:p>
            <a:pPr algn="ctr">
              <a:tabLst>
                <a:tab pos="2309813" algn="l"/>
              </a:tabLst>
            </a:pPr>
            <a:r>
              <a:rPr lang="de-DE" sz="800" b="0" dirty="0"/>
              <a:t>(1.038 </a:t>
            </a:r>
            <a:r>
              <a:rPr lang="de-DE" sz="800" b="0" dirty="0" err="1"/>
              <a:t>meter</a:t>
            </a:r>
            <a:r>
              <a:rPr lang="de-DE" sz="800" b="0" dirty="0"/>
              <a:t> GSD, ~30 </a:t>
            </a:r>
            <a:r>
              <a:rPr lang="de-DE" sz="800" b="0" dirty="0" err="1"/>
              <a:t>meter</a:t>
            </a:r>
            <a:r>
              <a:rPr lang="de-DE" sz="800" b="0" dirty="0"/>
              <a:t> CE90)</a:t>
            </a:r>
          </a:p>
        </p:txBody>
      </p:sp>
      <p:pic>
        <p:nvPicPr>
          <p:cNvPr id="89" name="Picture 88" descr="WorldDEM logo cropped.png">
            <a:extLst>
              <a:ext uri="{FF2B5EF4-FFF2-40B4-BE49-F238E27FC236}">
                <a16:creationId xmlns:a16="http://schemas.microsoft.com/office/drawing/2014/main" id="{96746BF1-0909-E84A-9F18-3768A05A8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44" y="3290570"/>
            <a:ext cx="1077171" cy="852267"/>
          </a:xfrm>
          <a:prstGeom prst="rect">
            <a:avLst/>
          </a:prstGeom>
        </p:spPr>
      </p:pic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203622EB-BCC0-AB43-9F03-B7F7820D8CBA}"/>
              </a:ext>
            </a:extLst>
          </p:cNvPr>
          <p:cNvSpPr txBox="1">
            <a:spLocks/>
          </p:cNvSpPr>
          <p:nvPr/>
        </p:nvSpPr>
        <p:spPr>
          <a:xfrm>
            <a:off x="980304" y="4248059"/>
            <a:ext cx="2111504" cy="270961"/>
          </a:xfrm>
          <a:prstGeom prst="rect">
            <a:avLst/>
          </a:prstGeom>
          <a:noFill/>
        </p:spPr>
        <p:txBody>
          <a:bodyPr wrap="square"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tabLst>
                <a:tab pos="2309813" algn="l"/>
              </a:tabLst>
            </a:pPr>
            <a:r>
              <a:rPr lang="de-DE" sz="800" b="0" dirty="0"/>
              <a:t>(12 </a:t>
            </a:r>
            <a:r>
              <a:rPr lang="de-DE" sz="800" b="0" dirty="0" err="1"/>
              <a:t>meter</a:t>
            </a:r>
            <a:r>
              <a:rPr lang="de-DE" sz="800" b="0" dirty="0"/>
              <a:t> </a:t>
            </a:r>
            <a:r>
              <a:rPr lang="de-DE" sz="800" b="0" dirty="0" err="1"/>
              <a:t>postings</a:t>
            </a:r>
            <a:r>
              <a:rPr lang="de-DE" sz="800" b="0" dirty="0"/>
              <a:t>, 4 </a:t>
            </a:r>
            <a:r>
              <a:rPr lang="de-DE" sz="800" b="0" dirty="0" err="1"/>
              <a:t>meter</a:t>
            </a:r>
            <a:r>
              <a:rPr lang="de-DE" sz="800" b="0" dirty="0"/>
              <a:t> </a:t>
            </a:r>
            <a:r>
              <a:rPr lang="de-DE" sz="800" b="0" dirty="0" err="1"/>
              <a:t>accuracy</a:t>
            </a:r>
            <a:r>
              <a:rPr lang="de-DE" sz="800" b="0" dirty="0"/>
              <a:t>)</a:t>
            </a:r>
            <a:br>
              <a:rPr lang="de-DE" sz="800" b="0" dirty="0"/>
            </a:br>
            <a:r>
              <a:rPr lang="en" sz="800" dirty="0"/>
              <a:t>same </a:t>
            </a:r>
            <a:r>
              <a:rPr lang="en" sz="800" dirty="0" err="1"/>
              <a:t>WorldDEM</a:t>
            </a:r>
            <a:r>
              <a:rPr lang="en" sz="800" dirty="0"/>
              <a:t> tile as before!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A4A0C4ED-EF59-0541-8928-8321B8C34A02}"/>
              </a:ext>
            </a:extLst>
          </p:cNvPr>
          <p:cNvSpPr txBox="1">
            <a:spLocks/>
          </p:cNvSpPr>
          <p:nvPr/>
        </p:nvSpPr>
        <p:spPr>
          <a:xfrm>
            <a:off x="6564673" y="1725353"/>
            <a:ext cx="1458752" cy="558747"/>
          </a:xfrm>
          <a:prstGeom prst="rect">
            <a:avLst/>
          </a:prstGeom>
          <a:noFill/>
        </p:spPr>
        <p:txBody>
          <a:bodyPr wrap="square"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tabLst>
                <a:tab pos="2309813" algn="l"/>
              </a:tabLst>
            </a:pPr>
            <a:r>
              <a:rPr lang="de-DE" sz="1400" dirty="0" err="1"/>
              <a:t>SkySat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 err="1"/>
              <a:t>detector</a:t>
            </a:r>
            <a:r>
              <a:rPr lang="de-DE" sz="1400" dirty="0"/>
              <a:t> </a:t>
            </a:r>
            <a:r>
              <a:rPr lang="de-DE" sz="1400" dirty="0" err="1"/>
              <a:t>orthos</a:t>
            </a:r>
            <a:endParaRPr lang="de-DE" sz="1400" dirty="0"/>
          </a:p>
          <a:p>
            <a:pPr algn="ctr">
              <a:tabLst>
                <a:tab pos="2309813" algn="l"/>
              </a:tabLst>
            </a:pPr>
            <a:endParaRPr lang="de-DE" sz="1400" dirty="0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5C47025-BDD6-FD49-9F99-E499124041B6}"/>
              </a:ext>
            </a:extLst>
          </p:cNvPr>
          <p:cNvCxnSpPr>
            <a:cxnSpLocks/>
          </p:cNvCxnSpPr>
          <p:nvPr/>
        </p:nvCxnSpPr>
        <p:spPr>
          <a:xfrm>
            <a:off x="3091808" y="3696788"/>
            <a:ext cx="517492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1A24AFC-5BE4-5342-AE67-F0AC9161F21D}"/>
              </a:ext>
            </a:extLst>
          </p:cNvPr>
          <p:cNvCxnSpPr>
            <a:cxnSpLocks/>
          </p:cNvCxnSpPr>
          <p:nvPr/>
        </p:nvCxnSpPr>
        <p:spPr>
          <a:xfrm>
            <a:off x="5720804" y="2985664"/>
            <a:ext cx="517492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9800F5E-5ECA-DE46-B41E-1EFF13C04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36" y="1711097"/>
            <a:ext cx="1785117" cy="1604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04216A-EBD1-884C-B088-B81A06804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1163">
            <a:off x="1699262" y="1468630"/>
            <a:ext cx="673585" cy="8064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F6FBE64-6484-8F4D-AA52-8635A4759F4F}"/>
              </a:ext>
            </a:extLst>
          </p:cNvPr>
          <p:cNvGrpSpPr/>
          <p:nvPr/>
        </p:nvGrpSpPr>
        <p:grpSpPr>
          <a:xfrm>
            <a:off x="6604677" y="2411916"/>
            <a:ext cx="1378743" cy="1213757"/>
            <a:chOff x="6668835" y="1733925"/>
            <a:chExt cx="2058511" cy="1812182"/>
          </a:xfrm>
          <a:noFill/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0A37CC-C3DE-3B43-8637-C5B8678B33AA}"/>
                </a:ext>
              </a:extLst>
            </p:cNvPr>
            <p:cNvSpPr/>
            <p:nvPr/>
          </p:nvSpPr>
          <p:spPr>
            <a:xfrm>
              <a:off x="7279808" y="1733925"/>
              <a:ext cx="822960" cy="822960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072DDF-89C7-5547-BB0B-76AFB1F612D2}"/>
                </a:ext>
              </a:extLst>
            </p:cNvPr>
            <p:cNvSpPr/>
            <p:nvPr/>
          </p:nvSpPr>
          <p:spPr>
            <a:xfrm>
              <a:off x="7904386" y="2723147"/>
              <a:ext cx="822960" cy="822960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954227-5826-2C42-ABCB-6CAB404754EF}"/>
                </a:ext>
              </a:extLst>
            </p:cNvPr>
            <p:cNvSpPr/>
            <p:nvPr/>
          </p:nvSpPr>
          <p:spPr>
            <a:xfrm>
              <a:off x="6668835" y="2723147"/>
              <a:ext cx="822960" cy="822960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A5EEBF-A7B0-B34A-85B6-D8B917EE2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197" y="1201166"/>
            <a:ext cx="727867" cy="3607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DEA739-1D04-B94C-8280-278EB66AD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44" y="3014861"/>
            <a:ext cx="1078991" cy="3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89BC6-B243-334E-9758-5F1C44604C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7399" y="4551362"/>
            <a:ext cx="7555369" cy="592138"/>
          </a:xfrm>
        </p:spPr>
        <p:txBody>
          <a:bodyPr anchor="ctr"/>
          <a:lstStyle/>
          <a:p>
            <a:pPr algn="ctr"/>
            <a:r>
              <a:rPr lang="en" b="0" dirty="0"/>
              <a:t>This is real orthorectification… terrain is most definitely being taken into account!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D41D50-3807-4E47-A7BB-A77EECE0C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" dirty="0"/>
              <a:t>Orthorectified </a:t>
            </a:r>
            <a:r>
              <a:rPr lang="en" dirty="0" err="1"/>
              <a:t>SkySat</a:t>
            </a:r>
            <a:r>
              <a:rPr lang="en" dirty="0"/>
              <a:t> detector images look like this</a:t>
            </a:r>
            <a:endParaRPr lang="de-D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D30842-4C70-864C-86BA-40970606D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162" y="878889"/>
            <a:ext cx="7555369" cy="501855"/>
          </a:xfrm>
        </p:spPr>
        <p:txBody>
          <a:bodyPr>
            <a:normAutofit/>
          </a:bodyPr>
          <a:lstStyle/>
          <a:p>
            <a:r>
              <a:rPr lang="en" sz="1400" dirty="0"/>
              <a:t>for correlation to the reference ortho, raw </a:t>
            </a:r>
            <a:r>
              <a:rPr lang="en" sz="1400" dirty="0" err="1"/>
              <a:t>SkySat</a:t>
            </a:r>
            <a:r>
              <a:rPr lang="en" sz="1400" dirty="0"/>
              <a:t> detector images are orthorectified using the same </a:t>
            </a:r>
            <a:r>
              <a:rPr lang="en" sz="1400" dirty="0" err="1"/>
              <a:t>WorldDEM</a:t>
            </a:r>
            <a:r>
              <a:rPr lang="en" sz="1400" dirty="0"/>
              <a:t> terrain model as the </a:t>
            </a:r>
            <a:r>
              <a:rPr lang="en" sz="1400" dirty="0" err="1"/>
              <a:t>Pléiades</a:t>
            </a:r>
            <a:r>
              <a:rPr lang="en" sz="1400" dirty="0"/>
              <a:t> reference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692B48-9B19-874E-9782-4AC5DCAACA0C}"/>
              </a:ext>
            </a:extLst>
          </p:cNvPr>
          <p:cNvGrpSpPr/>
          <p:nvPr/>
        </p:nvGrpSpPr>
        <p:grpSpPr>
          <a:xfrm>
            <a:off x="787400" y="1368562"/>
            <a:ext cx="3779838" cy="3185988"/>
            <a:chOff x="582707" y="1636058"/>
            <a:chExt cx="3714529" cy="3130940"/>
          </a:xfrm>
        </p:grpSpPr>
        <p:pic>
          <p:nvPicPr>
            <p:cNvPr id="11" name="Picture 10" descr="s103_20161025T071412Z raw cropped.jpg">
              <a:extLst>
                <a:ext uri="{FF2B5EF4-FFF2-40B4-BE49-F238E27FC236}">
                  <a16:creationId xmlns:a16="http://schemas.microsoft.com/office/drawing/2014/main" id="{B1768723-2477-4647-ABCA-9875EEBF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07" y="1636058"/>
              <a:ext cx="3714529" cy="31309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1C5A46-8486-D04E-93CA-0C9339C4566B}"/>
                </a:ext>
              </a:extLst>
            </p:cNvPr>
            <p:cNvSpPr txBox="1"/>
            <p:nvPr/>
          </p:nvSpPr>
          <p:spPr>
            <a:xfrm>
              <a:off x="582707" y="4442596"/>
              <a:ext cx="3714529" cy="241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00" b="1" dirty="0">
                  <a:latin typeface="Arial"/>
                  <a:cs typeface="Arial"/>
                </a:rPr>
                <a:t>s103_20161025T071412Z, </a:t>
              </a:r>
              <a:r>
                <a:rPr lang="en-US" sz="1000" b="1" dirty="0">
                  <a:latin typeface="Arial"/>
                  <a:cs typeface="Arial"/>
                </a:rPr>
                <a:t>raw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4FD338-E399-4B4B-8ADF-847943AE2418}"/>
              </a:ext>
            </a:extLst>
          </p:cNvPr>
          <p:cNvGrpSpPr/>
          <p:nvPr/>
        </p:nvGrpSpPr>
        <p:grpSpPr>
          <a:xfrm>
            <a:off x="4585906" y="1339963"/>
            <a:ext cx="3765552" cy="3214588"/>
            <a:chOff x="4745472" y="1624289"/>
            <a:chExt cx="3681353" cy="3142709"/>
          </a:xfrm>
        </p:grpSpPr>
        <p:pic>
          <p:nvPicPr>
            <p:cNvPr id="14" name="Picture 13" descr="s103_20161025T071412Z projected cropped.jpg">
              <a:extLst>
                <a:ext uri="{FF2B5EF4-FFF2-40B4-BE49-F238E27FC236}">
                  <a16:creationId xmlns:a16="http://schemas.microsoft.com/office/drawing/2014/main" id="{2BC39073-4051-614B-9E27-0B006985B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472" y="1624289"/>
              <a:ext cx="3681353" cy="31427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AD4C22-C792-CF40-B23D-7B0D053E681B}"/>
                </a:ext>
              </a:extLst>
            </p:cNvPr>
            <p:cNvSpPr txBox="1"/>
            <p:nvPr/>
          </p:nvSpPr>
          <p:spPr>
            <a:xfrm>
              <a:off x="4745472" y="4444272"/>
              <a:ext cx="3681353" cy="24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orthorectified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9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87AA8C-3947-4C45-A8E7-9DD3DAB5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4" y="-36568"/>
            <a:ext cx="5281645" cy="52257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39646E5-6580-2043-8C30-07BBE8A22682}"/>
              </a:ext>
            </a:extLst>
          </p:cNvPr>
          <p:cNvSpPr/>
          <p:nvPr/>
        </p:nvSpPr>
        <p:spPr>
          <a:xfrm>
            <a:off x="3922775" y="-155448"/>
            <a:ext cx="5290793" cy="5431536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3779838" cy="950976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A single frame </a:t>
            </a:r>
            <a:br>
              <a:rPr lang="en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reveals the issues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6D5286E-85EA-1645-BAFA-8D2BF3B7EF6A}"/>
              </a:ext>
            </a:extLst>
          </p:cNvPr>
          <p:cNvSpPr txBox="1">
            <a:spLocks/>
          </p:cNvSpPr>
          <p:nvPr/>
        </p:nvSpPr>
        <p:spPr>
          <a:xfrm>
            <a:off x="787400" y="1166814"/>
            <a:ext cx="2641594" cy="3379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" sz="1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 single </a:t>
            </a:r>
            <a:r>
              <a:rPr lang="en" sz="12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SkySat</a:t>
            </a:r>
            <a:r>
              <a:rPr lang="en" sz="1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frame of </a:t>
            </a: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s103_20161025T071412Z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de-DE" sz="26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frame</a:t>
            </a:r>
            <a:r>
              <a:rPr lang="de-DE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= 300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Three detectors at </a:t>
            </a:r>
            <a:b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same frame-time</a:t>
            </a:r>
          </a:p>
          <a:p>
            <a:pPr marL="0" indent="0">
              <a:buClr>
                <a:schemeClr val="bg1"/>
              </a:buClr>
              <a:buNone/>
            </a:pPr>
            <a:endParaRPr lang="en" sz="1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" sz="1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Tie points between the </a:t>
            </a:r>
            <a:r>
              <a:rPr lang="en" sz="1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SkySat</a:t>
            </a:r>
            <a:r>
              <a:rPr lang="en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and </a:t>
            </a:r>
            <a:r>
              <a:rPr lang="en" sz="1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Pléiades</a:t>
            </a:r>
            <a:r>
              <a:rPr lang="en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images provide feedback for geometric calibration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C8C0C-A292-E54C-BEE3-48A209B79512}"/>
              </a:ext>
            </a:extLst>
          </p:cNvPr>
          <p:cNvSpPr/>
          <p:nvPr/>
        </p:nvSpPr>
        <p:spPr>
          <a:xfrm>
            <a:off x="3712464" y="0"/>
            <a:ext cx="265176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FE1A44-FCB0-4E4F-9DF7-EA9F065BB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281" y="1148919"/>
            <a:ext cx="226541" cy="2265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6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44CD4C-07A2-BE48-B358-7C8A81EEB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813" y="4625132"/>
            <a:ext cx="1470323" cy="333763"/>
          </a:xfrm>
          <a:prstGeom prst="rect">
            <a:avLst/>
          </a:prstGeom>
          <a:effectLst>
            <a:outerShdw blurRad="63500" sx="108000" sy="108000" algn="ctr" rotWithShape="0">
              <a:prstClr val="black">
                <a:alpha val="78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411E46-C064-E84C-A8E1-5A48B324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129" y="2730831"/>
            <a:ext cx="226541" cy="2265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6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80F622-5F5D-9F4A-A742-ABC105F1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289" y="2730831"/>
            <a:ext cx="226541" cy="2265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2799777" cy="1192704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A grid of tie points are found in all three detectors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6D5286E-85EA-1645-BAFA-8D2BF3B7EF6A}"/>
              </a:ext>
            </a:extLst>
          </p:cNvPr>
          <p:cNvSpPr txBox="1">
            <a:spLocks/>
          </p:cNvSpPr>
          <p:nvPr/>
        </p:nvSpPr>
        <p:spPr>
          <a:xfrm>
            <a:off x="787400" y="2116928"/>
            <a:ext cx="2641594" cy="1508758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fr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17 x 17 x 3 = 867 total </a:t>
            </a:r>
            <a:r>
              <a:rPr lang="fr" sz="26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tie</a:t>
            </a:r>
            <a:r>
              <a:rPr lang="fr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points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found between the </a:t>
            </a:r>
            <a:r>
              <a:rPr lang="en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SkySat</a:t>
            </a:r>
            <a: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detectors </a:t>
            </a:r>
            <a:b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and </a:t>
            </a:r>
            <a:r>
              <a:rPr lang="en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Pléiades</a:t>
            </a:r>
            <a:r>
              <a:rPr lang="en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reference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D1BB16-529B-FC41-B7D2-67575E438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37CC72-DA20-564C-8A16-385B42924A89}"/>
              </a:ext>
            </a:extLst>
          </p:cNvPr>
          <p:cNvGrpSpPr/>
          <p:nvPr/>
        </p:nvGrpSpPr>
        <p:grpSpPr>
          <a:xfrm>
            <a:off x="3683419" y="392792"/>
            <a:ext cx="4691021" cy="4368848"/>
            <a:chOff x="2159000" y="721976"/>
            <a:chExt cx="4691021" cy="43688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EAD0CF-7BD6-AE4A-B28D-2B4BEC9CB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0" y="721976"/>
              <a:ext cx="4691021" cy="43688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FB22FB-D84E-404C-9238-4C117FFE3DC6}"/>
                </a:ext>
              </a:extLst>
            </p:cNvPr>
            <p:cNvSpPr txBox="1"/>
            <p:nvPr/>
          </p:nvSpPr>
          <p:spPr>
            <a:xfrm>
              <a:off x="2569882" y="1649905"/>
              <a:ext cx="1135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/>
                  <a:cs typeface="Arial"/>
                </a:rPr>
                <a:t>17 rows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10BDDE9-8492-CE42-9DB9-F43FDA149EDF}"/>
                </a:ext>
              </a:extLst>
            </p:cNvPr>
            <p:cNvCxnSpPr/>
            <p:nvPr/>
          </p:nvCxnSpPr>
          <p:spPr>
            <a:xfrm flipH="1">
              <a:off x="3705412" y="1337235"/>
              <a:ext cx="1" cy="1172883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A20F47A-8C41-C34D-AA95-EA3C255C7DFF}"/>
                </a:ext>
              </a:extLst>
            </p:cNvPr>
            <p:cNvCxnSpPr/>
            <p:nvPr/>
          </p:nvCxnSpPr>
          <p:spPr>
            <a:xfrm>
              <a:off x="2475006" y="3098551"/>
              <a:ext cx="140222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D97FE1-C9C7-8248-84F7-3F0F5819C5EE}"/>
                </a:ext>
              </a:extLst>
            </p:cNvPr>
            <p:cNvSpPr txBox="1"/>
            <p:nvPr/>
          </p:nvSpPr>
          <p:spPr>
            <a:xfrm>
              <a:off x="2475006" y="2728987"/>
              <a:ext cx="1402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/>
                  <a:cs typeface="Arial"/>
                </a:rPr>
                <a:t>17 columns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D1BB16-529B-FC41-B7D2-67575E438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5F30B8-09E6-7544-9D95-093E80D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15" y="493945"/>
            <a:ext cx="5653220" cy="4175464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09DB26B-FA1E-2748-B12F-15E7710BE6BE}"/>
              </a:ext>
            </a:extLst>
          </p:cNvPr>
          <p:cNvSpPr txBox="1">
            <a:spLocks/>
          </p:cNvSpPr>
          <p:nvPr/>
        </p:nvSpPr>
        <p:spPr>
          <a:xfrm>
            <a:off x="787399" y="1786861"/>
            <a:ext cx="2392023" cy="2862372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Immediately after correlation, </a:t>
            </a:r>
            <a:b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 bias is present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 this example, a bias of ~48 meters at nadir is superimposed on the interior error</a:t>
            </a:r>
          </a:p>
          <a:p>
            <a:pPr marL="0" indent="0">
              <a:buClr>
                <a:schemeClr val="bg1"/>
              </a:buClr>
              <a:buNone/>
            </a:pPr>
            <a:endParaRPr lang="en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CE90 = 80.02</a:t>
            </a:r>
          </a:p>
          <a:p>
            <a:pPr marL="0" indent="0" algn="ctr">
              <a:spcBef>
                <a:spcPts val="0"/>
              </a:spcBef>
              <a:buClr>
                <a:schemeClr val="bg1"/>
              </a:buClr>
              <a:buNone/>
            </a:pP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nadir</a:t>
            </a:r>
            <a:r>
              <a:rPr lang="de-DE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projected</a:t>
            </a:r>
            <a:r>
              <a:rPr lang="de-DE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meters</a:t>
            </a:r>
            <a:endParaRPr lang="en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" sz="1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ES" sz="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actual SkySat-14 interior error </a:t>
            </a:r>
            <a:r>
              <a:rPr lang="es-ES" sz="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plot</a:t>
            </a:r>
            <a:endParaRPr lang="es-ES" sz="9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1865B6-E11B-6043-B38E-BCDE76166EA5}"/>
              </a:ext>
            </a:extLst>
          </p:cNvPr>
          <p:cNvGrpSpPr/>
          <p:nvPr/>
        </p:nvGrpSpPr>
        <p:grpSpPr>
          <a:xfrm>
            <a:off x="3916762" y="961640"/>
            <a:ext cx="893193" cy="1158445"/>
            <a:chOff x="6763762" y="1056514"/>
            <a:chExt cx="893193" cy="1158445"/>
          </a:xfrm>
        </p:grpSpPr>
        <p:pic>
          <p:nvPicPr>
            <p:cNvPr id="19" name="Picture 18" descr="SkySat-3 Door Open cropped.png">
              <a:extLst>
                <a:ext uri="{FF2B5EF4-FFF2-40B4-BE49-F238E27FC236}">
                  <a16:creationId xmlns:a16="http://schemas.microsoft.com/office/drawing/2014/main" id="{32EDB05B-1466-C54F-A0B6-51B0C9163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18876" y="1056514"/>
              <a:ext cx="738079" cy="88364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A9E3E42-62D7-324D-BCF7-5E3E934B5A5B}"/>
                </a:ext>
              </a:extLst>
            </p:cNvPr>
            <p:cNvSpPr/>
            <p:nvPr/>
          </p:nvSpPr>
          <p:spPr>
            <a:xfrm>
              <a:off x="6763762" y="1937960"/>
              <a:ext cx="8931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SkySat-14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2799777" cy="1508528"/>
          </a:xfrm>
          <a:prstGeom prst="rect">
            <a:avLst/>
          </a:prstGeom>
        </p:spPr>
        <p:txBody>
          <a:bodyPr wrap="square" lIns="180000" tIns="144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At first, a bias </a:t>
            </a:r>
            <a:br>
              <a:rPr lang="en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is present that obscures the interior error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7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924EAB-E4C2-CF4D-B721-A45642839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93" y="502334"/>
            <a:ext cx="5638706" cy="41647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D1BB16-529B-FC41-B7D2-67575E43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09DB26B-FA1E-2748-B12F-15E7710BE6BE}"/>
              </a:ext>
            </a:extLst>
          </p:cNvPr>
          <p:cNvSpPr txBox="1">
            <a:spLocks/>
          </p:cNvSpPr>
          <p:nvPr/>
        </p:nvSpPr>
        <p:spPr>
          <a:xfrm>
            <a:off x="787399" y="2613501"/>
            <a:ext cx="2392023" cy="2159835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changing the pose in a least squares sense removes all error that could be exterior</a:t>
            </a:r>
          </a:p>
          <a:p>
            <a:pPr marL="0" indent="0"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CE90 = 37.41</a:t>
            </a:r>
          </a:p>
          <a:p>
            <a:pPr marL="0" indent="0" algn="ctr">
              <a:spcBef>
                <a:spcPts val="0"/>
              </a:spcBef>
              <a:buClr>
                <a:schemeClr val="bg1"/>
              </a:buClr>
              <a:buNone/>
            </a:pP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nadir</a:t>
            </a:r>
            <a:r>
              <a:rPr lang="de-DE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projected</a:t>
            </a:r>
            <a:r>
              <a:rPr lang="de-DE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meters</a:t>
            </a:r>
            <a:endParaRPr lang="en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" sz="1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ES" sz="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actual SkySat-14 interior error </a:t>
            </a:r>
            <a:r>
              <a:rPr lang="es-ES" sz="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plot</a:t>
            </a:r>
            <a:endParaRPr lang="es-ES" sz="9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1865B6-E11B-6043-B38E-BCDE76166EA5}"/>
              </a:ext>
            </a:extLst>
          </p:cNvPr>
          <p:cNvGrpSpPr/>
          <p:nvPr/>
        </p:nvGrpSpPr>
        <p:grpSpPr>
          <a:xfrm>
            <a:off x="3916762" y="961640"/>
            <a:ext cx="893193" cy="1158445"/>
            <a:chOff x="6763762" y="1056514"/>
            <a:chExt cx="893193" cy="1158445"/>
          </a:xfrm>
        </p:grpSpPr>
        <p:pic>
          <p:nvPicPr>
            <p:cNvPr id="19" name="Picture 18" descr="SkySat-3 Door Open cropped.png">
              <a:extLst>
                <a:ext uri="{FF2B5EF4-FFF2-40B4-BE49-F238E27FC236}">
                  <a16:creationId xmlns:a16="http://schemas.microsoft.com/office/drawing/2014/main" id="{32EDB05B-1466-C54F-A0B6-51B0C9163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18876" y="1056514"/>
              <a:ext cx="738079" cy="88364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A9E3E42-62D7-324D-BCF7-5E3E934B5A5B}"/>
                </a:ext>
              </a:extLst>
            </p:cNvPr>
            <p:cNvSpPr/>
            <p:nvPr/>
          </p:nvSpPr>
          <p:spPr>
            <a:xfrm>
              <a:off x="6763762" y="1937960"/>
              <a:ext cx="8931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SkySat-14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3" y="457200"/>
            <a:ext cx="2799777" cy="934146"/>
          </a:xfrm>
          <a:prstGeom prst="rect">
            <a:avLst/>
          </a:prstGeom>
        </p:spPr>
        <p:txBody>
          <a:bodyPr wrap="square" lIns="180000" tIns="144000" rIns="180000" bIns="0" anchor="t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Removing the bias reveals the interior error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CF75BD-350B-C245-85D5-24F13D6C6A82}"/>
              </a:ext>
            </a:extLst>
          </p:cNvPr>
          <p:cNvGrpSpPr/>
          <p:nvPr/>
        </p:nvGrpSpPr>
        <p:grpSpPr>
          <a:xfrm>
            <a:off x="1326749" y="1357790"/>
            <a:ext cx="1070525" cy="1403196"/>
            <a:chOff x="1358230" y="1098335"/>
            <a:chExt cx="1491091" cy="1954455"/>
          </a:xfrm>
        </p:grpSpPr>
        <p:pic>
          <p:nvPicPr>
            <p:cNvPr id="15" name="Picture 14" descr="SkySat transparent background high resolution cropped.png">
              <a:extLst>
                <a:ext uri="{FF2B5EF4-FFF2-40B4-BE49-F238E27FC236}">
                  <a16:creationId xmlns:a16="http://schemas.microsoft.com/office/drawing/2014/main" id="{C4A8339D-3F1E-AB49-B5FC-BC60CC4E6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001" y="1580280"/>
              <a:ext cx="960724" cy="1472510"/>
            </a:xfrm>
            <a:prstGeom prst="rect">
              <a:avLst/>
            </a:prstGeom>
          </p:spPr>
        </p:pic>
        <p:sp>
          <p:nvSpPr>
            <p:cNvPr id="21" name="Curved Right Arrow 20">
              <a:extLst>
                <a:ext uri="{FF2B5EF4-FFF2-40B4-BE49-F238E27FC236}">
                  <a16:creationId xmlns:a16="http://schemas.microsoft.com/office/drawing/2014/main" id="{DDDC71D6-E47A-7B48-A87E-8A9E4163FFD2}"/>
                </a:ext>
              </a:extLst>
            </p:cNvPr>
            <p:cNvSpPr/>
            <p:nvPr/>
          </p:nvSpPr>
          <p:spPr>
            <a:xfrm flipV="1">
              <a:off x="1838509" y="1098335"/>
              <a:ext cx="465016" cy="409098"/>
            </a:xfrm>
            <a:prstGeom prst="curvedRightArrow">
              <a:avLst>
                <a:gd name="adj1" fmla="val 20897"/>
                <a:gd name="adj2" fmla="val 50000"/>
                <a:gd name="adj3" fmla="val 25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Down Arrow 21">
              <a:extLst>
                <a:ext uri="{FF2B5EF4-FFF2-40B4-BE49-F238E27FC236}">
                  <a16:creationId xmlns:a16="http://schemas.microsoft.com/office/drawing/2014/main" id="{361AB419-6D15-B94B-A15F-10D0A9AECAF1}"/>
                </a:ext>
              </a:extLst>
            </p:cNvPr>
            <p:cNvSpPr/>
            <p:nvPr/>
          </p:nvSpPr>
          <p:spPr>
            <a:xfrm flipH="1">
              <a:off x="2624288" y="1816740"/>
              <a:ext cx="225033" cy="340992"/>
            </a:xfrm>
            <a:prstGeom prst="curvedDownArrow">
              <a:avLst>
                <a:gd name="adj1" fmla="val 21005"/>
                <a:gd name="adj2" fmla="val 50000"/>
                <a:gd name="adj3" fmla="val 25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ircular Arrow 22">
              <a:extLst>
                <a:ext uri="{FF2B5EF4-FFF2-40B4-BE49-F238E27FC236}">
                  <a16:creationId xmlns:a16="http://schemas.microsoft.com/office/drawing/2014/main" id="{329F6912-EB34-FF47-B3B6-886BA48B20F0}"/>
                </a:ext>
              </a:extLst>
            </p:cNvPr>
            <p:cNvSpPr/>
            <p:nvPr/>
          </p:nvSpPr>
          <p:spPr>
            <a:xfrm rot="12656465">
              <a:off x="1358230" y="1833487"/>
              <a:ext cx="772820" cy="720762"/>
            </a:xfrm>
            <a:prstGeom prst="circularArrow">
              <a:avLst>
                <a:gd name="adj1" fmla="val 8262"/>
                <a:gd name="adj2" fmla="val 1311980"/>
                <a:gd name="adj3" fmla="val 20250236"/>
                <a:gd name="adj4" fmla="val 13385919"/>
                <a:gd name="adj5" fmla="val 10742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2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D93FB1-7837-9642-B3C1-0EDB0AEE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15" y="488504"/>
            <a:ext cx="5653213" cy="41754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D1BB16-529B-FC41-B7D2-67575E43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09DB26B-FA1E-2748-B12F-15E7710BE6BE}"/>
              </a:ext>
            </a:extLst>
          </p:cNvPr>
          <p:cNvSpPr txBox="1">
            <a:spLocks/>
          </p:cNvSpPr>
          <p:nvPr/>
        </p:nvSpPr>
        <p:spPr>
          <a:xfrm>
            <a:off x="787399" y="1350628"/>
            <a:ext cx="2392023" cy="3298605"/>
          </a:xfrm>
          <a:prstGeom prst="rect">
            <a:avLst/>
          </a:prstGeom>
          <a:noFill/>
        </p:spPr>
        <p:txBody>
          <a:bodyPr wrap="square" lIns="180000" tIns="36000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fitting the interior parameters, </a:t>
            </a:r>
            <a:r>
              <a:rPr lang="en" sz="1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including pixel pitch dimensions</a:t>
            </a:r>
            <a:r>
              <a:rPr lang="en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yields a subpixel interior </a:t>
            </a:r>
          </a:p>
          <a:p>
            <a:pPr marL="0" indent="0"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CE90 = 0.356 </a:t>
            </a:r>
          </a:p>
          <a:p>
            <a:pPr marL="0" indent="0" algn="ctr">
              <a:spcBef>
                <a:spcPts val="0"/>
              </a:spcBef>
              <a:buClr>
                <a:schemeClr val="bg1"/>
              </a:buClr>
              <a:buNone/>
            </a:pP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nadir</a:t>
            </a:r>
            <a:r>
              <a:rPr lang="de-DE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projected</a:t>
            </a:r>
            <a:r>
              <a:rPr lang="de-DE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meters</a:t>
            </a:r>
            <a:endParaRPr lang="en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CE90 ≈ 0.343</a:t>
            </a:r>
          </a:p>
          <a:p>
            <a:pPr marL="0" indent="0" algn="ctr">
              <a:spcBef>
                <a:spcPts val="0"/>
              </a:spcBef>
              <a:buClr>
                <a:schemeClr val="bg1"/>
              </a:buClr>
              <a:buNone/>
            </a:pPr>
            <a:r>
              <a:rPr lang="de-DE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pixels</a:t>
            </a:r>
            <a:r>
              <a:rPr lang="de-DE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at </a:t>
            </a:r>
            <a:r>
              <a:rPr lang="de-DE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nadir</a:t>
            </a:r>
            <a:r>
              <a:rPr lang="de-DE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(!) </a:t>
            </a:r>
          </a:p>
          <a:p>
            <a:pPr marL="0" indent="0">
              <a:buClr>
                <a:schemeClr val="bg1"/>
              </a:buClr>
              <a:buNone/>
            </a:pPr>
            <a:endParaRPr lang="en" sz="1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ES" sz="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actual SkySat-14 interior error </a:t>
            </a:r>
            <a:r>
              <a:rPr lang="es-ES" sz="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plot</a:t>
            </a:r>
            <a:endParaRPr lang="es-ES" sz="9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1865B6-E11B-6043-B38E-BCDE76166EA5}"/>
              </a:ext>
            </a:extLst>
          </p:cNvPr>
          <p:cNvGrpSpPr/>
          <p:nvPr/>
        </p:nvGrpSpPr>
        <p:grpSpPr>
          <a:xfrm>
            <a:off x="3916762" y="961640"/>
            <a:ext cx="893193" cy="1158445"/>
            <a:chOff x="6763762" y="1056514"/>
            <a:chExt cx="893193" cy="1158445"/>
          </a:xfrm>
        </p:grpSpPr>
        <p:pic>
          <p:nvPicPr>
            <p:cNvPr id="19" name="Picture 18" descr="SkySat-3 Door Open cropped.png">
              <a:extLst>
                <a:ext uri="{FF2B5EF4-FFF2-40B4-BE49-F238E27FC236}">
                  <a16:creationId xmlns:a16="http://schemas.microsoft.com/office/drawing/2014/main" id="{32EDB05B-1466-C54F-A0B6-51B0C9163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18876" y="1056514"/>
              <a:ext cx="738079" cy="88364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A9E3E42-62D7-324D-BCF7-5E3E934B5A5B}"/>
                </a:ext>
              </a:extLst>
            </p:cNvPr>
            <p:cNvSpPr/>
            <p:nvPr/>
          </p:nvSpPr>
          <p:spPr>
            <a:xfrm>
              <a:off x="6763762" y="1937960"/>
              <a:ext cx="8931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SkySat-14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2799777" cy="953830"/>
          </a:xfrm>
          <a:prstGeom prst="rect">
            <a:avLst/>
          </a:prstGeom>
        </p:spPr>
        <p:txBody>
          <a:bodyPr wrap="square" lIns="180000" tIns="144000" rIns="180000" bIns="0" anchor="t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Good tie points yield sub-pixel results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2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1A973E-3F91-1740-843C-5BB6708DC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975" y="473075"/>
            <a:ext cx="3115945" cy="1054100"/>
          </a:xfrm>
        </p:spPr>
        <p:txBody>
          <a:bodyPr/>
          <a:lstStyle/>
          <a:p>
            <a:r>
              <a:rPr lang="de-DE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508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9FDC0-CCC1-6B48-BAF9-29BBB69AAB2F}"/>
              </a:ext>
            </a:extLst>
          </p:cNvPr>
          <p:cNvSpPr txBox="1">
            <a:spLocks/>
          </p:cNvSpPr>
          <p:nvPr/>
        </p:nvSpPr>
        <p:spPr>
          <a:xfrm>
            <a:off x="813924" y="1719072"/>
            <a:ext cx="7557638" cy="1435608"/>
          </a:xfrm>
          <a:prstGeom prst="rect">
            <a:avLst/>
          </a:prstGeom>
        </p:spPr>
        <p:txBody>
          <a:bodyPr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On-orbit geometric calibration is crucial:</a:t>
            </a:r>
          </a:p>
          <a:p>
            <a:pPr lvl="1" algn="ctr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Good boresight provides good geolocation, targeting, orthorectification;</a:t>
            </a:r>
          </a:p>
          <a:p>
            <a:pPr lvl="1" algn="ctr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good interior prevents shear between detectors, enables good mosaicking.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DBA11F-AE17-2F43-A56A-D8E4D13BAB35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587AC5F-2D68-D74B-9C7F-9FDA563C5ECF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A8FA67-9163-5246-B983-E9F791985ED3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F128BD-CA2A-0644-8CA4-0AEC0E6694EF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CONCLUSIONS</a:t>
            </a:r>
          </a:p>
        </p:txBody>
      </p:sp>
      <p:pic>
        <p:nvPicPr>
          <p:cNvPr id="7" name="Picture 6" descr="SkySat-3 Door Open cropped.png">
            <a:extLst>
              <a:ext uri="{FF2B5EF4-FFF2-40B4-BE49-F238E27FC236}">
                <a16:creationId xmlns:a16="http://schemas.microsoft.com/office/drawing/2014/main" id="{32EDB05B-1466-C54F-A0B6-51B0C9163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0429">
            <a:off x="7167597" y="3397203"/>
            <a:ext cx="738079" cy="8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AC480-6C87-A34C-B073-3A022E1756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974" y="473075"/>
            <a:ext cx="6209079" cy="1054100"/>
          </a:xfrm>
        </p:spPr>
        <p:txBody>
          <a:bodyPr/>
          <a:lstStyle/>
          <a:p>
            <a:r>
              <a:rPr lang="en-US" dirty="0"/>
              <a:t>SKYSAT CONSTELLATION UPDATE</a:t>
            </a:r>
          </a:p>
        </p:txBody>
      </p:sp>
    </p:spTree>
    <p:extLst>
      <p:ext uri="{BB962C8B-B14F-4D97-AF65-F5344CB8AC3E}">
        <p14:creationId xmlns:p14="http://schemas.microsoft.com/office/powerpoint/2010/main" val="30443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8E2714A-51FA-C649-BB0D-DE62E10EAD8E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Google Shape;950;p100">
              <a:extLst>
                <a:ext uri="{FF2B5EF4-FFF2-40B4-BE49-F238E27FC236}">
                  <a16:creationId xmlns:a16="http://schemas.microsoft.com/office/drawing/2014/main" id="{AC8C9D83-158E-E14E-B84C-9EB0B671724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50;p100">
              <a:extLst>
                <a:ext uri="{FF2B5EF4-FFF2-40B4-BE49-F238E27FC236}">
                  <a16:creationId xmlns:a16="http://schemas.microsoft.com/office/drawing/2014/main" id="{AAB13CA8-27A0-404B-BD1D-1B265BD702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5000"/>
                      </a14:imgEffect>
                    </a14:imgLayer>
                  </a14:imgProps>
                </a:ext>
              </a:extLst>
            </a:blip>
            <a:srcRect t="1" b="39420"/>
            <a:stretch/>
          </p:blipFill>
          <p:spPr>
            <a:xfrm rot="10800000">
              <a:off x="0" y="2027581"/>
              <a:ext cx="9144000" cy="31159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3BC5C2-838D-4A41-BABE-C2E048F79339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B7AD58A-C27D-7546-BEBE-03EE0354FAEE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CDCDACF-7778-9345-BC16-7A66AAE7BD2E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490DCF0-BA1C-DC4E-AD3F-DE9C97B132D3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Planet currently has 15 </a:t>
            </a:r>
            <a:r>
              <a:rPr lang="en" dirty="0" err="1">
                <a:solidFill>
                  <a:schemeClr val="bg1"/>
                </a:solidFill>
                <a:latin typeface="Arial"/>
                <a:cs typeface="Arial"/>
              </a:rPr>
              <a:t>SkySats</a:t>
            </a:r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 in orbit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3BFA82-D4C6-0448-A54A-D293207EC6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9AABA5C-DEA1-DD43-9788-A90881C72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642" y="973460"/>
            <a:ext cx="3747075" cy="371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94EF0B8-8F3A-2E41-A95A-03437E1E9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136" y="1158566"/>
            <a:ext cx="3166369" cy="315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">
            <a:extLst>
              <a:ext uri="{FF2B5EF4-FFF2-40B4-BE49-F238E27FC236}">
                <a16:creationId xmlns:a16="http://schemas.microsoft.com/office/drawing/2014/main" id="{56AC81D1-24BA-6348-80EC-09940E40BDA8}"/>
              </a:ext>
            </a:extLst>
          </p:cNvPr>
          <p:cNvSpPr/>
          <p:nvPr/>
        </p:nvSpPr>
        <p:spPr>
          <a:xfrm>
            <a:off x="814136" y="1158566"/>
            <a:ext cx="3166369" cy="1595230"/>
          </a:xfrm>
          <a:custGeom>
            <a:avLst/>
            <a:gdLst>
              <a:gd name="connsiteX0" fmla="*/ 0 w 2882900"/>
              <a:gd name="connsiteY0" fmla="*/ 1441450 h 2882900"/>
              <a:gd name="connsiteX1" fmla="*/ 1441450 w 2882900"/>
              <a:gd name="connsiteY1" fmla="*/ 0 h 2882900"/>
              <a:gd name="connsiteX2" fmla="*/ 2882900 w 2882900"/>
              <a:gd name="connsiteY2" fmla="*/ 1441450 h 2882900"/>
              <a:gd name="connsiteX3" fmla="*/ 1441450 w 2882900"/>
              <a:gd name="connsiteY3" fmla="*/ 2882900 h 2882900"/>
              <a:gd name="connsiteX4" fmla="*/ 0 w 2882900"/>
              <a:gd name="connsiteY4" fmla="*/ 1441450 h 2882900"/>
              <a:gd name="connsiteX0" fmla="*/ 0 w 2882900"/>
              <a:gd name="connsiteY0" fmla="*/ 1441450 h 1441450"/>
              <a:gd name="connsiteX1" fmla="*/ 1441450 w 2882900"/>
              <a:gd name="connsiteY1" fmla="*/ 0 h 1441450"/>
              <a:gd name="connsiteX2" fmla="*/ 2882900 w 2882900"/>
              <a:gd name="connsiteY2" fmla="*/ 1441450 h 1441450"/>
              <a:gd name="connsiteX3" fmla="*/ 0 w 2882900"/>
              <a:gd name="connsiteY3" fmla="*/ 144145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2900" h="1441450">
                <a:moveTo>
                  <a:pt x="0" y="1441450"/>
                </a:moveTo>
                <a:cubicBezTo>
                  <a:pt x="0" y="645359"/>
                  <a:pt x="645359" y="0"/>
                  <a:pt x="1441450" y="0"/>
                </a:cubicBezTo>
                <a:cubicBezTo>
                  <a:pt x="2237541" y="0"/>
                  <a:pt x="2882900" y="645359"/>
                  <a:pt x="2882900" y="1441450"/>
                </a:cubicBezTo>
                <a:cubicBezTo>
                  <a:pt x="2642658" y="1681692"/>
                  <a:pt x="240242" y="1681692"/>
                  <a:pt x="0" y="1441450"/>
                </a:cubicBezTo>
                <a:close/>
              </a:path>
            </a:pathLst>
          </a:custGeom>
          <a:gradFill>
            <a:gsLst>
              <a:gs pos="100000">
                <a:srgbClr val="000000"/>
              </a:gs>
              <a:gs pos="0">
                <a:srgbClr val="000000">
                  <a:alpha val="25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8F78CD-E43F-E747-B2F2-5A6E4C7CB3D4}"/>
              </a:ext>
            </a:extLst>
          </p:cNvPr>
          <p:cNvGrpSpPr/>
          <p:nvPr/>
        </p:nvGrpSpPr>
        <p:grpSpPr>
          <a:xfrm rot="21060000">
            <a:off x="1795371" y="1181508"/>
            <a:ext cx="1348570" cy="3177807"/>
            <a:chOff x="2183790" y="354260"/>
            <a:chExt cx="1937053" cy="4507963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FC78DD8-C3B1-5742-ABE2-E0AE7D373739}"/>
                </a:ext>
              </a:extLst>
            </p:cNvPr>
            <p:cNvSpPr/>
            <p:nvPr/>
          </p:nvSpPr>
          <p:spPr>
            <a:xfrm>
              <a:off x="2183790" y="354260"/>
              <a:ext cx="1937053" cy="4507963"/>
            </a:xfrm>
            <a:custGeom>
              <a:avLst/>
              <a:gdLst>
                <a:gd name="connsiteX0" fmla="*/ 1803703 w 2075440"/>
                <a:gd name="connsiteY0" fmla="*/ 203238 h 4733012"/>
                <a:gd name="connsiteX1" fmla="*/ 1969362 w 2075440"/>
                <a:gd name="connsiteY1" fmla="*/ 85909 h 4733012"/>
                <a:gd name="connsiteX2" fmla="*/ 2024581 w 2075440"/>
                <a:gd name="connsiteY2" fmla="*/ 251550 h 4733012"/>
                <a:gd name="connsiteX3" fmla="*/ 1210094 w 2075440"/>
                <a:gd name="connsiteY3" fmla="*/ 2784478 h 4733012"/>
                <a:gd name="connsiteX4" fmla="*/ 140217 w 2075440"/>
                <a:gd name="connsiteY4" fmla="*/ 4585824 h 4733012"/>
                <a:gd name="connsiteX5" fmla="*/ 78095 w 2075440"/>
                <a:gd name="connsiteY5" fmla="*/ 4364969 h 4733012"/>
                <a:gd name="connsiteX6" fmla="*/ 747631 w 2075440"/>
                <a:gd name="connsiteY6" fmla="*/ 2280653 h 4733012"/>
                <a:gd name="connsiteX0" fmla="*/ 1803703 w 1996347"/>
                <a:gd name="connsiteY0" fmla="*/ 293559 h 4823333"/>
                <a:gd name="connsiteX1" fmla="*/ 1969362 w 1996347"/>
                <a:gd name="connsiteY1" fmla="*/ 176230 h 4823333"/>
                <a:gd name="connsiteX2" fmla="*/ 1210094 w 1996347"/>
                <a:gd name="connsiteY2" fmla="*/ 2874799 h 4823333"/>
                <a:gd name="connsiteX3" fmla="*/ 140217 w 1996347"/>
                <a:gd name="connsiteY3" fmla="*/ 4676145 h 4823333"/>
                <a:gd name="connsiteX4" fmla="*/ 78095 w 1996347"/>
                <a:gd name="connsiteY4" fmla="*/ 4455290 h 4823333"/>
                <a:gd name="connsiteX5" fmla="*/ 747631 w 1996347"/>
                <a:gd name="connsiteY5" fmla="*/ 2370974 h 4823333"/>
                <a:gd name="connsiteX0" fmla="*/ 1803703 w 2040668"/>
                <a:gd name="connsiteY0" fmla="*/ 117337 h 4647111"/>
                <a:gd name="connsiteX1" fmla="*/ 2017679 w 2040668"/>
                <a:gd name="connsiteY1" fmla="*/ 255371 h 4647111"/>
                <a:gd name="connsiteX2" fmla="*/ 1210094 w 2040668"/>
                <a:gd name="connsiteY2" fmla="*/ 2698577 h 4647111"/>
                <a:gd name="connsiteX3" fmla="*/ 140217 w 2040668"/>
                <a:gd name="connsiteY3" fmla="*/ 4499923 h 4647111"/>
                <a:gd name="connsiteX4" fmla="*/ 78095 w 2040668"/>
                <a:gd name="connsiteY4" fmla="*/ 4279068 h 4647111"/>
                <a:gd name="connsiteX5" fmla="*/ 747631 w 2040668"/>
                <a:gd name="connsiteY5" fmla="*/ 2194752 h 4647111"/>
                <a:gd name="connsiteX0" fmla="*/ 1803703 w 2029631"/>
                <a:gd name="connsiteY0" fmla="*/ 128576 h 4658350"/>
                <a:gd name="connsiteX1" fmla="*/ 2017679 w 2029631"/>
                <a:gd name="connsiteY1" fmla="*/ 266610 h 4658350"/>
                <a:gd name="connsiteX2" fmla="*/ 1210094 w 2029631"/>
                <a:gd name="connsiteY2" fmla="*/ 2709816 h 4658350"/>
                <a:gd name="connsiteX3" fmla="*/ 140217 w 2029631"/>
                <a:gd name="connsiteY3" fmla="*/ 4511162 h 4658350"/>
                <a:gd name="connsiteX4" fmla="*/ 78095 w 2029631"/>
                <a:gd name="connsiteY4" fmla="*/ 4290307 h 4658350"/>
                <a:gd name="connsiteX5" fmla="*/ 747631 w 2029631"/>
                <a:gd name="connsiteY5" fmla="*/ 2205991 h 4658350"/>
                <a:gd name="connsiteX0" fmla="*/ 1803703 w 2029631"/>
                <a:gd name="connsiteY0" fmla="*/ 122939 h 4652713"/>
                <a:gd name="connsiteX1" fmla="*/ 2017679 w 2029631"/>
                <a:gd name="connsiteY1" fmla="*/ 260973 h 4652713"/>
                <a:gd name="connsiteX2" fmla="*/ 1210094 w 2029631"/>
                <a:gd name="connsiteY2" fmla="*/ 2704179 h 4652713"/>
                <a:gd name="connsiteX3" fmla="*/ 140217 w 2029631"/>
                <a:gd name="connsiteY3" fmla="*/ 4505525 h 4652713"/>
                <a:gd name="connsiteX4" fmla="*/ 78095 w 2029631"/>
                <a:gd name="connsiteY4" fmla="*/ 4284670 h 4652713"/>
                <a:gd name="connsiteX5" fmla="*/ 747631 w 2029631"/>
                <a:gd name="connsiteY5" fmla="*/ 2200354 h 4652713"/>
                <a:gd name="connsiteX0" fmla="*/ 1792928 w 2041381"/>
                <a:gd name="connsiteY0" fmla="*/ 145201 h 4645286"/>
                <a:gd name="connsiteX1" fmla="*/ 2006904 w 2041381"/>
                <a:gd name="connsiteY1" fmla="*/ 283235 h 4645286"/>
                <a:gd name="connsiteX2" fmla="*/ 1006051 w 2041381"/>
                <a:gd name="connsiteY2" fmla="*/ 3133642 h 4645286"/>
                <a:gd name="connsiteX3" fmla="*/ 129442 w 2041381"/>
                <a:gd name="connsiteY3" fmla="*/ 4527787 h 4645286"/>
                <a:gd name="connsiteX4" fmla="*/ 67320 w 2041381"/>
                <a:gd name="connsiteY4" fmla="*/ 4306932 h 4645286"/>
                <a:gd name="connsiteX5" fmla="*/ 736856 w 2041381"/>
                <a:gd name="connsiteY5" fmla="*/ 2222616 h 4645286"/>
                <a:gd name="connsiteX0" fmla="*/ 1792928 w 2041381"/>
                <a:gd name="connsiteY0" fmla="*/ 145201 h 4645286"/>
                <a:gd name="connsiteX1" fmla="*/ 2006904 w 2041381"/>
                <a:gd name="connsiteY1" fmla="*/ 283235 h 4645286"/>
                <a:gd name="connsiteX2" fmla="*/ 1006051 w 2041381"/>
                <a:gd name="connsiteY2" fmla="*/ 3133642 h 4645286"/>
                <a:gd name="connsiteX3" fmla="*/ 129442 w 2041381"/>
                <a:gd name="connsiteY3" fmla="*/ 4527787 h 4645286"/>
                <a:gd name="connsiteX4" fmla="*/ 67320 w 2041381"/>
                <a:gd name="connsiteY4" fmla="*/ 4306932 h 4645286"/>
                <a:gd name="connsiteX5" fmla="*/ 736856 w 2041381"/>
                <a:gd name="connsiteY5" fmla="*/ 2222616 h 4645286"/>
                <a:gd name="connsiteX0" fmla="*/ 1809849 w 2041084"/>
                <a:gd name="connsiteY0" fmla="*/ 99440 h 4648925"/>
                <a:gd name="connsiteX1" fmla="*/ 2023825 w 2041084"/>
                <a:gd name="connsiteY1" fmla="*/ 237474 h 4648925"/>
                <a:gd name="connsiteX2" fmla="*/ 1319776 w 2041084"/>
                <a:gd name="connsiteY2" fmla="*/ 2411513 h 4648925"/>
                <a:gd name="connsiteX3" fmla="*/ 146363 w 2041084"/>
                <a:gd name="connsiteY3" fmla="*/ 4482026 h 4648925"/>
                <a:gd name="connsiteX4" fmla="*/ 84241 w 2041084"/>
                <a:gd name="connsiteY4" fmla="*/ 4261171 h 4648925"/>
                <a:gd name="connsiteX5" fmla="*/ 753777 w 2041084"/>
                <a:gd name="connsiteY5" fmla="*/ 2176855 h 4648925"/>
                <a:gd name="connsiteX0" fmla="*/ 1809849 w 2041084"/>
                <a:gd name="connsiteY0" fmla="*/ 99440 h 4648925"/>
                <a:gd name="connsiteX1" fmla="*/ 2023825 w 2041084"/>
                <a:gd name="connsiteY1" fmla="*/ 237474 h 4648925"/>
                <a:gd name="connsiteX2" fmla="*/ 1319776 w 2041084"/>
                <a:gd name="connsiteY2" fmla="*/ 2411513 h 4648925"/>
                <a:gd name="connsiteX3" fmla="*/ 146363 w 2041084"/>
                <a:gd name="connsiteY3" fmla="*/ 4482026 h 4648925"/>
                <a:gd name="connsiteX4" fmla="*/ 84241 w 2041084"/>
                <a:gd name="connsiteY4" fmla="*/ 4261171 h 4648925"/>
                <a:gd name="connsiteX5" fmla="*/ 753777 w 2041084"/>
                <a:gd name="connsiteY5" fmla="*/ 2176855 h 4648925"/>
                <a:gd name="connsiteX0" fmla="*/ 1725608 w 1956843"/>
                <a:gd name="connsiteY0" fmla="*/ 99440 h 4262090"/>
                <a:gd name="connsiteX1" fmla="*/ 1939584 w 1956843"/>
                <a:gd name="connsiteY1" fmla="*/ 237474 h 4262090"/>
                <a:gd name="connsiteX2" fmla="*/ 1235535 w 1956843"/>
                <a:gd name="connsiteY2" fmla="*/ 2411513 h 4262090"/>
                <a:gd name="connsiteX3" fmla="*/ 0 w 1956843"/>
                <a:gd name="connsiteY3" fmla="*/ 4261171 h 4262090"/>
                <a:gd name="connsiteX4" fmla="*/ 669536 w 1956843"/>
                <a:gd name="connsiteY4" fmla="*/ 2176855 h 4262090"/>
                <a:gd name="connsiteX0" fmla="*/ 1649682 w 1880917"/>
                <a:gd name="connsiteY0" fmla="*/ 99440 h 4489726"/>
                <a:gd name="connsiteX1" fmla="*/ 1863658 w 1880917"/>
                <a:gd name="connsiteY1" fmla="*/ 237474 h 4489726"/>
                <a:gd name="connsiteX2" fmla="*/ 1159609 w 1880917"/>
                <a:gd name="connsiteY2" fmla="*/ 2411513 h 4489726"/>
                <a:gd name="connsiteX3" fmla="*/ 0 w 1880917"/>
                <a:gd name="connsiteY3" fmla="*/ 4488928 h 4489726"/>
                <a:gd name="connsiteX4" fmla="*/ 593610 w 1880917"/>
                <a:gd name="connsiteY4" fmla="*/ 2176855 h 4489726"/>
                <a:gd name="connsiteX0" fmla="*/ 1698267 w 1929502"/>
                <a:gd name="connsiteY0" fmla="*/ 99440 h 4491891"/>
                <a:gd name="connsiteX1" fmla="*/ 1912243 w 1929502"/>
                <a:gd name="connsiteY1" fmla="*/ 237474 h 4491891"/>
                <a:gd name="connsiteX2" fmla="*/ 1208194 w 1929502"/>
                <a:gd name="connsiteY2" fmla="*/ 2411513 h 4491891"/>
                <a:gd name="connsiteX3" fmla="*/ 48585 w 1929502"/>
                <a:gd name="connsiteY3" fmla="*/ 4488928 h 4491891"/>
                <a:gd name="connsiteX4" fmla="*/ 642195 w 1929502"/>
                <a:gd name="connsiteY4" fmla="*/ 2176855 h 4491891"/>
                <a:gd name="connsiteX0" fmla="*/ 1759660 w 1990895"/>
                <a:gd name="connsiteY0" fmla="*/ 99440 h 4590054"/>
                <a:gd name="connsiteX1" fmla="*/ 1973636 w 1990895"/>
                <a:gd name="connsiteY1" fmla="*/ 237474 h 4590054"/>
                <a:gd name="connsiteX2" fmla="*/ 1269587 w 1990895"/>
                <a:gd name="connsiteY2" fmla="*/ 2411513 h 4590054"/>
                <a:gd name="connsiteX3" fmla="*/ 109978 w 1990895"/>
                <a:gd name="connsiteY3" fmla="*/ 4488928 h 4590054"/>
                <a:gd name="connsiteX4" fmla="*/ 47857 w 1990895"/>
                <a:gd name="connsiteY4" fmla="*/ 4288779 h 4590054"/>
                <a:gd name="connsiteX0" fmla="*/ 1714917 w 1946152"/>
                <a:gd name="connsiteY0" fmla="*/ 99440 h 4489726"/>
                <a:gd name="connsiteX1" fmla="*/ 1928893 w 1946152"/>
                <a:gd name="connsiteY1" fmla="*/ 237474 h 4489726"/>
                <a:gd name="connsiteX2" fmla="*/ 1224844 w 1946152"/>
                <a:gd name="connsiteY2" fmla="*/ 2411513 h 4489726"/>
                <a:gd name="connsiteX3" fmla="*/ 65235 w 1946152"/>
                <a:gd name="connsiteY3" fmla="*/ 4488928 h 4489726"/>
                <a:gd name="connsiteX4" fmla="*/ 3114 w 1946152"/>
                <a:gd name="connsiteY4" fmla="*/ 4288779 h 4489726"/>
                <a:gd name="connsiteX0" fmla="*/ 1750925 w 1989076"/>
                <a:gd name="connsiteY0" fmla="*/ 118732 h 4589659"/>
                <a:gd name="connsiteX1" fmla="*/ 1964901 w 1989076"/>
                <a:gd name="connsiteY1" fmla="*/ 256766 h 4589659"/>
                <a:gd name="connsiteX2" fmla="*/ 1136609 w 1989076"/>
                <a:gd name="connsiteY2" fmla="*/ 2720677 h 4589659"/>
                <a:gd name="connsiteX3" fmla="*/ 101243 w 1989076"/>
                <a:gd name="connsiteY3" fmla="*/ 4508220 h 4589659"/>
                <a:gd name="connsiteX4" fmla="*/ 39122 w 1989076"/>
                <a:gd name="connsiteY4" fmla="*/ 4308071 h 4589659"/>
                <a:gd name="connsiteX0" fmla="*/ 1750925 w 1989076"/>
                <a:gd name="connsiteY0" fmla="*/ 118732 h 4589659"/>
                <a:gd name="connsiteX1" fmla="*/ 1964901 w 1989076"/>
                <a:gd name="connsiteY1" fmla="*/ 256766 h 4589659"/>
                <a:gd name="connsiteX2" fmla="*/ 1136609 w 1989076"/>
                <a:gd name="connsiteY2" fmla="*/ 2720677 h 4589659"/>
                <a:gd name="connsiteX3" fmla="*/ 101243 w 1989076"/>
                <a:gd name="connsiteY3" fmla="*/ 4508220 h 4589659"/>
                <a:gd name="connsiteX4" fmla="*/ 39122 w 1989076"/>
                <a:gd name="connsiteY4" fmla="*/ 4308071 h 4589659"/>
                <a:gd name="connsiteX0" fmla="*/ 1711803 w 1949954"/>
                <a:gd name="connsiteY0" fmla="*/ 118732 h 4501569"/>
                <a:gd name="connsiteX1" fmla="*/ 1925779 w 1949954"/>
                <a:gd name="connsiteY1" fmla="*/ 256766 h 4501569"/>
                <a:gd name="connsiteX2" fmla="*/ 1097487 w 1949954"/>
                <a:gd name="connsiteY2" fmla="*/ 2720677 h 4501569"/>
                <a:gd name="connsiteX3" fmla="*/ 193268 w 1949954"/>
                <a:gd name="connsiteY3" fmla="*/ 4404694 h 4501569"/>
                <a:gd name="connsiteX4" fmla="*/ 0 w 1949954"/>
                <a:gd name="connsiteY4" fmla="*/ 4308071 h 4501569"/>
                <a:gd name="connsiteX0" fmla="*/ 1711891 w 1950042"/>
                <a:gd name="connsiteY0" fmla="*/ 118732 h 4504545"/>
                <a:gd name="connsiteX1" fmla="*/ 1925867 w 1950042"/>
                <a:gd name="connsiteY1" fmla="*/ 256766 h 4504545"/>
                <a:gd name="connsiteX2" fmla="*/ 1097575 w 1950042"/>
                <a:gd name="connsiteY2" fmla="*/ 2720677 h 4504545"/>
                <a:gd name="connsiteX3" fmla="*/ 193356 w 1950042"/>
                <a:gd name="connsiteY3" fmla="*/ 4404694 h 4504545"/>
                <a:gd name="connsiteX4" fmla="*/ 88 w 1950042"/>
                <a:gd name="connsiteY4" fmla="*/ 4308071 h 4504545"/>
                <a:gd name="connsiteX0" fmla="*/ 1717726 w 1955877"/>
                <a:gd name="connsiteY0" fmla="*/ 118732 h 4516483"/>
                <a:gd name="connsiteX1" fmla="*/ 1931702 w 1955877"/>
                <a:gd name="connsiteY1" fmla="*/ 256766 h 4516483"/>
                <a:gd name="connsiteX2" fmla="*/ 1103410 w 1955877"/>
                <a:gd name="connsiteY2" fmla="*/ 2720677 h 4516483"/>
                <a:gd name="connsiteX3" fmla="*/ 199191 w 1955877"/>
                <a:gd name="connsiteY3" fmla="*/ 4404694 h 4516483"/>
                <a:gd name="connsiteX4" fmla="*/ 5923 w 1955877"/>
                <a:gd name="connsiteY4" fmla="*/ 4308071 h 4516483"/>
                <a:gd name="connsiteX0" fmla="*/ 1711892 w 1950043"/>
                <a:gd name="connsiteY0" fmla="*/ 118732 h 4507524"/>
                <a:gd name="connsiteX1" fmla="*/ 1925868 w 1950043"/>
                <a:gd name="connsiteY1" fmla="*/ 256766 h 4507524"/>
                <a:gd name="connsiteX2" fmla="*/ 1097576 w 1950043"/>
                <a:gd name="connsiteY2" fmla="*/ 2720677 h 4507524"/>
                <a:gd name="connsiteX3" fmla="*/ 193357 w 1950043"/>
                <a:gd name="connsiteY3" fmla="*/ 4404694 h 4507524"/>
                <a:gd name="connsiteX4" fmla="*/ 89 w 1950043"/>
                <a:gd name="connsiteY4" fmla="*/ 4308071 h 4507524"/>
                <a:gd name="connsiteX0" fmla="*/ 1711892 w 1951023"/>
                <a:gd name="connsiteY0" fmla="*/ 125842 h 4514634"/>
                <a:gd name="connsiteX1" fmla="*/ 1925868 w 1951023"/>
                <a:gd name="connsiteY1" fmla="*/ 263876 h 4514634"/>
                <a:gd name="connsiteX2" fmla="*/ 1097576 w 1951023"/>
                <a:gd name="connsiteY2" fmla="*/ 2727787 h 4514634"/>
                <a:gd name="connsiteX3" fmla="*/ 193357 w 1951023"/>
                <a:gd name="connsiteY3" fmla="*/ 4411804 h 4514634"/>
                <a:gd name="connsiteX4" fmla="*/ 89 w 1951023"/>
                <a:gd name="connsiteY4" fmla="*/ 4315181 h 4514634"/>
                <a:gd name="connsiteX0" fmla="*/ 1711892 w 1931773"/>
                <a:gd name="connsiteY0" fmla="*/ 128600 h 4517392"/>
                <a:gd name="connsiteX1" fmla="*/ 1925868 w 1931773"/>
                <a:gd name="connsiteY1" fmla="*/ 266634 h 4517392"/>
                <a:gd name="connsiteX2" fmla="*/ 1097576 w 1931773"/>
                <a:gd name="connsiteY2" fmla="*/ 2730545 h 4517392"/>
                <a:gd name="connsiteX3" fmla="*/ 193357 w 1931773"/>
                <a:gd name="connsiteY3" fmla="*/ 4414562 h 4517392"/>
                <a:gd name="connsiteX4" fmla="*/ 89 w 1931773"/>
                <a:gd name="connsiteY4" fmla="*/ 4317939 h 4517392"/>
                <a:gd name="connsiteX0" fmla="*/ 1711892 w 1928752"/>
                <a:gd name="connsiteY0" fmla="*/ 114933 h 4503725"/>
                <a:gd name="connsiteX1" fmla="*/ 1925868 w 1928752"/>
                <a:gd name="connsiteY1" fmla="*/ 252967 h 4503725"/>
                <a:gd name="connsiteX2" fmla="*/ 1097576 w 1928752"/>
                <a:gd name="connsiteY2" fmla="*/ 2716878 h 4503725"/>
                <a:gd name="connsiteX3" fmla="*/ 193357 w 1928752"/>
                <a:gd name="connsiteY3" fmla="*/ 4400895 h 4503725"/>
                <a:gd name="connsiteX4" fmla="*/ 89 w 1928752"/>
                <a:gd name="connsiteY4" fmla="*/ 4304272 h 4503725"/>
                <a:gd name="connsiteX0" fmla="*/ 1711892 w 1933527"/>
                <a:gd name="connsiteY0" fmla="*/ 131368 h 4520160"/>
                <a:gd name="connsiteX1" fmla="*/ 1925868 w 1933527"/>
                <a:gd name="connsiteY1" fmla="*/ 269402 h 4520160"/>
                <a:gd name="connsiteX2" fmla="*/ 1097576 w 1933527"/>
                <a:gd name="connsiteY2" fmla="*/ 2733313 h 4520160"/>
                <a:gd name="connsiteX3" fmla="*/ 193357 w 1933527"/>
                <a:gd name="connsiteY3" fmla="*/ 4417330 h 4520160"/>
                <a:gd name="connsiteX4" fmla="*/ 89 w 1933527"/>
                <a:gd name="connsiteY4" fmla="*/ 4320707 h 4520160"/>
                <a:gd name="connsiteX0" fmla="*/ 1711892 w 1937408"/>
                <a:gd name="connsiteY0" fmla="*/ 114933 h 4503725"/>
                <a:gd name="connsiteX1" fmla="*/ 1925868 w 1937408"/>
                <a:gd name="connsiteY1" fmla="*/ 252967 h 4503725"/>
                <a:gd name="connsiteX2" fmla="*/ 1097576 w 1937408"/>
                <a:gd name="connsiteY2" fmla="*/ 2716878 h 4503725"/>
                <a:gd name="connsiteX3" fmla="*/ 193357 w 1937408"/>
                <a:gd name="connsiteY3" fmla="*/ 4400895 h 4503725"/>
                <a:gd name="connsiteX4" fmla="*/ 89 w 1937408"/>
                <a:gd name="connsiteY4" fmla="*/ 4304272 h 4503725"/>
                <a:gd name="connsiteX0" fmla="*/ 1711892 w 1937408"/>
                <a:gd name="connsiteY0" fmla="*/ 114933 h 4503725"/>
                <a:gd name="connsiteX1" fmla="*/ 1925868 w 1937408"/>
                <a:gd name="connsiteY1" fmla="*/ 252967 h 4503725"/>
                <a:gd name="connsiteX2" fmla="*/ 1097576 w 1937408"/>
                <a:gd name="connsiteY2" fmla="*/ 2716878 h 4503725"/>
                <a:gd name="connsiteX3" fmla="*/ 193357 w 1937408"/>
                <a:gd name="connsiteY3" fmla="*/ 4400895 h 4503725"/>
                <a:gd name="connsiteX4" fmla="*/ 89 w 1937408"/>
                <a:gd name="connsiteY4" fmla="*/ 4304272 h 4503725"/>
                <a:gd name="connsiteX0" fmla="*/ 1711892 w 1937408"/>
                <a:gd name="connsiteY0" fmla="*/ 114933 h 4503725"/>
                <a:gd name="connsiteX1" fmla="*/ 1925868 w 1937408"/>
                <a:gd name="connsiteY1" fmla="*/ 252967 h 4503725"/>
                <a:gd name="connsiteX2" fmla="*/ 1097576 w 1937408"/>
                <a:gd name="connsiteY2" fmla="*/ 2716878 h 4503725"/>
                <a:gd name="connsiteX3" fmla="*/ 193357 w 1937408"/>
                <a:gd name="connsiteY3" fmla="*/ 4400895 h 4503725"/>
                <a:gd name="connsiteX4" fmla="*/ 89 w 1937408"/>
                <a:gd name="connsiteY4" fmla="*/ 4304272 h 4503725"/>
                <a:gd name="connsiteX0" fmla="*/ 1711892 w 1937408"/>
                <a:gd name="connsiteY0" fmla="*/ 114933 h 4503725"/>
                <a:gd name="connsiteX1" fmla="*/ 1925868 w 1937408"/>
                <a:gd name="connsiteY1" fmla="*/ 252967 h 4503725"/>
                <a:gd name="connsiteX2" fmla="*/ 1097576 w 1937408"/>
                <a:gd name="connsiteY2" fmla="*/ 2716878 h 4503725"/>
                <a:gd name="connsiteX3" fmla="*/ 193357 w 1937408"/>
                <a:gd name="connsiteY3" fmla="*/ 4400895 h 4503725"/>
                <a:gd name="connsiteX4" fmla="*/ 89 w 1937408"/>
                <a:gd name="connsiteY4" fmla="*/ 4304272 h 4503725"/>
                <a:gd name="connsiteX0" fmla="*/ 1712145 w 1941928"/>
                <a:gd name="connsiteY0" fmla="*/ 99871 h 4511609"/>
                <a:gd name="connsiteX1" fmla="*/ 1926121 w 1941928"/>
                <a:gd name="connsiteY1" fmla="*/ 237905 h 4511609"/>
                <a:gd name="connsiteX2" fmla="*/ 1263488 w 1941928"/>
                <a:gd name="connsiteY2" fmla="*/ 2301516 h 4511609"/>
                <a:gd name="connsiteX3" fmla="*/ 193610 w 1941928"/>
                <a:gd name="connsiteY3" fmla="*/ 4385833 h 4511609"/>
                <a:gd name="connsiteX4" fmla="*/ 342 w 1941928"/>
                <a:gd name="connsiteY4" fmla="*/ 4289210 h 4511609"/>
                <a:gd name="connsiteX0" fmla="*/ 1712145 w 1941928"/>
                <a:gd name="connsiteY0" fmla="*/ 99871 h 4511609"/>
                <a:gd name="connsiteX1" fmla="*/ 1926121 w 1941928"/>
                <a:gd name="connsiteY1" fmla="*/ 237905 h 4511609"/>
                <a:gd name="connsiteX2" fmla="*/ 1263488 w 1941928"/>
                <a:gd name="connsiteY2" fmla="*/ 2301516 h 4511609"/>
                <a:gd name="connsiteX3" fmla="*/ 193610 w 1941928"/>
                <a:gd name="connsiteY3" fmla="*/ 4385833 h 4511609"/>
                <a:gd name="connsiteX4" fmla="*/ 342 w 1941928"/>
                <a:gd name="connsiteY4" fmla="*/ 4289210 h 4511609"/>
                <a:gd name="connsiteX0" fmla="*/ 1712145 w 1941199"/>
                <a:gd name="connsiteY0" fmla="*/ 126434 h 4538172"/>
                <a:gd name="connsiteX1" fmla="*/ 1926121 w 1941199"/>
                <a:gd name="connsiteY1" fmla="*/ 264468 h 4538172"/>
                <a:gd name="connsiteX2" fmla="*/ 1263488 w 1941199"/>
                <a:gd name="connsiteY2" fmla="*/ 2328079 h 4538172"/>
                <a:gd name="connsiteX3" fmla="*/ 193610 w 1941199"/>
                <a:gd name="connsiteY3" fmla="*/ 4412396 h 4538172"/>
                <a:gd name="connsiteX4" fmla="*/ 342 w 1941199"/>
                <a:gd name="connsiteY4" fmla="*/ 4315773 h 4538172"/>
                <a:gd name="connsiteX0" fmla="*/ 1712145 w 1942725"/>
                <a:gd name="connsiteY0" fmla="*/ 118294 h 4530032"/>
                <a:gd name="connsiteX1" fmla="*/ 1926121 w 1942725"/>
                <a:gd name="connsiteY1" fmla="*/ 256328 h 4530032"/>
                <a:gd name="connsiteX2" fmla="*/ 1263488 w 1942725"/>
                <a:gd name="connsiteY2" fmla="*/ 2319939 h 4530032"/>
                <a:gd name="connsiteX3" fmla="*/ 193610 w 1942725"/>
                <a:gd name="connsiteY3" fmla="*/ 4404256 h 4530032"/>
                <a:gd name="connsiteX4" fmla="*/ 342 w 1942725"/>
                <a:gd name="connsiteY4" fmla="*/ 4307633 h 4530032"/>
                <a:gd name="connsiteX0" fmla="*/ 1712145 w 1936233"/>
                <a:gd name="connsiteY0" fmla="*/ 128359 h 4540097"/>
                <a:gd name="connsiteX1" fmla="*/ 1926121 w 1936233"/>
                <a:gd name="connsiteY1" fmla="*/ 266393 h 4540097"/>
                <a:gd name="connsiteX2" fmla="*/ 1263488 w 1936233"/>
                <a:gd name="connsiteY2" fmla="*/ 2330004 h 4540097"/>
                <a:gd name="connsiteX3" fmla="*/ 193610 w 1936233"/>
                <a:gd name="connsiteY3" fmla="*/ 4414321 h 4540097"/>
                <a:gd name="connsiteX4" fmla="*/ 342 w 1936233"/>
                <a:gd name="connsiteY4" fmla="*/ 4317698 h 4540097"/>
                <a:gd name="connsiteX0" fmla="*/ 1712426 w 1941499"/>
                <a:gd name="connsiteY0" fmla="*/ 122869 h 4529105"/>
                <a:gd name="connsiteX1" fmla="*/ 1926402 w 1941499"/>
                <a:gd name="connsiteY1" fmla="*/ 260903 h 4529105"/>
                <a:gd name="connsiteX2" fmla="*/ 1291379 w 1941499"/>
                <a:gd name="connsiteY2" fmla="*/ 2400433 h 4529105"/>
                <a:gd name="connsiteX3" fmla="*/ 193891 w 1941499"/>
                <a:gd name="connsiteY3" fmla="*/ 4408831 h 4529105"/>
                <a:gd name="connsiteX4" fmla="*/ 623 w 1941499"/>
                <a:gd name="connsiteY4" fmla="*/ 4312208 h 4529105"/>
                <a:gd name="connsiteX0" fmla="*/ 1712426 w 1941499"/>
                <a:gd name="connsiteY0" fmla="*/ 122869 h 4529105"/>
                <a:gd name="connsiteX1" fmla="*/ 1926402 w 1941499"/>
                <a:gd name="connsiteY1" fmla="*/ 260903 h 4529105"/>
                <a:gd name="connsiteX2" fmla="*/ 1291379 w 1941499"/>
                <a:gd name="connsiteY2" fmla="*/ 2400433 h 4529105"/>
                <a:gd name="connsiteX3" fmla="*/ 193891 w 1941499"/>
                <a:gd name="connsiteY3" fmla="*/ 4408831 h 4529105"/>
                <a:gd name="connsiteX4" fmla="*/ 623 w 1941499"/>
                <a:gd name="connsiteY4" fmla="*/ 4312208 h 4529105"/>
                <a:gd name="connsiteX0" fmla="*/ 1712039 w 1943384"/>
                <a:gd name="connsiteY0" fmla="*/ 123287 h 4529023"/>
                <a:gd name="connsiteX1" fmla="*/ 1926015 w 1943384"/>
                <a:gd name="connsiteY1" fmla="*/ 261321 h 4529023"/>
                <a:gd name="connsiteX2" fmla="*/ 1249578 w 1943384"/>
                <a:gd name="connsiteY2" fmla="*/ 2407752 h 4529023"/>
                <a:gd name="connsiteX3" fmla="*/ 193504 w 1943384"/>
                <a:gd name="connsiteY3" fmla="*/ 4409249 h 4529023"/>
                <a:gd name="connsiteX4" fmla="*/ 236 w 1943384"/>
                <a:gd name="connsiteY4" fmla="*/ 4312626 h 4529023"/>
                <a:gd name="connsiteX0" fmla="*/ 1712039 w 1943384"/>
                <a:gd name="connsiteY0" fmla="*/ 123287 h 4529023"/>
                <a:gd name="connsiteX1" fmla="*/ 1926015 w 1943384"/>
                <a:gd name="connsiteY1" fmla="*/ 261321 h 4529023"/>
                <a:gd name="connsiteX2" fmla="*/ 1249578 w 1943384"/>
                <a:gd name="connsiteY2" fmla="*/ 2407752 h 4529023"/>
                <a:gd name="connsiteX3" fmla="*/ 193504 w 1943384"/>
                <a:gd name="connsiteY3" fmla="*/ 4409249 h 4529023"/>
                <a:gd name="connsiteX4" fmla="*/ 236 w 1943384"/>
                <a:gd name="connsiteY4" fmla="*/ 4312626 h 4529023"/>
                <a:gd name="connsiteX0" fmla="*/ 1711803 w 1943148"/>
                <a:gd name="connsiteY0" fmla="*/ 123287 h 4425666"/>
                <a:gd name="connsiteX1" fmla="*/ 1925779 w 1943148"/>
                <a:gd name="connsiteY1" fmla="*/ 261321 h 4425666"/>
                <a:gd name="connsiteX2" fmla="*/ 1249342 w 1943148"/>
                <a:gd name="connsiteY2" fmla="*/ 2407752 h 4425666"/>
                <a:gd name="connsiteX3" fmla="*/ 538389 w 1943148"/>
                <a:gd name="connsiteY3" fmla="*/ 3905425 h 4425666"/>
                <a:gd name="connsiteX4" fmla="*/ 193268 w 1943148"/>
                <a:gd name="connsiteY4" fmla="*/ 4409249 h 4425666"/>
                <a:gd name="connsiteX5" fmla="*/ 0 w 1943148"/>
                <a:gd name="connsiteY5" fmla="*/ 4312626 h 4425666"/>
                <a:gd name="connsiteX0" fmla="*/ 1711925 w 1943270"/>
                <a:gd name="connsiteY0" fmla="*/ 123287 h 4517131"/>
                <a:gd name="connsiteX1" fmla="*/ 1925901 w 1943270"/>
                <a:gd name="connsiteY1" fmla="*/ 261321 h 4517131"/>
                <a:gd name="connsiteX2" fmla="*/ 1249464 w 1943270"/>
                <a:gd name="connsiteY2" fmla="*/ 2407752 h 4517131"/>
                <a:gd name="connsiteX3" fmla="*/ 538511 w 1943270"/>
                <a:gd name="connsiteY3" fmla="*/ 3905425 h 4517131"/>
                <a:gd name="connsiteX4" fmla="*/ 82951 w 1943270"/>
                <a:gd name="connsiteY4" fmla="*/ 4505872 h 4517131"/>
                <a:gd name="connsiteX5" fmla="*/ 122 w 1943270"/>
                <a:gd name="connsiteY5" fmla="*/ 4312626 h 4517131"/>
                <a:gd name="connsiteX0" fmla="*/ 1711925 w 1943270"/>
                <a:gd name="connsiteY0" fmla="*/ 123287 h 4517131"/>
                <a:gd name="connsiteX1" fmla="*/ 1925901 w 1943270"/>
                <a:gd name="connsiteY1" fmla="*/ 261321 h 4517131"/>
                <a:gd name="connsiteX2" fmla="*/ 1249464 w 1943270"/>
                <a:gd name="connsiteY2" fmla="*/ 2407752 h 4517131"/>
                <a:gd name="connsiteX3" fmla="*/ 538511 w 1943270"/>
                <a:gd name="connsiteY3" fmla="*/ 3905425 h 4517131"/>
                <a:gd name="connsiteX4" fmla="*/ 82951 w 1943270"/>
                <a:gd name="connsiteY4" fmla="*/ 4505872 h 4517131"/>
                <a:gd name="connsiteX5" fmla="*/ 122 w 1943270"/>
                <a:gd name="connsiteY5" fmla="*/ 4312626 h 4517131"/>
                <a:gd name="connsiteX0" fmla="*/ 1711925 w 1880313"/>
                <a:gd name="connsiteY0" fmla="*/ 35077 h 4428921"/>
                <a:gd name="connsiteX1" fmla="*/ 1856877 w 1880313"/>
                <a:gd name="connsiteY1" fmla="*/ 538901 h 4428921"/>
                <a:gd name="connsiteX2" fmla="*/ 1249464 w 1880313"/>
                <a:gd name="connsiteY2" fmla="*/ 2319542 h 4428921"/>
                <a:gd name="connsiteX3" fmla="*/ 538511 w 1880313"/>
                <a:gd name="connsiteY3" fmla="*/ 3817215 h 4428921"/>
                <a:gd name="connsiteX4" fmla="*/ 82951 w 1880313"/>
                <a:gd name="connsiteY4" fmla="*/ 4417662 h 4428921"/>
                <a:gd name="connsiteX5" fmla="*/ 122 w 1880313"/>
                <a:gd name="connsiteY5" fmla="*/ 4224416 h 4428921"/>
                <a:gd name="connsiteX0" fmla="*/ 1711925 w 1935458"/>
                <a:gd name="connsiteY0" fmla="*/ 120590 h 4514434"/>
                <a:gd name="connsiteX1" fmla="*/ 1856877 w 1935458"/>
                <a:gd name="connsiteY1" fmla="*/ 624414 h 4514434"/>
                <a:gd name="connsiteX2" fmla="*/ 1249464 w 1935458"/>
                <a:gd name="connsiteY2" fmla="*/ 2405055 h 4514434"/>
                <a:gd name="connsiteX3" fmla="*/ 538511 w 1935458"/>
                <a:gd name="connsiteY3" fmla="*/ 3902728 h 4514434"/>
                <a:gd name="connsiteX4" fmla="*/ 82951 w 1935458"/>
                <a:gd name="connsiteY4" fmla="*/ 4503175 h 4514434"/>
                <a:gd name="connsiteX5" fmla="*/ 122 w 1935458"/>
                <a:gd name="connsiteY5" fmla="*/ 4309929 h 4514434"/>
                <a:gd name="connsiteX0" fmla="*/ 1711925 w 1935458"/>
                <a:gd name="connsiteY0" fmla="*/ 120590 h 4514434"/>
                <a:gd name="connsiteX1" fmla="*/ 1856877 w 1935458"/>
                <a:gd name="connsiteY1" fmla="*/ 624414 h 4514434"/>
                <a:gd name="connsiteX2" fmla="*/ 1249464 w 1935458"/>
                <a:gd name="connsiteY2" fmla="*/ 2405055 h 4514434"/>
                <a:gd name="connsiteX3" fmla="*/ 82951 w 1935458"/>
                <a:gd name="connsiteY3" fmla="*/ 4503175 h 4514434"/>
                <a:gd name="connsiteX4" fmla="*/ 122 w 1935458"/>
                <a:gd name="connsiteY4" fmla="*/ 4309929 h 4514434"/>
                <a:gd name="connsiteX0" fmla="*/ 1877118 w 2100651"/>
                <a:gd name="connsiteY0" fmla="*/ 120590 h 4727749"/>
                <a:gd name="connsiteX1" fmla="*/ 2022070 w 2100651"/>
                <a:gd name="connsiteY1" fmla="*/ 624414 h 4727749"/>
                <a:gd name="connsiteX2" fmla="*/ 1414657 w 2100651"/>
                <a:gd name="connsiteY2" fmla="*/ 2405055 h 4727749"/>
                <a:gd name="connsiteX3" fmla="*/ 248144 w 2100651"/>
                <a:gd name="connsiteY3" fmla="*/ 4503175 h 4727749"/>
                <a:gd name="connsiteX4" fmla="*/ 165315 w 2100651"/>
                <a:gd name="connsiteY4" fmla="*/ 4309929 h 4727749"/>
                <a:gd name="connsiteX0" fmla="*/ 1763567 w 1987100"/>
                <a:gd name="connsiteY0" fmla="*/ 120590 h 4566616"/>
                <a:gd name="connsiteX1" fmla="*/ 1908519 w 1987100"/>
                <a:gd name="connsiteY1" fmla="*/ 624414 h 4566616"/>
                <a:gd name="connsiteX2" fmla="*/ 1301106 w 1987100"/>
                <a:gd name="connsiteY2" fmla="*/ 2405055 h 4566616"/>
                <a:gd name="connsiteX3" fmla="*/ 327861 w 1987100"/>
                <a:gd name="connsiteY3" fmla="*/ 4296123 h 4566616"/>
                <a:gd name="connsiteX4" fmla="*/ 51764 w 1987100"/>
                <a:gd name="connsiteY4" fmla="*/ 4309929 h 4566616"/>
                <a:gd name="connsiteX0" fmla="*/ 1714491 w 1938024"/>
                <a:gd name="connsiteY0" fmla="*/ 120590 h 4493016"/>
                <a:gd name="connsiteX1" fmla="*/ 1859443 w 1938024"/>
                <a:gd name="connsiteY1" fmla="*/ 624414 h 4493016"/>
                <a:gd name="connsiteX2" fmla="*/ 1252030 w 1938024"/>
                <a:gd name="connsiteY2" fmla="*/ 2405055 h 4493016"/>
                <a:gd name="connsiteX3" fmla="*/ 278785 w 1938024"/>
                <a:gd name="connsiteY3" fmla="*/ 4296123 h 4493016"/>
                <a:gd name="connsiteX4" fmla="*/ 2688 w 1938024"/>
                <a:gd name="connsiteY4" fmla="*/ 4309929 h 4493016"/>
                <a:gd name="connsiteX0" fmla="*/ 1711803 w 1882019"/>
                <a:gd name="connsiteY0" fmla="*/ 35453 h 4353714"/>
                <a:gd name="connsiteX1" fmla="*/ 1856755 w 1882019"/>
                <a:gd name="connsiteY1" fmla="*/ 539277 h 4353714"/>
                <a:gd name="connsiteX2" fmla="*/ 1221732 w 1882019"/>
                <a:gd name="connsiteY2" fmla="*/ 2347525 h 4353714"/>
                <a:gd name="connsiteX3" fmla="*/ 276097 w 1882019"/>
                <a:gd name="connsiteY3" fmla="*/ 4210986 h 4353714"/>
                <a:gd name="connsiteX4" fmla="*/ 0 w 1882019"/>
                <a:gd name="connsiteY4" fmla="*/ 4224792 h 4353714"/>
                <a:gd name="connsiteX0" fmla="*/ 1711803 w 1937328"/>
                <a:gd name="connsiteY0" fmla="*/ 124071 h 4442332"/>
                <a:gd name="connsiteX1" fmla="*/ 1856755 w 1937328"/>
                <a:gd name="connsiteY1" fmla="*/ 627895 h 4442332"/>
                <a:gd name="connsiteX2" fmla="*/ 1221732 w 1937328"/>
                <a:gd name="connsiteY2" fmla="*/ 2436143 h 4442332"/>
                <a:gd name="connsiteX3" fmla="*/ 276097 w 1937328"/>
                <a:gd name="connsiteY3" fmla="*/ 4299604 h 4442332"/>
                <a:gd name="connsiteX4" fmla="*/ 0 w 1937328"/>
                <a:gd name="connsiteY4" fmla="*/ 4313410 h 4442332"/>
                <a:gd name="connsiteX0" fmla="*/ 1715755 w 1941280"/>
                <a:gd name="connsiteY0" fmla="*/ 124071 h 4509785"/>
                <a:gd name="connsiteX1" fmla="*/ 1860707 w 1941280"/>
                <a:gd name="connsiteY1" fmla="*/ 627895 h 4509785"/>
                <a:gd name="connsiteX2" fmla="*/ 1225684 w 1941280"/>
                <a:gd name="connsiteY2" fmla="*/ 2436143 h 4509785"/>
                <a:gd name="connsiteX3" fmla="*/ 280049 w 1941280"/>
                <a:gd name="connsiteY3" fmla="*/ 4299604 h 4509785"/>
                <a:gd name="connsiteX4" fmla="*/ 3952 w 1941280"/>
                <a:gd name="connsiteY4" fmla="*/ 4313410 h 4509785"/>
                <a:gd name="connsiteX0" fmla="*/ 1715755 w 1950262"/>
                <a:gd name="connsiteY0" fmla="*/ 117843 h 4503557"/>
                <a:gd name="connsiteX1" fmla="*/ 1860707 w 1950262"/>
                <a:gd name="connsiteY1" fmla="*/ 621667 h 4503557"/>
                <a:gd name="connsiteX2" fmla="*/ 1225684 w 1950262"/>
                <a:gd name="connsiteY2" fmla="*/ 2429915 h 4503557"/>
                <a:gd name="connsiteX3" fmla="*/ 280049 w 1950262"/>
                <a:gd name="connsiteY3" fmla="*/ 4293376 h 4503557"/>
                <a:gd name="connsiteX4" fmla="*/ 3952 w 1950262"/>
                <a:gd name="connsiteY4" fmla="*/ 4307182 h 4503557"/>
                <a:gd name="connsiteX0" fmla="*/ 1715755 w 1950262"/>
                <a:gd name="connsiteY0" fmla="*/ 117843 h 4503557"/>
                <a:gd name="connsiteX1" fmla="*/ 1860707 w 1950262"/>
                <a:gd name="connsiteY1" fmla="*/ 621667 h 4503557"/>
                <a:gd name="connsiteX2" fmla="*/ 1225684 w 1950262"/>
                <a:gd name="connsiteY2" fmla="*/ 2429915 h 4503557"/>
                <a:gd name="connsiteX3" fmla="*/ 280049 w 1950262"/>
                <a:gd name="connsiteY3" fmla="*/ 4293376 h 4503557"/>
                <a:gd name="connsiteX4" fmla="*/ 3952 w 1950262"/>
                <a:gd name="connsiteY4" fmla="*/ 4307182 h 4503557"/>
                <a:gd name="connsiteX0" fmla="*/ 1715755 w 1935311"/>
                <a:gd name="connsiteY0" fmla="*/ 119900 h 4505614"/>
                <a:gd name="connsiteX1" fmla="*/ 1860707 w 1935311"/>
                <a:gd name="connsiteY1" fmla="*/ 623724 h 4505614"/>
                <a:gd name="connsiteX2" fmla="*/ 1225684 w 1935311"/>
                <a:gd name="connsiteY2" fmla="*/ 2431972 h 4505614"/>
                <a:gd name="connsiteX3" fmla="*/ 280049 w 1935311"/>
                <a:gd name="connsiteY3" fmla="*/ 4295433 h 4505614"/>
                <a:gd name="connsiteX4" fmla="*/ 3952 w 1935311"/>
                <a:gd name="connsiteY4" fmla="*/ 4309239 h 4505614"/>
                <a:gd name="connsiteX0" fmla="*/ 1715755 w 1935311"/>
                <a:gd name="connsiteY0" fmla="*/ 119900 h 4505614"/>
                <a:gd name="connsiteX1" fmla="*/ 1860707 w 1935311"/>
                <a:gd name="connsiteY1" fmla="*/ 623724 h 4505614"/>
                <a:gd name="connsiteX2" fmla="*/ 1225684 w 1935311"/>
                <a:gd name="connsiteY2" fmla="*/ 2431972 h 4505614"/>
                <a:gd name="connsiteX3" fmla="*/ 280049 w 1935311"/>
                <a:gd name="connsiteY3" fmla="*/ 4295433 h 4505614"/>
                <a:gd name="connsiteX4" fmla="*/ 3952 w 1935311"/>
                <a:gd name="connsiteY4" fmla="*/ 4309239 h 4505614"/>
                <a:gd name="connsiteX0" fmla="*/ 1711803 w 1888528"/>
                <a:gd name="connsiteY0" fmla="*/ 38817 h 4340220"/>
                <a:gd name="connsiteX1" fmla="*/ 1856755 w 1888528"/>
                <a:gd name="connsiteY1" fmla="*/ 542641 h 4340220"/>
                <a:gd name="connsiteX2" fmla="*/ 1125098 w 1888528"/>
                <a:gd name="connsiteY2" fmla="*/ 2578646 h 4340220"/>
                <a:gd name="connsiteX3" fmla="*/ 276097 w 1888528"/>
                <a:gd name="connsiteY3" fmla="*/ 4214350 h 4340220"/>
                <a:gd name="connsiteX4" fmla="*/ 0 w 1888528"/>
                <a:gd name="connsiteY4" fmla="*/ 4228156 h 4340220"/>
                <a:gd name="connsiteX0" fmla="*/ 1711803 w 1935336"/>
                <a:gd name="connsiteY0" fmla="*/ 118869 h 4420272"/>
                <a:gd name="connsiteX1" fmla="*/ 1856755 w 1935336"/>
                <a:gd name="connsiteY1" fmla="*/ 622693 h 4420272"/>
                <a:gd name="connsiteX2" fmla="*/ 1125098 w 1935336"/>
                <a:gd name="connsiteY2" fmla="*/ 2658698 h 4420272"/>
                <a:gd name="connsiteX3" fmla="*/ 276097 w 1935336"/>
                <a:gd name="connsiteY3" fmla="*/ 4294402 h 4420272"/>
                <a:gd name="connsiteX4" fmla="*/ 0 w 1935336"/>
                <a:gd name="connsiteY4" fmla="*/ 4308208 h 4420272"/>
                <a:gd name="connsiteX0" fmla="*/ 1715417 w 1938950"/>
                <a:gd name="connsiteY0" fmla="*/ 118869 h 4503049"/>
                <a:gd name="connsiteX1" fmla="*/ 1860369 w 1938950"/>
                <a:gd name="connsiteY1" fmla="*/ 622693 h 4503049"/>
                <a:gd name="connsiteX2" fmla="*/ 1128712 w 1938950"/>
                <a:gd name="connsiteY2" fmla="*/ 2658698 h 4503049"/>
                <a:gd name="connsiteX3" fmla="*/ 279711 w 1938950"/>
                <a:gd name="connsiteY3" fmla="*/ 4294402 h 4503049"/>
                <a:gd name="connsiteX4" fmla="*/ 3614 w 1938950"/>
                <a:gd name="connsiteY4" fmla="*/ 4308208 h 4503049"/>
                <a:gd name="connsiteX0" fmla="*/ 1711803 w 1887880"/>
                <a:gd name="connsiteY0" fmla="*/ 38817 h 4340220"/>
                <a:gd name="connsiteX1" fmla="*/ 1856755 w 1887880"/>
                <a:gd name="connsiteY1" fmla="*/ 542641 h 4340220"/>
                <a:gd name="connsiteX2" fmla="*/ 1134623 w 1887880"/>
                <a:gd name="connsiteY2" fmla="*/ 2578646 h 4340220"/>
                <a:gd name="connsiteX3" fmla="*/ 276097 w 1887880"/>
                <a:gd name="connsiteY3" fmla="*/ 4214350 h 4340220"/>
                <a:gd name="connsiteX4" fmla="*/ 0 w 1887880"/>
                <a:gd name="connsiteY4" fmla="*/ 4228156 h 4340220"/>
                <a:gd name="connsiteX0" fmla="*/ 1711803 w 1934489"/>
                <a:gd name="connsiteY0" fmla="*/ 108771 h 4410174"/>
                <a:gd name="connsiteX1" fmla="*/ 1856755 w 1934489"/>
                <a:gd name="connsiteY1" fmla="*/ 612595 h 4410174"/>
                <a:gd name="connsiteX2" fmla="*/ 1134623 w 1934489"/>
                <a:gd name="connsiteY2" fmla="*/ 2648600 h 4410174"/>
                <a:gd name="connsiteX3" fmla="*/ 276097 w 1934489"/>
                <a:gd name="connsiteY3" fmla="*/ 4284304 h 4410174"/>
                <a:gd name="connsiteX4" fmla="*/ 0 w 1934489"/>
                <a:gd name="connsiteY4" fmla="*/ 4298110 h 4410174"/>
                <a:gd name="connsiteX0" fmla="*/ 1714367 w 1937053"/>
                <a:gd name="connsiteY0" fmla="*/ 108771 h 4507963"/>
                <a:gd name="connsiteX1" fmla="*/ 1859319 w 1937053"/>
                <a:gd name="connsiteY1" fmla="*/ 612595 h 4507963"/>
                <a:gd name="connsiteX2" fmla="*/ 1137187 w 1937053"/>
                <a:gd name="connsiteY2" fmla="*/ 2648600 h 4507963"/>
                <a:gd name="connsiteX3" fmla="*/ 278661 w 1937053"/>
                <a:gd name="connsiteY3" fmla="*/ 4284304 h 4507963"/>
                <a:gd name="connsiteX4" fmla="*/ 2564 w 1937053"/>
                <a:gd name="connsiteY4" fmla="*/ 4298110 h 45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053" h="4507963">
                  <a:moveTo>
                    <a:pt x="1714367" y="108771"/>
                  </a:moveTo>
                  <a:cubicBezTo>
                    <a:pt x="1806400" y="-22937"/>
                    <a:pt x="2065583" y="-183243"/>
                    <a:pt x="1859319" y="612595"/>
                  </a:cubicBezTo>
                  <a:cubicBezTo>
                    <a:pt x="1653055" y="1408433"/>
                    <a:pt x="1310899" y="2195388"/>
                    <a:pt x="1137187" y="2648600"/>
                  </a:cubicBezTo>
                  <a:cubicBezTo>
                    <a:pt x="963475" y="3101812"/>
                    <a:pt x="603232" y="3789253"/>
                    <a:pt x="278661" y="4284304"/>
                  </a:cubicBezTo>
                  <a:cubicBezTo>
                    <a:pt x="-45910" y="4779355"/>
                    <a:pt x="2564" y="4298110"/>
                    <a:pt x="2564" y="4298110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Isosceles Triangle 27">
              <a:extLst>
                <a:ext uri="{FF2B5EF4-FFF2-40B4-BE49-F238E27FC236}">
                  <a16:creationId xmlns:a16="http://schemas.microsoft.com/office/drawing/2014/main" id="{FEBA485B-8CF9-594A-A8BC-BA0C73039C19}"/>
                </a:ext>
              </a:extLst>
            </p:cNvPr>
            <p:cNvSpPr/>
            <p:nvPr/>
          </p:nvSpPr>
          <p:spPr>
            <a:xfrm rot="12280931">
              <a:off x="3043692" y="3323724"/>
              <a:ext cx="180062" cy="219456"/>
            </a:xfrm>
            <a:prstGeom prst="triangle">
              <a:avLst>
                <a:gd name="adj" fmla="val 50294"/>
              </a:avLst>
            </a:prstGeom>
            <a:solidFill>
              <a:srgbClr val="008000"/>
            </a:solidFill>
            <a:ln w="0">
              <a:solidFill>
                <a:srgbClr val="43434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4EBB81-86B4-CB46-826C-C793F2421E16}"/>
              </a:ext>
            </a:extLst>
          </p:cNvPr>
          <p:cNvGrpSpPr/>
          <p:nvPr/>
        </p:nvGrpSpPr>
        <p:grpSpPr>
          <a:xfrm rot="267898">
            <a:off x="1773097" y="1172322"/>
            <a:ext cx="1348570" cy="3177807"/>
            <a:chOff x="2183790" y="354260"/>
            <a:chExt cx="1937053" cy="4507963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470B18-B6FD-FC4A-95B5-F623E9471934}"/>
                </a:ext>
              </a:extLst>
            </p:cNvPr>
            <p:cNvSpPr/>
            <p:nvPr/>
          </p:nvSpPr>
          <p:spPr>
            <a:xfrm>
              <a:off x="2183790" y="354260"/>
              <a:ext cx="1937053" cy="4507963"/>
            </a:xfrm>
            <a:custGeom>
              <a:avLst/>
              <a:gdLst>
                <a:gd name="connsiteX0" fmla="*/ 1803703 w 2075440"/>
                <a:gd name="connsiteY0" fmla="*/ 203238 h 4733012"/>
                <a:gd name="connsiteX1" fmla="*/ 1969362 w 2075440"/>
                <a:gd name="connsiteY1" fmla="*/ 85909 h 4733012"/>
                <a:gd name="connsiteX2" fmla="*/ 2024581 w 2075440"/>
                <a:gd name="connsiteY2" fmla="*/ 251550 h 4733012"/>
                <a:gd name="connsiteX3" fmla="*/ 1210094 w 2075440"/>
                <a:gd name="connsiteY3" fmla="*/ 2784478 h 4733012"/>
                <a:gd name="connsiteX4" fmla="*/ 140217 w 2075440"/>
                <a:gd name="connsiteY4" fmla="*/ 4585824 h 4733012"/>
                <a:gd name="connsiteX5" fmla="*/ 78095 w 2075440"/>
                <a:gd name="connsiteY5" fmla="*/ 4364969 h 4733012"/>
                <a:gd name="connsiteX6" fmla="*/ 747631 w 2075440"/>
                <a:gd name="connsiteY6" fmla="*/ 2280653 h 4733012"/>
                <a:gd name="connsiteX0" fmla="*/ 1803703 w 1996347"/>
                <a:gd name="connsiteY0" fmla="*/ 293559 h 4823333"/>
                <a:gd name="connsiteX1" fmla="*/ 1969362 w 1996347"/>
                <a:gd name="connsiteY1" fmla="*/ 176230 h 4823333"/>
                <a:gd name="connsiteX2" fmla="*/ 1210094 w 1996347"/>
                <a:gd name="connsiteY2" fmla="*/ 2874799 h 4823333"/>
                <a:gd name="connsiteX3" fmla="*/ 140217 w 1996347"/>
                <a:gd name="connsiteY3" fmla="*/ 4676145 h 4823333"/>
                <a:gd name="connsiteX4" fmla="*/ 78095 w 1996347"/>
                <a:gd name="connsiteY4" fmla="*/ 4455290 h 4823333"/>
                <a:gd name="connsiteX5" fmla="*/ 747631 w 1996347"/>
                <a:gd name="connsiteY5" fmla="*/ 2370974 h 4823333"/>
                <a:gd name="connsiteX0" fmla="*/ 1803703 w 2040668"/>
                <a:gd name="connsiteY0" fmla="*/ 117337 h 4647111"/>
                <a:gd name="connsiteX1" fmla="*/ 2017679 w 2040668"/>
                <a:gd name="connsiteY1" fmla="*/ 255371 h 4647111"/>
                <a:gd name="connsiteX2" fmla="*/ 1210094 w 2040668"/>
                <a:gd name="connsiteY2" fmla="*/ 2698577 h 4647111"/>
                <a:gd name="connsiteX3" fmla="*/ 140217 w 2040668"/>
                <a:gd name="connsiteY3" fmla="*/ 4499923 h 4647111"/>
                <a:gd name="connsiteX4" fmla="*/ 78095 w 2040668"/>
                <a:gd name="connsiteY4" fmla="*/ 4279068 h 4647111"/>
                <a:gd name="connsiteX5" fmla="*/ 747631 w 2040668"/>
                <a:gd name="connsiteY5" fmla="*/ 2194752 h 4647111"/>
                <a:gd name="connsiteX0" fmla="*/ 1803703 w 2029631"/>
                <a:gd name="connsiteY0" fmla="*/ 128576 h 4658350"/>
                <a:gd name="connsiteX1" fmla="*/ 2017679 w 2029631"/>
                <a:gd name="connsiteY1" fmla="*/ 266610 h 4658350"/>
                <a:gd name="connsiteX2" fmla="*/ 1210094 w 2029631"/>
                <a:gd name="connsiteY2" fmla="*/ 2709816 h 4658350"/>
                <a:gd name="connsiteX3" fmla="*/ 140217 w 2029631"/>
                <a:gd name="connsiteY3" fmla="*/ 4511162 h 4658350"/>
                <a:gd name="connsiteX4" fmla="*/ 78095 w 2029631"/>
                <a:gd name="connsiteY4" fmla="*/ 4290307 h 4658350"/>
                <a:gd name="connsiteX5" fmla="*/ 747631 w 2029631"/>
                <a:gd name="connsiteY5" fmla="*/ 2205991 h 4658350"/>
                <a:gd name="connsiteX0" fmla="*/ 1803703 w 2029631"/>
                <a:gd name="connsiteY0" fmla="*/ 122939 h 4652713"/>
                <a:gd name="connsiteX1" fmla="*/ 2017679 w 2029631"/>
                <a:gd name="connsiteY1" fmla="*/ 260973 h 4652713"/>
                <a:gd name="connsiteX2" fmla="*/ 1210094 w 2029631"/>
                <a:gd name="connsiteY2" fmla="*/ 2704179 h 4652713"/>
                <a:gd name="connsiteX3" fmla="*/ 140217 w 2029631"/>
                <a:gd name="connsiteY3" fmla="*/ 4505525 h 4652713"/>
                <a:gd name="connsiteX4" fmla="*/ 78095 w 2029631"/>
                <a:gd name="connsiteY4" fmla="*/ 4284670 h 4652713"/>
                <a:gd name="connsiteX5" fmla="*/ 747631 w 2029631"/>
                <a:gd name="connsiteY5" fmla="*/ 2200354 h 4652713"/>
                <a:gd name="connsiteX0" fmla="*/ 1792928 w 2041381"/>
                <a:gd name="connsiteY0" fmla="*/ 145201 h 4645286"/>
                <a:gd name="connsiteX1" fmla="*/ 2006904 w 2041381"/>
                <a:gd name="connsiteY1" fmla="*/ 283235 h 4645286"/>
                <a:gd name="connsiteX2" fmla="*/ 1006051 w 2041381"/>
                <a:gd name="connsiteY2" fmla="*/ 3133642 h 4645286"/>
                <a:gd name="connsiteX3" fmla="*/ 129442 w 2041381"/>
                <a:gd name="connsiteY3" fmla="*/ 4527787 h 4645286"/>
                <a:gd name="connsiteX4" fmla="*/ 67320 w 2041381"/>
                <a:gd name="connsiteY4" fmla="*/ 4306932 h 4645286"/>
                <a:gd name="connsiteX5" fmla="*/ 736856 w 2041381"/>
                <a:gd name="connsiteY5" fmla="*/ 2222616 h 4645286"/>
                <a:gd name="connsiteX0" fmla="*/ 1792928 w 2041381"/>
                <a:gd name="connsiteY0" fmla="*/ 145201 h 4645286"/>
                <a:gd name="connsiteX1" fmla="*/ 2006904 w 2041381"/>
                <a:gd name="connsiteY1" fmla="*/ 283235 h 4645286"/>
                <a:gd name="connsiteX2" fmla="*/ 1006051 w 2041381"/>
                <a:gd name="connsiteY2" fmla="*/ 3133642 h 4645286"/>
                <a:gd name="connsiteX3" fmla="*/ 129442 w 2041381"/>
                <a:gd name="connsiteY3" fmla="*/ 4527787 h 4645286"/>
                <a:gd name="connsiteX4" fmla="*/ 67320 w 2041381"/>
                <a:gd name="connsiteY4" fmla="*/ 4306932 h 4645286"/>
                <a:gd name="connsiteX5" fmla="*/ 736856 w 2041381"/>
                <a:gd name="connsiteY5" fmla="*/ 2222616 h 4645286"/>
                <a:gd name="connsiteX0" fmla="*/ 1809849 w 2041084"/>
                <a:gd name="connsiteY0" fmla="*/ 99440 h 4648925"/>
                <a:gd name="connsiteX1" fmla="*/ 2023825 w 2041084"/>
                <a:gd name="connsiteY1" fmla="*/ 237474 h 4648925"/>
                <a:gd name="connsiteX2" fmla="*/ 1319776 w 2041084"/>
                <a:gd name="connsiteY2" fmla="*/ 2411513 h 4648925"/>
                <a:gd name="connsiteX3" fmla="*/ 146363 w 2041084"/>
                <a:gd name="connsiteY3" fmla="*/ 4482026 h 4648925"/>
                <a:gd name="connsiteX4" fmla="*/ 84241 w 2041084"/>
                <a:gd name="connsiteY4" fmla="*/ 4261171 h 4648925"/>
                <a:gd name="connsiteX5" fmla="*/ 753777 w 2041084"/>
                <a:gd name="connsiteY5" fmla="*/ 2176855 h 4648925"/>
                <a:gd name="connsiteX0" fmla="*/ 1809849 w 2041084"/>
                <a:gd name="connsiteY0" fmla="*/ 99440 h 4648925"/>
                <a:gd name="connsiteX1" fmla="*/ 2023825 w 2041084"/>
                <a:gd name="connsiteY1" fmla="*/ 237474 h 4648925"/>
                <a:gd name="connsiteX2" fmla="*/ 1319776 w 2041084"/>
                <a:gd name="connsiteY2" fmla="*/ 2411513 h 4648925"/>
                <a:gd name="connsiteX3" fmla="*/ 146363 w 2041084"/>
                <a:gd name="connsiteY3" fmla="*/ 4482026 h 4648925"/>
                <a:gd name="connsiteX4" fmla="*/ 84241 w 2041084"/>
                <a:gd name="connsiteY4" fmla="*/ 4261171 h 4648925"/>
                <a:gd name="connsiteX5" fmla="*/ 753777 w 2041084"/>
                <a:gd name="connsiteY5" fmla="*/ 2176855 h 4648925"/>
                <a:gd name="connsiteX0" fmla="*/ 1725608 w 1956843"/>
                <a:gd name="connsiteY0" fmla="*/ 99440 h 4262090"/>
                <a:gd name="connsiteX1" fmla="*/ 1939584 w 1956843"/>
                <a:gd name="connsiteY1" fmla="*/ 237474 h 4262090"/>
                <a:gd name="connsiteX2" fmla="*/ 1235535 w 1956843"/>
                <a:gd name="connsiteY2" fmla="*/ 2411513 h 4262090"/>
                <a:gd name="connsiteX3" fmla="*/ 0 w 1956843"/>
                <a:gd name="connsiteY3" fmla="*/ 4261171 h 4262090"/>
                <a:gd name="connsiteX4" fmla="*/ 669536 w 1956843"/>
                <a:gd name="connsiteY4" fmla="*/ 2176855 h 4262090"/>
                <a:gd name="connsiteX0" fmla="*/ 1649682 w 1880917"/>
                <a:gd name="connsiteY0" fmla="*/ 99440 h 4489726"/>
                <a:gd name="connsiteX1" fmla="*/ 1863658 w 1880917"/>
                <a:gd name="connsiteY1" fmla="*/ 237474 h 4489726"/>
                <a:gd name="connsiteX2" fmla="*/ 1159609 w 1880917"/>
                <a:gd name="connsiteY2" fmla="*/ 2411513 h 4489726"/>
                <a:gd name="connsiteX3" fmla="*/ 0 w 1880917"/>
                <a:gd name="connsiteY3" fmla="*/ 4488928 h 4489726"/>
                <a:gd name="connsiteX4" fmla="*/ 593610 w 1880917"/>
                <a:gd name="connsiteY4" fmla="*/ 2176855 h 4489726"/>
                <a:gd name="connsiteX0" fmla="*/ 1698267 w 1929502"/>
                <a:gd name="connsiteY0" fmla="*/ 99440 h 4491891"/>
                <a:gd name="connsiteX1" fmla="*/ 1912243 w 1929502"/>
                <a:gd name="connsiteY1" fmla="*/ 237474 h 4491891"/>
                <a:gd name="connsiteX2" fmla="*/ 1208194 w 1929502"/>
                <a:gd name="connsiteY2" fmla="*/ 2411513 h 4491891"/>
                <a:gd name="connsiteX3" fmla="*/ 48585 w 1929502"/>
                <a:gd name="connsiteY3" fmla="*/ 4488928 h 4491891"/>
                <a:gd name="connsiteX4" fmla="*/ 642195 w 1929502"/>
                <a:gd name="connsiteY4" fmla="*/ 2176855 h 4491891"/>
                <a:gd name="connsiteX0" fmla="*/ 1759660 w 1990895"/>
                <a:gd name="connsiteY0" fmla="*/ 99440 h 4590054"/>
                <a:gd name="connsiteX1" fmla="*/ 1973636 w 1990895"/>
                <a:gd name="connsiteY1" fmla="*/ 237474 h 4590054"/>
                <a:gd name="connsiteX2" fmla="*/ 1269587 w 1990895"/>
                <a:gd name="connsiteY2" fmla="*/ 2411513 h 4590054"/>
                <a:gd name="connsiteX3" fmla="*/ 109978 w 1990895"/>
                <a:gd name="connsiteY3" fmla="*/ 4488928 h 4590054"/>
                <a:gd name="connsiteX4" fmla="*/ 47857 w 1990895"/>
                <a:gd name="connsiteY4" fmla="*/ 4288779 h 4590054"/>
                <a:gd name="connsiteX0" fmla="*/ 1714917 w 1946152"/>
                <a:gd name="connsiteY0" fmla="*/ 99440 h 4489726"/>
                <a:gd name="connsiteX1" fmla="*/ 1928893 w 1946152"/>
                <a:gd name="connsiteY1" fmla="*/ 237474 h 4489726"/>
                <a:gd name="connsiteX2" fmla="*/ 1224844 w 1946152"/>
                <a:gd name="connsiteY2" fmla="*/ 2411513 h 4489726"/>
                <a:gd name="connsiteX3" fmla="*/ 65235 w 1946152"/>
                <a:gd name="connsiteY3" fmla="*/ 4488928 h 4489726"/>
                <a:gd name="connsiteX4" fmla="*/ 3114 w 1946152"/>
                <a:gd name="connsiteY4" fmla="*/ 4288779 h 4489726"/>
                <a:gd name="connsiteX0" fmla="*/ 1750925 w 1989076"/>
                <a:gd name="connsiteY0" fmla="*/ 118732 h 4589659"/>
                <a:gd name="connsiteX1" fmla="*/ 1964901 w 1989076"/>
                <a:gd name="connsiteY1" fmla="*/ 256766 h 4589659"/>
                <a:gd name="connsiteX2" fmla="*/ 1136609 w 1989076"/>
                <a:gd name="connsiteY2" fmla="*/ 2720677 h 4589659"/>
                <a:gd name="connsiteX3" fmla="*/ 101243 w 1989076"/>
                <a:gd name="connsiteY3" fmla="*/ 4508220 h 4589659"/>
                <a:gd name="connsiteX4" fmla="*/ 39122 w 1989076"/>
                <a:gd name="connsiteY4" fmla="*/ 4308071 h 4589659"/>
                <a:gd name="connsiteX0" fmla="*/ 1750925 w 1989076"/>
                <a:gd name="connsiteY0" fmla="*/ 118732 h 4589659"/>
                <a:gd name="connsiteX1" fmla="*/ 1964901 w 1989076"/>
                <a:gd name="connsiteY1" fmla="*/ 256766 h 4589659"/>
                <a:gd name="connsiteX2" fmla="*/ 1136609 w 1989076"/>
                <a:gd name="connsiteY2" fmla="*/ 2720677 h 4589659"/>
                <a:gd name="connsiteX3" fmla="*/ 101243 w 1989076"/>
                <a:gd name="connsiteY3" fmla="*/ 4508220 h 4589659"/>
                <a:gd name="connsiteX4" fmla="*/ 39122 w 1989076"/>
                <a:gd name="connsiteY4" fmla="*/ 4308071 h 4589659"/>
                <a:gd name="connsiteX0" fmla="*/ 1711803 w 1949954"/>
                <a:gd name="connsiteY0" fmla="*/ 118732 h 4501569"/>
                <a:gd name="connsiteX1" fmla="*/ 1925779 w 1949954"/>
                <a:gd name="connsiteY1" fmla="*/ 256766 h 4501569"/>
                <a:gd name="connsiteX2" fmla="*/ 1097487 w 1949954"/>
                <a:gd name="connsiteY2" fmla="*/ 2720677 h 4501569"/>
                <a:gd name="connsiteX3" fmla="*/ 193268 w 1949954"/>
                <a:gd name="connsiteY3" fmla="*/ 4404694 h 4501569"/>
                <a:gd name="connsiteX4" fmla="*/ 0 w 1949954"/>
                <a:gd name="connsiteY4" fmla="*/ 4308071 h 4501569"/>
                <a:gd name="connsiteX0" fmla="*/ 1711891 w 1950042"/>
                <a:gd name="connsiteY0" fmla="*/ 118732 h 4504545"/>
                <a:gd name="connsiteX1" fmla="*/ 1925867 w 1950042"/>
                <a:gd name="connsiteY1" fmla="*/ 256766 h 4504545"/>
                <a:gd name="connsiteX2" fmla="*/ 1097575 w 1950042"/>
                <a:gd name="connsiteY2" fmla="*/ 2720677 h 4504545"/>
                <a:gd name="connsiteX3" fmla="*/ 193356 w 1950042"/>
                <a:gd name="connsiteY3" fmla="*/ 4404694 h 4504545"/>
                <a:gd name="connsiteX4" fmla="*/ 88 w 1950042"/>
                <a:gd name="connsiteY4" fmla="*/ 4308071 h 4504545"/>
                <a:gd name="connsiteX0" fmla="*/ 1717726 w 1955877"/>
                <a:gd name="connsiteY0" fmla="*/ 118732 h 4516483"/>
                <a:gd name="connsiteX1" fmla="*/ 1931702 w 1955877"/>
                <a:gd name="connsiteY1" fmla="*/ 256766 h 4516483"/>
                <a:gd name="connsiteX2" fmla="*/ 1103410 w 1955877"/>
                <a:gd name="connsiteY2" fmla="*/ 2720677 h 4516483"/>
                <a:gd name="connsiteX3" fmla="*/ 199191 w 1955877"/>
                <a:gd name="connsiteY3" fmla="*/ 4404694 h 4516483"/>
                <a:gd name="connsiteX4" fmla="*/ 5923 w 1955877"/>
                <a:gd name="connsiteY4" fmla="*/ 4308071 h 4516483"/>
                <a:gd name="connsiteX0" fmla="*/ 1711892 w 1950043"/>
                <a:gd name="connsiteY0" fmla="*/ 118732 h 4507524"/>
                <a:gd name="connsiteX1" fmla="*/ 1925868 w 1950043"/>
                <a:gd name="connsiteY1" fmla="*/ 256766 h 4507524"/>
                <a:gd name="connsiteX2" fmla="*/ 1097576 w 1950043"/>
                <a:gd name="connsiteY2" fmla="*/ 2720677 h 4507524"/>
                <a:gd name="connsiteX3" fmla="*/ 193357 w 1950043"/>
                <a:gd name="connsiteY3" fmla="*/ 4404694 h 4507524"/>
                <a:gd name="connsiteX4" fmla="*/ 89 w 1950043"/>
                <a:gd name="connsiteY4" fmla="*/ 4308071 h 4507524"/>
                <a:gd name="connsiteX0" fmla="*/ 1711892 w 1951023"/>
                <a:gd name="connsiteY0" fmla="*/ 125842 h 4514634"/>
                <a:gd name="connsiteX1" fmla="*/ 1925868 w 1951023"/>
                <a:gd name="connsiteY1" fmla="*/ 263876 h 4514634"/>
                <a:gd name="connsiteX2" fmla="*/ 1097576 w 1951023"/>
                <a:gd name="connsiteY2" fmla="*/ 2727787 h 4514634"/>
                <a:gd name="connsiteX3" fmla="*/ 193357 w 1951023"/>
                <a:gd name="connsiteY3" fmla="*/ 4411804 h 4514634"/>
                <a:gd name="connsiteX4" fmla="*/ 89 w 1951023"/>
                <a:gd name="connsiteY4" fmla="*/ 4315181 h 4514634"/>
                <a:gd name="connsiteX0" fmla="*/ 1711892 w 1931773"/>
                <a:gd name="connsiteY0" fmla="*/ 128600 h 4517392"/>
                <a:gd name="connsiteX1" fmla="*/ 1925868 w 1931773"/>
                <a:gd name="connsiteY1" fmla="*/ 266634 h 4517392"/>
                <a:gd name="connsiteX2" fmla="*/ 1097576 w 1931773"/>
                <a:gd name="connsiteY2" fmla="*/ 2730545 h 4517392"/>
                <a:gd name="connsiteX3" fmla="*/ 193357 w 1931773"/>
                <a:gd name="connsiteY3" fmla="*/ 4414562 h 4517392"/>
                <a:gd name="connsiteX4" fmla="*/ 89 w 1931773"/>
                <a:gd name="connsiteY4" fmla="*/ 4317939 h 4517392"/>
                <a:gd name="connsiteX0" fmla="*/ 1711892 w 1928752"/>
                <a:gd name="connsiteY0" fmla="*/ 114933 h 4503725"/>
                <a:gd name="connsiteX1" fmla="*/ 1925868 w 1928752"/>
                <a:gd name="connsiteY1" fmla="*/ 252967 h 4503725"/>
                <a:gd name="connsiteX2" fmla="*/ 1097576 w 1928752"/>
                <a:gd name="connsiteY2" fmla="*/ 2716878 h 4503725"/>
                <a:gd name="connsiteX3" fmla="*/ 193357 w 1928752"/>
                <a:gd name="connsiteY3" fmla="*/ 4400895 h 4503725"/>
                <a:gd name="connsiteX4" fmla="*/ 89 w 1928752"/>
                <a:gd name="connsiteY4" fmla="*/ 4304272 h 4503725"/>
                <a:gd name="connsiteX0" fmla="*/ 1711892 w 1933527"/>
                <a:gd name="connsiteY0" fmla="*/ 131368 h 4520160"/>
                <a:gd name="connsiteX1" fmla="*/ 1925868 w 1933527"/>
                <a:gd name="connsiteY1" fmla="*/ 269402 h 4520160"/>
                <a:gd name="connsiteX2" fmla="*/ 1097576 w 1933527"/>
                <a:gd name="connsiteY2" fmla="*/ 2733313 h 4520160"/>
                <a:gd name="connsiteX3" fmla="*/ 193357 w 1933527"/>
                <a:gd name="connsiteY3" fmla="*/ 4417330 h 4520160"/>
                <a:gd name="connsiteX4" fmla="*/ 89 w 1933527"/>
                <a:gd name="connsiteY4" fmla="*/ 4320707 h 4520160"/>
                <a:gd name="connsiteX0" fmla="*/ 1711892 w 1937408"/>
                <a:gd name="connsiteY0" fmla="*/ 114933 h 4503725"/>
                <a:gd name="connsiteX1" fmla="*/ 1925868 w 1937408"/>
                <a:gd name="connsiteY1" fmla="*/ 252967 h 4503725"/>
                <a:gd name="connsiteX2" fmla="*/ 1097576 w 1937408"/>
                <a:gd name="connsiteY2" fmla="*/ 2716878 h 4503725"/>
                <a:gd name="connsiteX3" fmla="*/ 193357 w 1937408"/>
                <a:gd name="connsiteY3" fmla="*/ 4400895 h 4503725"/>
                <a:gd name="connsiteX4" fmla="*/ 89 w 1937408"/>
                <a:gd name="connsiteY4" fmla="*/ 4304272 h 4503725"/>
                <a:gd name="connsiteX0" fmla="*/ 1711892 w 1937408"/>
                <a:gd name="connsiteY0" fmla="*/ 114933 h 4503725"/>
                <a:gd name="connsiteX1" fmla="*/ 1925868 w 1937408"/>
                <a:gd name="connsiteY1" fmla="*/ 252967 h 4503725"/>
                <a:gd name="connsiteX2" fmla="*/ 1097576 w 1937408"/>
                <a:gd name="connsiteY2" fmla="*/ 2716878 h 4503725"/>
                <a:gd name="connsiteX3" fmla="*/ 193357 w 1937408"/>
                <a:gd name="connsiteY3" fmla="*/ 4400895 h 4503725"/>
                <a:gd name="connsiteX4" fmla="*/ 89 w 1937408"/>
                <a:gd name="connsiteY4" fmla="*/ 4304272 h 4503725"/>
                <a:gd name="connsiteX0" fmla="*/ 1711892 w 1937408"/>
                <a:gd name="connsiteY0" fmla="*/ 114933 h 4503725"/>
                <a:gd name="connsiteX1" fmla="*/ 1925868 w 1937408"/>
                <a:gd name="connsiteY1" fmla="*/ 252967 h 4503725"/>
                <a:gd name="connsiteX2" fmla="*/ 1097576 w 1937408"/>
                <a:gd name="connsiteY2" fmla="*/ 2716878 h 4503725"/>
                <a:gd name="connsiteX3" fmla="*/ 193357 w 1937408"/>
                <a:gd name="connsiteY3" fmla="*/ 4400895 h 4503725"/>
                <a:gd name="connsiteX4" fmla="*/ 89 w 1937408"/>
                <a:gd name="connsiteY4" fmla="*/ 4304272 h 4503725"/>
                <a:gd name="connsiteX0" fmla="*/ 1711892 w 1937408"/>
                <a:gd name="connsiteY0" fmla="*/ 114933 h 4503725"/>
                <a:gd name="connsiteX1" fmla="*/ 1925868 w 1937408"/>
                <a:gd name="connsiteY1" fmla="*/ 252967 h 4503725"/>
                <a:gd name="connsiteX2" fmla="*/ 1097576 w 1937408"/>
                <a:gd name="connsiteY2" fmla="*/ 2716878 h 4503725"/>
                <a:gd name="connsiteX3" fmla="*/ 193357 w 1937408"/>
                <a:gd name="connsiteY3" fmla="*/ 4400895 h 4503725"/>
                <a:gd name="connsiteX4" fmla="*/ 89 w 1937408"/>
                <a:gd name="connsiteY4" fmla="*/ 4304272 h 4503725"/>
                <a:gd name="connsiteX0" fmla="*/ 1712145 w 1941928"/>
                <a:gd name="connsiteY0" fmla="*/ 99871 h 4511609"/>
                <a:gd name="connsiteX1" fmla="*/ 1926121 w 1941928"/>
                <a:gd name="connsiteY1" fmla="*/ 237905 h 4511609"/>
                <a:gd name="connsiteX2" fmla="*/ 1263488 w 1941928"/>
                <a:gd name="connsiteY2" fmla="*/ 2301516 h 4511609"/>
                <a:gd name="connsiteX3" fmla="*/ 193610 w 1941928"/>
                <a:gd name="connsiteY3" fmla="*/ 4385833 h 4511609"/>
                <a:gd name="connsiteX4" fmla="*/ 342 w 1941928"/>
                <a:gd name="connsiteY4" fmla="*/ 4289210 h 4511609"/>
                <a:gd name="connsiteX0" fmla="*/ 1712145 w 1941928"/>
                <a:gd name="connsiteY0" fmla="*/ 99871 h 4511609"/>
                <a:gd name="connsiteX1" fmla="*/ 1926121 w 1941928"/>
                <a:gd name="connsiteY1" fmla="*/ 237905 h 4511609"/>
                <a:gd name="connsiteX2" fmla="*/ 1263488 w 1941928"/>
                <a:gd name="connsiteY2" fmla="*/ 2301516 h 4511609"/>
                <a:gd name="connsiteX3" fmla="*/ 193610 w 1941928"/>
                <a:gd name="connsiteY3" fmla="*/ 4385833 h 4511609"/>
                <a:gd name="connsiteX4" fmla="*/ 342 w 1941928"/>
                <a:gd name="connsiteY4" fmla="*/ 4289210 h 4511609"/>
                <a:gd name="connsiteX0" fmla="*/ 1712145 w 1941199"/>
                <a:gd name="connsiteY0" fmla="*/ 126434 h 4538172"/>
                <a:gd name="connsiteX1" fmla="*/ 1926121 w 1941199"/>
                <a:gd name="connsiteY1" fmla="*/ 264468 h 4538172"/>
                <a:gd name="connsiteX2" fmla="*/ 1263488 w 1941199"/>
                <a:gd name="connsiteY2" fmla="*/ 2328079 h 4538172"/>
                <a:gd name="connsiteX3" fmla="*/ 193610 w 1941199"/>
                <a:gd name="connsiteY3" fmla="*/ 4412396 h 4538172"/>
                <a:gd name="connsiteX4" fmla="*/ 342 w 1941199"/>
                <a:gd name="connsiteY4" fmla="*/ 4315773 h 4538172"/>
                <a:gd name="connsiteX0" fmla="*/ 1712145 w 1942725"/>
                <a:gd name="connsiteY0" fmla="*/ 118294 h 4530032"/>
                <a:gd name="connsiteX1" fmla="*/ 1926121 w 1942725"/>
                <a:gd name="connsiteY1" fmla="*/ 256328 h 4530032"/>
                <a:gd name="connsiteX2" fmla="*/ 1263488 w 1942725"/>
                <a:gd name="connsiteY2" fmla="*/ 2319939 h 4530032"/>
                <a:gd name="connsiteX3" fmla="*/ 193610 w 1942725"/>
                <a:gd name="connsiteY3" fmla="*/ 4404256 h 4530032"/>
                <a:gd name="connsiteX4" fmla="*/ 342 w 1942725"/>
                <a:gd name="connsiteY4" fmla="*/ 4307633 h 4530032"/>
                <a:gd name="connsiteX0" fmla="*/ 1712145 w 1936233"/>
                <a:gd name="connsiteY0" fmla="*/ 128359 h 4540097"/>
                <a:gd name="connsiteX1" fmla="*/ 1926121 w 1936233"/>
                <a:gd name="connsiteY1" fmla="*/ 266393 h 4540097"/>
                <a:gd name="connsiteX2" fmla="*/ 1263488 w 1936233"/>
                <a:gd name="connsiteY2" fmla="*/ 2330004 h 4540097"/>
                <a:gd name="connsiteX3" fmla="*/ 193610 w 1936233"/>
                <a:gd name="connsiteY3" fmla="*/ 4414321 h 4540097"/>
                <a:gd name="connsiteX4" fmla="*/ 342 w 1936233"/>
                <a:gd name="connsiteY4" fmla="*/ 4317698 h 4540097"/>
                <a:gd name="connsiteX0" fmla="*/ 1712426 w 1941499"/>
                <a:gd name="connsiteY0" fmla="*/ 122869 h 4529105"/>
                <a:gd name="connsiteX1" fmla="*/ 1926402 w 1941499"/>
                <a:gd name="connsiteY1" fmla="*/ 260903 h 4529105"/>
                <a:gd name="connsiteX2" fmla="*/ 1291379 w 1941499"/>
                <a:gd name="connsiteY2" fmla="*/ 2400433 h 4529105"/>
                <a:gd name="connsiteX3" fmla="*/ 193891 w 1941499"/>
                <a:gd name="connsiteY3" fmla="*/ 4408831 h 4529105"/>
                <a:gd name="connsiteX4" fmla="*/ 623 w 1941499"/>
                <a:gd name="connsiteY4" fmla="*/ 4312208 h 4529105"/>
                <a:gd name="connsiteX0" fmla="*/ 1712426 w 1941499"/>
                <a:gd name="connsiteY0" fmla="*/ 122869 h 4529105"/>
                <a:gd name="connsiteX1" fmla="*/ 1926402 w 1941499"/>
                <a:gd name="connsiteY1" fmla="*/ 260903 h 4529105"/>
                <a:gd name="connsiteX2" fmla="*/ 1291379 w 1941499"/>
                <a:gd name="connsiteY2" fmla="*/ 2400433 h 4529105"/>
                <a:gd name="connsiteX3" fmla="*/ 193891 w 1941499"/>
                <a:gd name="connsiteY3" fmla="*/ 4408831 h 4529105"/>
                <a:gd name="connsiteX4" fmla="*/ 623 w 1941499"/>
                <a:gd name="connsiteY4" fmla="*/ 4312208 h 4529105"/>
                <a:gd name="connsiteX0" fmla="*/ 1712039 w 1943384"/>
                <a:gd name="connsiteY0" fmla="*/ 123287 h 4529023"/>
                <a:gd name="connsiteX1" fmla="*/ 1926015 w 1943384"/>
                <a:gd name="connsiteY1" fmla="*/ 261321 h 4529023"/>
                <a:gd name="connsiteX2" fmla="*/ 1249578 w 1943384"/>
                <a:gd name="connsiteY2" fmla="*/ 2407752 h 4529023"/>
                <a:gd name="connsiteX3" fmla="*/ 193504 w 1943384"/>
                <a:gd name="connsiteY3" fmla="*/ 4409249 h 4529023"/>
                <a:gd name="connsiteX4" fmla="*/ 236 w 1943384"/>
                <a:gd name="connsiteY4" fmla="*/ 4312626 h 4529023"/>
                <a:gd name="connsiteX0" fmla="*/ 1712039 w 1943384"/>
                <a:gd name="connsiteY0" fmla="*/ 123287 h 4529023"/>
                <a:gd name="connsiteX1" fmla="*/ 1926015 w 1943384"/>
                <a:gd name="connsiteY1" fmla="*/ 261321 h 4529023"/>
                <a:gd name="connsiteX2" fmla="*/ 1249578 w 1943384"/>
                <a:gd name="connsiteY2" fmla="*/ 2407752 h 4529023"/>
                <a:gd name="connsiteX3" fmla="*/ 193504 w 1943384"/>
                <a:gd name="connsiteY3" fmla="*/ 4409249 h 4529023"/>
                <a:gd name="connsiteX4" fmla="*/ 236 w 1943384"/>
                <a:gd name="connsiteY4" fmla="*/ 4312626 h 4529023"/>
                <a:gd name="connsiteX0" fmla="*/ 1711803 w 1943148"/>
                <a:gd name="connsiteY0" fmla="*/ 123287 h 4425666"/>
                <a:gd name="connsiteX1" fmla="*/ 1925779 w 1943148"/>
                <a:gd name="connsiteY1" fmla="*/ 261321 h 4425666"/>
                <a:gd name="connsiteX2" fmla="*/ 1249342 w 1943148"/>
                <a:gd name="connsiteY2" fmla="*/ 2407752 h 4425666"/>
                <a:gd name="connsiteX3" fmla="*/ 538389 w 1943148"/>
                <a:gd name="connsiteY3" fmla="*/ 3905425 h 4425666"/>
                <a:gd name="connsiteX4" fmla="*/ 193268 w 1943148"/>
                <a:gd name="connsiteY4" fmla="*/ 4409249 h 4425666"/>
                <a:gd name="connsiteX5" fmla="*/ 0 w 1943148"/>
                <a:gd name="connsiteY5" fmla="*/ 4312626 h 4425666"/>
                <a:gd name="connsiteX0" fmla="*/ 1711925 w 1943270"/>
                <a:gd name="connsiteY0" fmla="*/ 123287 h 4517131"/>
                <a:gd name="connsiteX1" fmla="*/ 1925901 w 1943270"/>
                <a:gd name="connsiteY1" fmla="*/ 261321 h 4517131"/>
                <a:gd name="connsiteX2" fmla="*/ 1249464 w 1943270"/>
                <a:gd name="connsiteY2" fmla="*/ 2407752 h 4517131"/>
                <a:gd name="connsiteX3" fmla="*/ 538511 w 1943270"/>
                <a:gd name="connsiteY3" fmla="*/ 3905425 h 4517131"/>
                <a:gd name="connsiteX4" fmla="*/ 82951 w 1943270"/>
                <a:gd name="connsiteY4" fmla="*/ 4505872 h 4517131"/>
                <a:gd name="connsiteX5" fmla="*/ 122 w 1943270"/>
                <a:gd name="connsiteY5" fmla="*/ 4312626 h 4517131"/>
                <a:gd name="connsiteX0" fmla="*/ 1711925 w 1943270"/>
                <a:gd name="connsiteY0" fmla="*/ 123287 h 4517131"/>
                <a:gd name="connsiteX1" fmla="*/ 1925901 w 1943270"/>
                <a:gd name="connsiteY1" fmla="*/ 261321 h 4517131"/>
                <a:gd name="connsiteX2" fmla="*/ 1249464 w 1943270"/>
                <a:gd name="connsiteY2" fmla="*/ 2407752 h 4517131"/>
                <a:gd name="connsiteX3" fmla="*/ 538511 w 1943270"/>
                <a:gd name="connsiteY3" fmla="*/ 3905425 h 4517131"/>
                <a:gd name="connsiteX4" fmla="*/ 82951 w 1943270"/>
                <a:gd name="connsiteY4" fmla="*/ 4505872 h 4517131"/>
                <a:gd name="connsiteX5" fmla="*/ 122 w 1943270"/>
                <a:gd name="connsiteY5" fmla="*/ 4312626 h 4517131"/>
                <a:gd name="connsiteX0" fmla="*/ 1711925 w 1880313"/>
                <a:gd name="connsiteY0" fmla="*/ 35077 h 4428921"/>
                <a:gd name="connsiteX1" fmla="*/ 1856877 w 1880313"/>
                <a:gd name="connsiteY1" fmla="*/ 538901 h 4428921"/>
                <a:gd name="connsiteX2" fmla="*/ 1249464 w 1880313"/>
                <a:gd name="connsiteY2" fmla="*/ 2319542 h 4428921"/>
                <a:gd name="connsiteX3" fmla="*/ 538511 w 1880313"/>
                <a:gd name="connsiteY3" fmla="*/ 3817215 h 4428921"/>
                <a:gd name="connsiteX4" fmla="*/ 82951 w 1880313"/>
                <a:gd name="connsiteY4" fmla="*/ 4417662 h 4428921"/>
                <a:gd name="connsiteX5" fmla="*/ 122 w 1880313"/>
                <a:gd name="connsiteY5" fmla="*/ 4224416 h 4428921"/>
                <a:gd name="connsiteX0" fmla="*/ 1711925 w 1935458"/>
                <a:gd name="connsiteY0" fmla="*/ 120590 h 4514434"/>
                <a:gd name="connsiteX1" fmla="*/ 1856877 w 1935458"/>
                <a:gd name="connsiteY1" fmla="*/ 624414 h 4514434"/>
                <a:gd name="connsiteX2" fmla="*/ 1249464 w 1935458"/>
                <a:gd name="connsiteY2" fmla="*/ 2405055 h 4514434"/>
                <a:gd name="connsiteX3" fmla="*/ 538511 w 1935458"/>
                <a:gd name="connsiteY3" fmla="*/ 3902728 h 4514434"/>
                <a:gd name="connsiteX4" fmla="*/ 82951 w 1935458"/>
                <a:gd name="connsiteY4" fmla="*/ 4503175 h 4514434"/>
                <a:gd name="connsiteX5" fmla="*/ 122 w 1935458"/>
                <a:gd name="connsiteY5" fmla="*/ 4309929 h 4514434"/>
                <a:gd name="connsiteX0" fmla="*/ 1711925 w 1935458"/>
                <a:gd name="connsiteY0" fmla="*/ 120590 h 4514434"/>
                <a:gd name="connsiteX1" fmla="*/ 1856877 w 1935458"/>
                <a:gd name="connsiteY1" fmla="*/ 624414 h 4514434"/>
                <a:gd name="connsiteX2" fmla="*/ 1249464 w 1935458"/>
                <a:gd name="connsiteY2" fmla="*/ 2405055 h 4514434"/>
                <a:gd name="connsiteX3" fmla="*/ 82951 w 1935458"/>
                <a:gd name="connsiteY3" fmla="*/ 4503175 h 4514434"/>
                <a:gd name="connsiteX4" fmla="*/ 122 w 1935458"/>
                <a:gd name="connsiteY4" fmla="*/ 4309929 h 4514434"/>
                <a:gd name="connsiteX0" fmla="*/ 1877118 w 2100651"/>
                <a:gd name="connsiteY0" fmla="*/ 120590 h 4727749"/>
                <a:gd name="connsiteX1" fmla="*/ 2022070 w 2100651"/>
                <a:gd name="connsiteY1" fmla="*/ 624414 h 4727749"/>
                <a:gd name="connsiteX2" fmla="*/ 1414657 w 2100651"/>
                <a:gd name="connsiteY2" fmla="*/ 2405055 h 4727749"/>
                <a:gd name="connsiteX3" fmla="*/ 248144 w 2100651"/>
                <a:gd name="connsiteY3" fmla="*/ 4503175 h 4727749"/>
                <a:gd name="connsiteX4" fmla="*/ 165315 w 2100651"/>
                <a:gd name="connsiteY4" fmla="*/ 4309929 h 4727749"/>
                <a:gd name="connsiteX0" fmla="*/ 1763567 w 1987100"/>
                <a:gd name="connsiteY0" fmla="*/ 120590 h 4566616"/>
                <a:gd name="connsiteX1" fmla="*/ 1908519 w 1987100"/>
                <a:gd name="connsiteY1" fmla="*/ 624414 h 4566616"/>
                <a:gd name="connsiteX2" fmla="*/ 1301106 w 1987100"/>
                <a:gd name="connsiteY2" fmla="*/ 2405055 h 4566616"/>
                <a:gd name="connsiteX3" fmla="*/ 327861 w 1987100"/>
                <a:gd name="connsiteY3" fmla="*/ 4296123 h 4566616"/>
                <a:gd name="connsiteX4" fmla="*/ 51764 w 1987100"/>
                <a:gd name="connsiteY4" fmla="*/ 4309929 h 4566616"/>
                <a:gd name="connsiteX0" fmla="*/ 1714491 w 1938024"/>
                <a:gd name="connsiteY0" fmla="*/ 120590 h 4493016"/>
                <a:gd name="connsiteX1" fmla="*/ 1859443 w 1938024"/>
                <a:gd name="connsiteY1" fmla="*/ 624414 h 4493016"/>
                <a:gd name="connsiteX2" fmla="*/ 1252030 w 1938024"/>
                <a:gd name="connsiteY2" fmla="*/ 2405055 h 4493016"/>
                <a:gd name="connsiteX3" fmla="*/ 278785 w 1938024"/>
                <a:gd name="connsiteY3" fmla="*/ 4296123 h 4493016"/>
                <a:gd name="connsiteX4" fmla="*/ 2688 w 1938024"/>
                <a:gd name="connsiteY4" fmla="*/ 4309929 h 4493016"/>
                <a:gd name="connsiteX0" fmla="*/ 1711803 w 1882019"/>
                <a:gd name="connsiteY0" fmla="*/ 35453 h 4353714"/>
                <a:gd name="connsiteX1" fmla="*/ 1856755 w 1882019"/>
                <a:gd name="connsiteY1" fmla="*/ 539277 h 4353714"/>
                <a:gd name="connsiteX2" fmla="*/ 1221732 w 1882019"/>
                <a:gd name="connsiteY2" fmla="*/ 2347525 h 4353714"/>
                <a:gd name="connsiteX3" fmla="*/ 276097 w 1882019"/>
                <a:gd name="connsiteY3" fmla="*/ 4210986 h 4353714"/>
                <a:gd name="connsiteX4" fmla="*/ 0 w 1882019"/>
                <a:gd name="connsiteY4" fmla="*/ 4224792 h 4353714"/>
                <a:gd name="connsiteX0" fmla="*/ 1711803 w 1937328"/>
                <a:gd name="connsiteY0" fmla="*/ 124071 h 4442332"/>
                <a:gd name="connsiteX1" fmla="*/ 1856755 w 1937328"/>
                <a:gd name="connsiteY1" fmla="*/ 627895 h 4442332"/>
                <a:gd name="connsiteX2" fmla="*/ 1221732 w 1937328"/>
                <a:gd name="connsiteY2" fmla="*/ 2436143 h 4442332"/>
                <a:gd name="connsiteX3" fmla="*/ 276097 w 1937328"/>
                <a:gd name="connsiteY3" fmla="*/ 4299604 h 4442332"/>
                <a:gd name="connsiteX4" fmla="*/ 0 w 1937328"/>
                <a:gd name="connsiteY4" fmla="*/ 4313410 h 4442332"/>
                <a:gd name="connsiteX0" fmla="*/ 1715755 w 1941280"/>
                <a:gd name="connsiteY0" fmla="*/ 124071 h 4509785"/>
                <a:gd name="connsiteX1" fmla="*/ 1860707 w 1941280"/>
                <a:gd name="connsiteY1" fmla="*/ 627895 h 4509785"/>
                <a:gd name="connsiteX2" fmla="*/ 1225684 w 1941280"/>
                <a:gd name="connsiteY2" fmla="*/ 2436143 h 4509785"/>
                <a:gd name="connsiteX3" fmla="*/ 280049 w 1941280"/>
                <a:gd name="connsiteY3" fmla="*/ 4299604 h 4509785"/>
                <a:gd name="connsiteX4" fmla="*/ 3952 w 1941280"/>
                <a:gd name="connsiteY4" fmla="*/ 4313410 h 4509785"/>
                <a:gd name="connsiteX0" fmla="*/ 1715755 w 1950262"/>
                <a:gd name="connsiteY0" fmla="*/ 117843 h 4503557"/>
                <a:gd name="connsiteX1" fmla="*/ 1860707 w 1950262"/>
                <a:gd name="connsiteY1" fmla="*/ 621667 h 4503557"/>
                <a:gd name="connsiteX2" fmla="*/ 1225684 w 1950262"/>
                <a:gd name="connsiteY2" fmla="*/ 2429915 h 4503557"/>
                <a:gd name="connsiteX3" fmla="*/ 280049 w 1950262"/>
                <a:gd name="connsiteY3" fmla="*/ 4293376 h 4503557"/>
                <a:gd name="connsiteX4" fmla="*/ 3952 w 1950262"/>
                <a:gd name="connsiteY4" fmla="*/ 4307182 h 4503557"/>
                <a:gd name="connsiteX0" fmla="*/ 1715755 w 1950262"/>
                <a:gd name="connsiteY0" fmla="*/ 117843 h 4503557"/>
                <a:gd name="connsiteX1" fmla="*/ 1860707 w 1950262"/>
                <a:gd name="connsiteY1" fmla="*/ 621667 h 4503557"/>
                <a:gd name="connsiteX2" fmla="*/ 1225684 w 1950262"/>
                <a:gd name="connsiteY2" fmla="*/ 2429915 h 4503557"/>
                <a:gd name="connsiteX3" fmla="*/ 280049 w 1950262"/>
                <a:gd name="connsiteY3" fmla="*/ 4293376 h 4503557"/>
                <a:gd name="connsiteX4" fmla="*/ 3952 w 1950262"/>
                <a:gd name="connsiteY4" fmla="*/ 4307182 h 4503557"/>
                <a:gd name="connsiteX0" fmla="*/ 1715755 w 1935311"/>
                <a:gd name="connsiteY0" fmla="*/ 119900 h 4505614"/>
                <a:gd name="connsiteX1" fmla="*/ 1860707 w 1935311"/>
                <a:gd name="connsiteY1" fmla="*/ 623724 h 4505614"/>
                <a:gd name="connsiteX2" fmla="*/ 1225684 w 1935311"/>
                <a:gd name="connsiteY2" fmla="*/ 2431972 h 4505614"/>
                <a:gd name="connsiteX3" fmla="*/ 280049 w 1935311"/>
                <a:gd name="connsiteY3" fmla="*/ 4295433 h 4505614"/>
                <a:gd name="connsiteX4" fmla="*/ 3952 w 1935311"/>
                <a:gd name="connsiteY4" fmla="*/ 4309239 h 4505614"/>
                <a:gd name="connsiteX0" fmla="*/ 1715755 w 1935311"/>
                <a:gd name="connsiteY0" fmla="*/ 119900 h 4505614"/>
                <a:gd name="connsiteX1" fmla="*/ 1860707 w 1935311"/>
                <a:gd name="connsiteY1" fmla="*/ 623724 h 4505614"/>
                <a:gd name="connsiteX2" fmla="*/ 1225684 w 1935311"/>
                <a:gd name="connsiteY2" fmla="*/ 2431972 h 4505614"/>
                <a:gd name="connsiteX3" fmla="*/ 280049 w 1935311"/>
                <a:gd name="connsiteY3" fmla="*/ 4295433 h 4505614"/>
                <a:gd name="connsiteX4" fmla="*/ 3952 w 1935311"/>
                <a:gd name="connsiteY4" fmla="*/ 4309239 h 4505614"/>
                <a:gd name="connsiteX0" fmla="*/ 1711803 w 1888528"/>
                <a:gd name="connsiteY0" fmla="*/ 38817 h 4340220"/>
                <a:gd name="connsiteX1" fmla="*/ 1856755 w 1888528"/>
                <a:gd name="connsiteY1" fmla="*/ 542641 h 4340220"/>
                <a:gd name="connsiteX2" fmla="*/ 1125098 w 1888528"/>
                <a:gd name="connsiteY2" fmla="*/ 2578646 h 4340220"/>
                <a:gd name="connsiteX3" fmla="*/ 276097 w 1888528"/>
                <a:gd name="connsiteY3" fmla="*/ 4214350 h 4340220"/>
                <a:gd name="connsiteX4" fmla="*/ 0 w 1888528"/>
                <a:gd name="connsiteY4" fmla="*/ 4228156 h 4340220"/>
                <a:gd name="connsiteX0" fmla="*/ 1711803 w 1935336"/>
                <a:gd name="connsiteY0" fmla="*/ 118869 h 4420272"/>
                <a:gd name="connsiteX1" fmla="*/ 1856755 w 1935336"/>
                <a:gd name="connsiteY1" fmla="*/ 622693 h 4420272"/>
                <a:gd name="connsiteX2" fmla="*/ 1125098 w 1935336"/>
                <a:gd name="connsiteY2" fmla="*/ 2658698 h 4420272"/>
                <a:gd name="connsiteX3" fmla="*/ 276097 w 1935336"/>
                <a:gd name="connsiteY3" fmla="*/ 4294402 h 4420272"/>
                <a:gd name="connsiteX4" fmla="*/ 0 w 1935336"/>
                <a:gd name="connsiteY4" fmla="*/ 4308208 h 4420272"/>
                <a:gd name="connsiteX0" fmla="*/ 1715417 w 1938950"/>
                <a:gd name="connsiteY0" fmla="*/ 118869 h 4503049"/>
                <a:gd name="connsiteX1" fmla="*/ 1860369 w 1938950"/>
                <a:gd name="connsiteY1" fmla="*/ 622693 h 4503049"/>
                <a:gd name="connsiteX2" fmla="*/ 1128712 w 1938950"/>
                <a:gd name="connsiteY2" fmla="*/ 2658698 h 4503049"/>
                <a:gd name="connsiteX3" fmla="*/ 279711 w 1938950"/>
                <a:gd name="connsiteY3" fmla="*/ 4294402 h 4503049"/>
                <a:gd name="connsiteX4" fmla="*/ 3614 w 1938950"/>
                <a:gd name="connsiteY4" fmla="*/ 4308208 h 4503049"/>
                <a:gd name="connsiteX0" fmla="*/ 1711803 w 1887880"/>
                <a:gd name="connsiteY0" fmla="*/ 38817 h 4340220"/>
                <a:gd name="connsiteX1" fmla="*/ 1856755 w 1887880"/>
                <a:gd name="connsiteY1" fmla="*/ 542641 h 4340220"/>
                <a:gd name="connsiteX2" fmla="*/ 1134623 w 1887880"/>
                <a:gd name="connsiteY2" fmla="*/ 2578646 h 4340220"/>
                <a:gd name="connsiteX3" fmla="*/ 276097 w 1887880"/>
                <a:gd name="connsiteY3" fmla="*/ 4214350 h 4340220"/>
                <a:gd name="connsiteX4" fmla="*/ 0 w 1887880"/>
                <a:gd name="connsiteY4" fmla="*/ 4228156 h 4340220"/>
                <a:gd name="connsiteX0" fmla="*/ 1711803 w 1934489"/>
                <a:gd name="connsiteY0" fmla="*/ 108771 h 4410174"/>
                <a:gd name="connsiteX1" fmla="*/ 1856755 w 1934489"/>
                <a:gd name="connsiteY1" fmla="*/ 612595 h 4410174"/>
                <a:gd name="connsiteX2" fmla="*/ 1134623 w 1934489"/>
                <a:gd name="connsiteY2" fmla="*/ 2648600 h 4410174"/>
                <a:gd name="connsiteX3" fmla="*/ 276097 w 1934489"/>
                <a:gd name="connsiteY3" fmla="*/ 4284304 h 4410174"/>
                <a:gd name="connsiteX4" fmla="*/ 0 w 1934489"/>
                <a:gd name="connsiteY4" fmla="*/ 4298110 h 4410174"/>
                <a:gd name="connsiteX0" fmla="*/ 1714367 w 1937053"/>
                <a:gd name="connsiteY0" fmla="*/ 108771 h 4507963"/>
                <a:gd name="connsiteX1" fmla="*/ 1859319 w 1937053"/>
                <a:gd name="connsiteY1" fmla="*/ 612595 h 4507963"/>
                <a:gd name="connsiteX2" fmla="*/ 1137187 w 1937053"/>
                <a:gd name="connsiteY2" fmla="*/ 2648600 h 4507963"/>
                <a:gd name="connsiteX3" fmla="*/ 278661 w 1937053"/>
                <a:gd name="connsiteY3" fmla="*/ 4284304 h 4507963"/>
                <a:gd name="connsiteX4" fmla="*/ 2564 w 1937053"/>
                <a:gd name="connsiteY4" fmla="*/ 4298110 h 45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053" h="4507963">
                  <a:moveTo>
                    <a:pt x="1714367" y="108771"/>
                  </a:moveTo>
                  <a:cubicBezTo>
                    <a:pt x="1806400" y="-22937"/>
                    <a:pt x="2065583" y="-183243"/>
                    <a:pt x="1859319" y="612595"/>
                  </a:cubicBezTo>
                  <a:cubicBezTo>
                    <a:pt x="1653055" y="1408433"/>
                    <a:pt x="1310899" y="2195388"/>
                    <a:pt x="1137187" y="2648600"/>
                  </a:cubicBezTo>
                  <a:cubicBezTo>
                    <a:pt x="963475" y="3101812"/>
                    <a:pt x="603232" y="3789253"/>
                    <a:pt x="278661" y="4284304"/>
                  </a:cubicBezTo>
                  <a:cubicBezTo>
                    <a:pt x="-45910" y="4779355"/>
                    <a:pt x="2564" y="4298110"/>
                    <a:pt x="2564" y="4298110"/>
                  </a:cubicBezTo>
                </a:path>
              </a:pathLst>
            </a:custGeom>
            <a:ln>
              <a:solidFill>
                <a:srgbClr val="FF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24">
              <a:extLst>
                <a:ext uri="{FF2B5EF4-FFF2-40B4-BE49-F238E27FC236}">
                  <a16:creationId xmlns:a16="http://schemas.microsoft.com/office/drawing/2014/main" id="{E0C0603E-72B4-9447-98E9-0B7D595120F8}"/>
                </a:ext>
              </a:extLst>
            </p:cNvPr>
            <p:cNvSpPr/>
            <p:nvPr/>
          </p:nvSpPr>
          <p:spPr>
            <a:xfrm rot="12280931">
              <a:off x="3043691" y="3323724"/>
              <a:ext cx="180062" cy="219456"/>
            </a:xfrm>
            <a:prstGeom prst="triangle">
              <a:avLst>
                <a:gd name="adj" fmla="val 50294"/>
              </a:avLst>
            </a:prstGeom>
            <a:solidFill>
              <a:srgbClr val="FF8000"/>
            </a:solidFill>
            <a:ln w="0">
              <a:solidFill>
                <a:srgbClr val="43434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icture 11">
            <a:extLst>
              <a:ext uri="{FF2B5EF4-FFF2-40B4-BE49-F238E27FC236}">
                <a16:creationId xmlns:a16="http://schemas.microsoft.com/office/drawing/2014/main" id="{34036536-57A6-3548-BAF0-0D180869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671">
            <a:off x="1776654" y="1164177"/>
            <a:ext cx="1387452" cy="315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C44F69E4-8F64-2341-A906-F169CC17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1045">
            <a:off x="1222346" y="1482688"/>
            <a:ext cx="2401529" cy="252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FD8489A-2647-594D-BEB7-4D3CE69D6D48}"/>
              </a:ext>
            </a:extLst>
          </p:cNvPr>
          <p:cNvGrpSpPr/>
          <p:nvPr/>
        </p:nvGrpSpPr>
        <p:grpSpPr>
          <a:xfrm rot="21480000">
            <a:off x="1418820" y="1263204"/>
            <a:ext cx="2091165" cy="2916569"/>
            <a:chOff x="1338916" y="701675"/>
            <a:chExt cx="2600463" cy="3626893"/>
          </a:xfrm>
        </p:grpSpPr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4047EAA6-D9F2-5347-9D3E-BF058C194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21426">
              <a:off x="1338916" y="833181"/>
              <a:ext cx="2600463" cy="3495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48BE6A-9F37-324A-87DB-CB409A656427}"/>
                </a:ext>
              </a:extLst>
            </p:cNvPr>
            <p:cNvCxnSpPr/>
            <p:nvPr/>
          </p:nvCxnSpPr>
          <p:spPr>
            <a:xfrm flipV="1">
              <a:off x="3454400" y="701675"/>
              <a:ext cx="0" cy="47625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33997182-66F7-F740-8A7D-772521180D6C}"/>
              </a:ext>
            </a:extLst>
          </p:cNvPr>
          <p:cNvSpPr txBox="1">
            <a:spLocks/>
          </p:cNvSpPr>
          <p:nvPr/>
        </p:nvSpPr>
        <p:spPr>
          <a:xfrm>
            <a:off x="4501773" y="1166814"/>
            <a:ext cx="3550371" cy="3196695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1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SkySat-1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launched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on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Dnepr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21 Nov 2013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~570 km, 11:02am (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as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Jan 2019)</a:t>
            </a: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1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SkySat-2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launched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on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Soyuz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8 Jul 2014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~620 km, 3:09pm (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as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Jan 2019)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1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SkySat-3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launched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on PSLV, 22 Jun 2016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~495 km, 10:45am (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as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Jan 2019)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1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SkySat-4 5 6 7 (Block 1)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launched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on Vega, 16 Sep 2016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~495 km, 10:15am (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as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Jan 2019)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1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SkySat-8 9 10 11 12 13 (Block 2)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launched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on Minotaur, 31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Oct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2017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~500 km, 1:07pm (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as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Jan 2019)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de-DE" sz="1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SkySat-14 15 (</a:t>
            </a:r>
            <a:r>
              <a:rPr lang="de-DE" sz="19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remaining</a:t>
            </a:r>
            <a:r>
              <a:rPr lang="de-DE" sz="1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Block 2</a:t>
            </a:r>
            <a:r>
              <a:rPr lang="de-DE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launched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on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SpaceX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Falcon 9 SSO-A, 3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Dec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2018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~575 km, 10:20am (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as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Jan 2019)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5D0A5F58-349E-0A42-839E-3A8B96909E49}"/>
              </a:ext>
            </a:extLst>
          </p:cNvPr>
          <p:cNvSpPr/>
          <p:nvPr/>
        </p:nvSpPr>
        <p:spPr>
          <a:xfrm rot="5400000">
            <a:off x="4486089" y="1222556"/>
            <a:ext cx="112422" cy="97531"/>
          </a:xfrm>
          <a:prstGeom prst="triangle">
            <a:avLst/>
          </a:prstGeom>
          <a:solidFill>
            <a:srgbClr val="00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1E42EE15-148D-D044-8927-BFCF77B545E4}"/>
              </a:ext>
            </a:extLst>
          </p:cNvPr>
          <p:cNvSpPr/>
          <p:nvPr/>
        </p:nvSpPr>
        <p:spPr>
          <a:xfrm rot="5400000">
            <a:off x="4486089" y="1749607"/>
            <a:ext cx="112422" cy="97531"/>
          </a:xfrm>
          <a:prstGeom prst="triangle">
            <a:avLst/>
          </a:prstGeom>
          <a:solidFill>
            <a:srgbClr val="FF0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ABEE16D9-C859-0640-A7DF-1AA28B52794F}"/>
              </a:ext>
            </a:extLst>
          </p:cNvPr>
          <p:cNvSpPr/>
          <p:nvPr/>
        </p:nvSpPr>
        <p:spPr>
          <a:xfrm rot="5400000">
            <a:off x="4486089" y="2279833"/>
            <a:ext cx="112422" cy="97531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D26A96CC-0AD3-4845-A311-107D91B2819E}"/>
              </a:ext>
            </a:extLst>
          </p:cNvPr>
          <p:cNvSpPr/>
          <p:nvPr/>
        </p:nvSpPr>
        <p:spPr>
          <a:xfrm rot="5400000">
            <a:off x="4486089" y="2791009"/>
            <a:ext cx="112422" cy="97531"/>
          </a:xfrm>
          <a:prstGeom prst="triangl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2C00B3EF-06C4-A943-9DAB-947EA811B91A}"/>
              </a:ext>
            </a:extLst>
          </p:cNvPr>
          <p:cNvSpPr/>
          <p:nvPr/>
        </p:nvSpPr>
        <p:spPr>
          <a:xfrm rot="5400000">
            <a:off x="4486089" y="3337711"/>
            <a:ext cx="112422" cy="97531"/>
          </a:xfrm>
          <a:prstGeom prst="triangle">
            <a:avLst/>
          </a:prstGeom>
          <a:solidFill>
            <a:srgbClr val="FF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CCD5124A-621C-CA49-A796-041B553D56E3}"/>
              </a:ext>
            </a:extLst>
          </p:cNvPr>
          <p:cNvSpPr/>
          <p:nvPr/>
        </p:nvSpPr>
        <p:spPr>
          <a:xfrm rot="5400000">
            <a:off x="4486089" y="3869824"/>
            <a:ext cx="112422" cy="97531"/>
          </a:xfrm>
          <a:prstGeom prst="triangl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38" descr="SkySat transparent background.png">
            <a:extLst>
              <a:ext uri="{FF2B5EF4-FFF2-40B4-BE49-F238E27FC236}">
                <a16:creationId xmlns:a16="http://schemas.microsoft.com/office/drawing/2014/main" id="{4339E8AF-F48D-0E40-8674-3336A2C22A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79" y="934049"/>
            <a:ext cx="1118813" cy="110320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0FD60BA0-1990-584D-B113-14E6D511E5F9}"/>
              </a:ext>
            </a:extLst>
          </p:cNvPr>
          <p:cNvSpPr txBox="1">
            <a:spLocks/>
          </p:cNvSpPr>
          <p:nvPr/>
        </p:nvSpPr>
        <p:spPr>
          <a:xfrm>
            <a:off x="7404082" y="1941916"/>
            <a:ext cx="1173205" cy="266784"/>
          </a:xfrm>
          <a:prstGeom prst="rect">
            <a:avLst/>
          </a:prstGeom>
          <a:noFill/>
        </p:spPr>
        <p:txBody>
          <a:bodyPr wrap="square"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1000" dirty="0">
                <a:solidFill>
                  <a:schemeClr val="accent4"/>
                </a:solidFill>
              </a:rPr>
              <a:t>“</a:t>
            </a:r>
            <a:r>
              <a:rPr lang="de-DE" sz="1000" dirty="0" err="1">
                <a:solidFill>
                  <a:schemeClr val="accent4"/>
                </a:solidFill>
              </a:rPr>
              <a:t>generation</a:t>
            </a:r>
            <a:r>
              <a:rPr lang="de-DE" sz="1000" dirty="0">
                <a:solidFill>
                  <a:schemeClr val="accent4"/>
                </a:solidFill>
              </a:rPr>
              <a:t> A”</a:t>
            </a:r>
          </a:p>
        </p:txBody>
      </p:sp>
      <p:pic>
        <p:nvPicPr>
          <p:cNvPr id="41" name="Picture 40" descr="20140129_SSC1_Bus Door Open cropped.png">
            <a:extLst>
              <a:ext uri="{FF2B5EF4-FFF2-40B4-BE49-F238E27FC236}">
                <a16:creationId xmlns:a16="http://schemas.microsoft.com/office/drawing/2014/main" id="{1F12439E-9D5C-B246-9506-26A34C7B76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1890" y="2427267"/>
            <a:ext cx="782319" cy="938615"/>
          </a:xfrm>
          <a:prstGeom prst="rect">
            <a:avLst/>
          </a:prstGeom>
        </p:spPr>
      </p:pic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54B82D1-316B-144A-ADFF-5B2A4B8BCF5A}"/>
              </a:ext>
            </a:extLst>
          </p:cNvPr>
          <p:cNvSpPr txBox="1">
            <a:spLocks/>
          </p:cNvSpPr>
          <p:nvPr/>
        </p:nvSpPr>
        <p:spPr>
          <a:xfrm>
            <a:off x="7404082" y="3367062"/>
            <a:ext cx="1173205" cy="286746"/>
          </a:xfrm>
          <a:prstGeom prst="rect">
            <a:avLst/>
          </a:prstGeom>
          <a:noFill/>
        </p:spPr>
        <p:txBody>
          <a:bodyPr wrap="square"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1000" dirty="0">
                <a:solidFill>
                  <a:schemeClr val="accent4"/>
                </a:solidFill>
              </a:rPr>
              <a:t>“</a:t>
            </a:r>
            <a:r>
              <a:rPr lang="de-DE" sz="1000" dirty="0" err="1">
                <a:solidFill>
                  <a:schemeClr val="accent4"/>
                </a:solidFill>
              </a:rPr>
              <a:t>generation</a:t>
            </a:r>
            <a:r>
              <a:rPr lang="de-DE" sz="1000" dirty="0">
                <a:solidFill>
                  <a:schemeClr val="accent4"/>
                </a:solidFill>
              </a:rPr>
              <a:t> C”</a:t>
            </a:r>
          </a:p>
        </p:txBody>
      </p:sp>
    </p:spTree>
    <p:extLst>
      <p:ext uri="{BB962C8B-B14F-4D97-AF65-F5344CB8AC3E}">
        <p14:creationId xmlns:p14="http://schemas.microsoft.com/office/powerpoint/2010/main" val="30903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503ED1-7FC1-A543-8CB3-D5058A898CA9}"/>
              </a:ext>
            </a:extLst>
          </p:cNvPr>
          <p:cNvGrpSpPr/>
          <p:nvPr/>
        </p:nvGrpSpPr>
        <p:grpSpPr>
          <a:xfrm>
            <a:off x="980303" y="1166812"/>
            <a:ext cx="7376298" cy="3384550"/>
            <a:chOff x="980303" y="1166812"/>
            <a:chExt cx="5148648" cy="33845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06A270-98AC-4B4D-BF08-71BFC599C2C9}"/>
                </a:ext>
              </a:extLst>
            </p:cNvPr>
            <p:cNvSpPr/>
            <p:nvPr/>
          </p:nvSpPr>
          <p:spPr>
            <a:xfrm>
              <a:off x="980303" y="1166812"/>
              <a:ext cx="2520778" cy="33845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474BB8-8B18-F046-A538-00573394FFDA}"/>
                </a:ext>
              </a:extLst>
            </p:cNvPr>
            <p:cNvSpPr/>
            <p:nvPr/>
          </p:nvSpPr>
          <p:spPr>
            <a:xfrm>
              <a:off x="3608173" y="1166812"/>
              <a:ext cx="2520778" cy="33845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87399" y="4551362"/>
            <a:ext cx="7562401" cy="592138"/>
          </a:xfrm>
        </p:spPr>
        <p:txBody>
          <a:bodyPr anchor="ctr"/>
          <a:lstStyle/>
          <a:p>
            <a:pPr algn="ctr"/>
            <a:r>
              <a:rPr lang="en" sz="1050" b="0" dirty="0"/>
              <a:t>focal planes shown as projected to the ground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" dirty="0"/>
              <a:t>These are the </a:t>
            </a:r>
            <a:r>
              <a:rPr lang="en" dirty="0" err="1"/>
              <a:t>SkySat</a:t>
            </a:r>
            <a:r>
              <a:rPr lang="en" dirty="0"/>
              <a:t> focal planes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92BAD33-E45B-BB48-9F4E-B7DEF4414D64}"/>
              </a:ext>
            </a:extLst>
          </p:cNvPr>
          <p:cNvSpPr txBox="1">
            <a:spLocks/>
          </p:cNvSpPr>
          <p:nvPr/>
        </p:nvSpPr>
        <p:spPr>
          <a:xfrm>
            <a:off x="2375759" y="1019212"/>
            <a:ext cx="820522" cy="2952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/>
              <a:t>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1516977-2B96-674B-8B0E-66DF8BF41BE9}"/>
              </a:ext>
            </a:extLst>
          </p:cNvPr>
          <p:cNvSpPr txBox="1">
            <a:spLocks/>
          </p:cNvSpPr>
          <p:nvPr/>
        </p:nvSpPr>
        <p:spPr>
          <a:xfrm>
            <a:off x="6008988" y="1019212"/>
            <a:ext cx="1083790" cy="2952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/>
              <a:t>CURRENT</a:t>
            </a:r>
          </a:p>
        </p:txBody>
      </p:sp>
      <p:pic>
        <p:nvPicPr>
          <p:cNvPr id="17" name="Picture 16" descr="SkySat transparent background.png">
            <a:extLst>
              <a:ext uri="{FF2B5EF4-FFF2-40B4-BE49-F238E27FC236}">
                <a16:creationId xmlns:a16="http://schemas.microsoft.com/office/drawing/2014/main" id="{1F87686E-37A5-7947-9CB2-C5938D8F9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42" y="1361700"/>
            <a:ext cx="965845" cy="952368"/>
          </a:xfrm>
          <a:prstGeom prst="rect">
            <a:avLst/>
          </a:prstGeom>
        </p:spPr>
      </p:pic>
      <p:pic>
        <p:nvPicPr>
          <p:cNvPr id="18" name="Picture 17" descr="20140129_SSC1_Bus Door Open cropped.png">
            <a:extLst>
              <a:ext uri="{FF2B5EF4-FFF2-40B4-BE49-F238E27FC236}">
                <a16:creationId xmlns:a16="http://schemas.microsoft.com/office/drawing/2014/main" id="{AB3BECDE-F70C-264F-97C5-C76DC6005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3535085" y="1430059"/>
            <a:ext cx="675530" cy="808757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6EAE217-6D7D-1A4F-A0F0-53DDCC95D33D}"/>
              </a:ext>
            </a:extLst>
          </p:cNvPr>
          <p:cNvSpPr txBox="1">
            <a:spLocks/>
          </p:cNvSpPr>
          <p:nvPr/>
        </p:nvSpPr>
        <p:spPr>
          <a:xfrm>
            <a:off x="1198021" y="2388026"/>
            <a:ext cx="3181823" cy="151822"/>
          </a:xfrm>
          <a:prstGeom prst="rect">
            <a:avLst/>
          </a:prstGeom>
          <a:noFill/>
        </p:spPr>
        <p:txBody>
          <a:bodyPr wrap="square"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tabLst>
                <a:tab pos="2309813" algn="l"/>
              </a:tabLst>
            </a:pPr>
            <a:r>
              <a:rPr lang="de-DE" b="0" dirty="0" err="1"/>
              <a:t>From</a:t>
            </a:r>
            <a:r>
              <a:rPr lang="de-DE" b="0" dirty="0"/>
              <a:t> </a:t>
            </a:r>
            <a:r>
              <a:rPr lang="de-DE" dirty="0"/>
              <a:t>SkySat-1</a:t>
            </a:r>
            <a:r>
              <a:rPr lang="de-DE" b="0" dirty="0"/>
              <a:t>	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dirty="0"/>
              <a:t>SkySat-4</a:t>
            </a:r>
          </a:p>
          <a:p>
            <a:endParaRPr lang="de-DE" b="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8CE8B4-38B1-7A45-9A49-D769C5DC6AA2}"/>
              </a:ext>
            </a:extLst>
          </p:cNvPr>
          <p:cNvCxnSpPr>
            <a:cxnSpLocks/>
          </p:cNvCxnSpPr>
          <p:nvPr/>
        </p:nvCxnSpPr>
        <p:spPr>
          <a:xfrm>
            <a:off x="2333227" y="1801148"/>
            <a:ext cx="1029677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20140129_SSC1_Bus Door Open cropped.png">
            <a:extLst>
              <a:ext uri="{FF2B5EF4-FFF2-40B4-BE49-F238E27FC236}">
                <a16:creationId xmlns:a16="http://schemas.microsoft.com/office/drawing/2014/main" id="{18FC8C17-0463-DC42-A69C-07D0604EE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231479" y="1430059"/>
            <a:ext cx="675530" cy="808757"/>
          </a:xfrm>
          <a:prstGeom prst="rect">
            <a:avLst/>
          </a:prstGeom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3C6D7D4-9F11-7F45-9C23-3CABDBC0D64C}"/>
              </a:ext>
            </a:extLst>
          </p:cNvPr>
          <p:cNvSpPr txBox="1">
            <a:spLocks/>
          </p:cNvSpPr>
          <p:nvPr/>
        </p:nvSpPr>
        <p:spPr>
          <a:xfrm>
            <a:off x="4947580" y="2388026"/>
            <a:ext cx="3181823" cy="151822"/>
          </a:xfrm>
          <a:prstGeom prst="rect">
            <a:avLst/>
          </a:prstGeom>
          <a:noFill/>
        </p:spPr>
        <p:txBody>
          <a:bodyPr wrap="square"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tabLst>
                <a:tab pos="2219325" algn="l"/>
              </a:tabLst>
            </a:pPr>
            <a:r>
              <a:rPr lang="de-DE" b="0" dirty="0" err="1"/>
              <a:t>From</a:t>
            </a:r>
            <a:r>
              <a:rPr lang="de-DE" b="0" dirty="0"/>
              <a:t> </a:t>
            </a:r>
            <a:r>
              <a:rPr lang="de-DE" dirty="0"/>
              <a:t>SkySat-5</a:t>
            </a:r>
            <a:r>
              <a:rPr lang="de-DE" b="0" dirty="0"/>
              <a:t>	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dirty="0"/>
              <a:t>SkySat-15</a:t>
            </a:r>
          </a:p>
          <a:p>
            <a:endParaRPr lang="de-DE" b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42C5FF-424A-F54F-8466-3BD18BCA153D}"/>
              </a:ext>
            </a:extLst>
          </p:cNvPr>
          <p:cNvCxnSpPr>
            <a:cxnSpLocks/>
          </p:cNvCxnSpPr>
          <p:nvPr/>
        </p:nvCxnSpPr>
        <p:spPr>
          <a:xfrm>
            <a:off x="6040254" y="1801148"/>
            <a:ext cx="1029677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20140129_SSC1_Bus Door Open cropped.png">
            <a:extLst>
              <a:ext uri="{FF2B5EF4-FFF2-40B4-BE49-F238E27FC236}">
                <a16:creationId xmlns:a16="http://schemas.microsoft.com/office/drawing/2014/main" id="{C7A1E0BF-8420-6E45-878F-2E2B5AC56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999025" y="1430059"/>
            <a:ext cx="675530" cy="808757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17313E-AF0C-C945-8CAE-1A10EB301BAC}"/>
              </a:ext>
            </a:extLst>
          </p:cNvPr>
          <p:cNvCxnSpPr>
            <a:cxnSpLocks/>
          </p:cNvCxnSpPr>
          <p:nvPr/>
        </p:nvCxnSpPr>
        <p:spPr>
          <a:xfrm>
            <a:off x="980303" y="2678329"/>
            <a:ext cx="3611435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836310-774C-164D-A17D-5B950DEAF7D6}"/>
              </a:ext>
            </a:extLst>
          </p:cNvPr>
          <p:cNvCxnSpPr>
            <a:cxnSpLocks/>
          </p:cNvCxnSpPr>
          <p:nvPr/>
        </p:nvCxnSpPr>
        <p:spPr>
          <a:xfrm>
            <a:off x="4733596" y="2678329"/>
            <a:ext cx="3611435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153219" y="2755855"/>
            <a:ext cx="880468" cy="901979"/>
            <a:chOff x="2153219" y="2756825"/>
            <a:chExt cx="880468" cy="90197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FE9EC8-9BCC-3644-85D4-3E553920EB01}"/>
                </a:ext>
              </a:extLst>
            </p:cNvPr>
            <p:cNvSpPr txBox="1"/>
            <p:nvPr/>
          </p:nvSpPr>
          <p:spPr>
            <a:xfrm>
              <a:off x="2153219" y="2756825"/>
              <a:ext cx="880467" cy="153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Detector 2</a:t>
              </a:r>
            </a:p>
          </p:txBody>
        </p:sp>
        <p:grpSp>
          <p:nvGrpSpPr>
            <p:cNvPr id="100" name="Group 99"/>
            <p:cNvGrpSpPr>
              <a:grpSpLocks noChangeAspect="1"/>
            </p:cNvGrpSpPr>
            <p:nvPr/>
          </p:nvGrpSpPr>
          <p:grpSpPr>
            <a:xfrm>
              <a:off x="2153219" y="2918838"/>
              <a:ext cx="880468" cy="739966"/>
              <a:chOff x="3608337" y="998845"/>
              <a:chExt cx="1679428" cy="1411431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608337" y="998845"/>
                <a:ext cx="1679427" cy="7190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PAN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608337" y="1717896"/>
                <a:ext cx="1679428" cy="173105"/>
              </a:xfrm>
              <a:prstGeom prst="rect">
                <a:avLst/>
              </a:prstGeom>
              <a:solidFill>
                <a:srgbClr val="3366FF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blue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3608337" y="1891000"/>
                <a:ext cx="1679428" cy="173105"/>
              </a:xfrm>
              <a:prstGeom prst="rect">
                <a:avLst/>
              </a:prstGeom>
              <a:solidFill>
                <a:srgbClr val="00FF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green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608337" y="2064105"/>
                <a:ext cx="1679428" cy="173105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red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608337" y="2237171"/>
                <a:ext cx="1679428" cy="173105"/>
              </a:xfrm>
              <a:prstGeom prst="rect">
                <a:avLst/>
              </a:prstGeom>
              <a:solidFill>
                <a:srgbClr val="996633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NIR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175444" y="3416768"/>
            <a:ext cx="880468" cy="895147"/>
            <a:chOff x="3290902" y="3383784"/>
            <a:chExt cx="880468" cy="89514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3BD4B0-EC5D-614F-9765-87C6F145B5C9}"/>
                </a:ext>
              </a:extLst>
            </p:cNvPr>
            <p:cNvSpPr txBox="1"/>
            <p:nvPr/>
          </p:nvSpPr>
          <p:spPr>
            <a:xfrm>
              <a:off x="3290902" y="3383784"/>
              <a:ext cx="8804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Detector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roup 137"/>
            <p:cNvGrpSpPr>
              <a:grpSpLocks noChangeAspect="1"/>
            </p:cNvGrpSpPr>
            <p:nvPr/>
          </p:nvGrpSpPr>
          <p:grpSpPr>
            <a:xfrm>
              <a:off x="3290902" y="3538965"/>
              <a:ext cx="880468" cy="739966"/>
              <a:chOff x="3608337" y="998845"/>
              <a:chExt cx="1679428" cy="1411431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3608337" y="998845"/>
                <a:ext cx="1679427" cy="7190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PAN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3608337" y="1717896"/>
                <a:ext cx="1679428" cy="173105"/>
              </a:xfrm>
              <a:prstGeom prst="rect">
                <a:avLst/>
              </a:prstGeom>
              <a:solidFill>
                <a:srgbClr val="3366FF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blue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3608337" y="1891000"/>
                <a:ext cx="1679428" cy="173105"/>
              </a:xfrm>
              <a:prstGeom prst="rect">
                <a:avLst/>
              </a:prstGeom>
              <a:solidFill>
                <a:srgbClr val="00FF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green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3608337" y="2064105"/>
                <a:ext cx="1679428" cy="173105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red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3608337" y="2237171"/>
                <a:ext cx="1679428" cy="173105"/>
              </a:xfrm>
              <a:prstGeom prst="rect">
                <a:avLst/>
              </a:prstGeom>
              <a:solidFill>
                <a:srgbClr val="996633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NIR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135340" y="3409777"/>
            <a:ext cx="880468" cy="902138"/>
            <a:chOff x="1127093" y="3383784"/>
            <a:chExt cx="880468" cy="90213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6B6FC5-95BC-BB47-BE4F-EFB7E7F743D1}"/>
                </a:ext>
              </a:extLst>
            </p:cNvPr>
            <p:cNvSpPr txBox="1"/>
            <p:nvPr/>
          </p:nvSpPr>
          <p:spPr>
            <a:xfrm>
              <a:off x="1127093" y="3383784"/>
              <a:ext cx="8804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Detector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4" name="Group 143"/>
            <p:cNvGrpSpPr>
              <a:grpSpLocks noChangeAspect="1"/>
            </p:cNvGrpSpPr>
            <p:nvPr/>
          </p:nvGrpSpPr>
          <p:grpSpPr>
            <a:xfrm>
              <a:off x="1127093" y="3545956"/>
              <a:ext cx="880468" cy="739966"/>
              <a:chOff x="3608337" y="998845"/>
              <a:chExt cx="1679428" cy="1411431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3608337" y="998845"/>
                <a:ext cx="1679427" cy="7190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PAN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3608337" y="1717896"/>
                <a:ext cx="1679428" cy="173105"/>
              </a:xfrm>
              <a:prstGeom prst="rect">
                <a:avLst/>
              </a:prstGeom>
              <a:solidFill>
                <a:srgbClr val="3366FF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blue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608337" y="1891000"/>
                <a:ext cx="1679428" cy="173105"/>
              </a:xfrm>
              <a:prstGeom prst="rect">
                <a:avLst/>
              </a:prstGeom>
              <a:solidFill>
                <a:srgbClr val="00FF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green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3608337" y="2064105"/>
                <a:ext cx="1679428" cy="173105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red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3608337" y="2237171"/>
                <a:ext cx="1679428" cy="173105"/>
              </a:xfrm>
              <a:prstGeom prst="rect">
                <a:avLst/>
              </a:prstGeom>
              <a:solidFill>
                <a:srgbClr val="996633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NIR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5175994" y="3416768"/>
            <a:ext cx="880468" cy="902949"/>
            <a:chOff x="1127093" y="3383784"/>
            <a:chExt cx="880468" cy="902949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F6B6FC5-95BC-BB47-BE4F-EFB7E7F743D1}"/>
                </a:ext>
              </a:extLst>
            </p:cNvPr>
            <p:cNvSpPr txBox="1"/>
            <p:nvPr/>
          </p:nvSpPr>
          <p:spPr>
            <a:xfrm>
              <a:off x="1127093" y="3383784"/>
              <a:ext cx="8804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Detector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2" name="Group 151"/>
            <p:cNvGrpSpPr>
              <a:grpSpLocks noChangeAspect="1"/>
            </p:cNvGrpSpPr>
            <p:nvPr/>
          </p:nvGrpSpPr>
          <p:grpSpPr>
            <a:xfrm>
              <a:off x="1127093" y="3545956"/>
              <a:ext cx="880468" cy="740777"/>
              <a:chOff x="3608337" y="998845"/>
              <a:chExt cx="1679428" cy="1412979"/>
            </a:xfrm>
          </p:grpSpPr>
          <p:sp>
            <p:nvSpPr>
              <p:cNvPr id="153" name="Rectangle 152"/>
              <p:cNvSpPr/>
              <p:nvPr/>
            </p:nvSpPr>
            <p:spPr>
              <a:xfrm>
                <a:off x="3608337" y="998845"/>
                <a:ext cx="1679427" cy="7190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PAN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3608337" y="2238719"/>
                <a:ext cx="1679428" cy="173105"/>
              </a:xfrm>
              <a:prstGeom prst="rect">
                <a:avLst/>
              </a:prstGeom>
              <a:solidFill>
                <a:srgbClr val="3366FF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blue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3608337" y="2066626"/>
                <a:ext cx="1679428" cy="173105"/>
              </a:xfrm>
              <a:prstGeom prst="rect">
                <a:avLst/>
              </a:prstGeom>
              <a:solidFill>
                <a:srgbClr val="00FF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green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3608337" y="1894534"/>
                <a:ext cx="1679428" cy="173105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red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3608337" y="1722404"/>
                <a:ext cx="1679428" cy="173105"/>
              </a:xfrm>
              <a:prstGeom prst="rect">
                <a:avLst/>
              </a:prstGeom>
              <a:solidFill>
                <a:srgbClr val="996633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NIR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8" name="Group 157"/>
          <p:cNvGrpSpPr/>
          <p:nvPr/>
        </p:nvGrpSpPr>
        <p:grpSpPr>
          <a:xfrm>
            <a:off x="6223839" y="2755855"/>
            <a:ext cx="880468" cy="902949"/>
            <a:chOff x="1127093" y="3383784"/>
            <a:chExt cx="880468" cy="902949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F6B6FC5-95BC-BB47-BE4F-EFB7E7F743D1}"/>
                </a:ext>
              </a:extLst>
            </p:cNvPr>
            <p:cNvSpPr txBox="1"/>
            <p:nvPr/>
          </p:nvSpPr>
          <p:spPr>
            <a:xfrm>
              <a:off x="1127093" y="3383784"/>
              <a:ext cx="8804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Detector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0" name="Group 159"/>
            <p:cNvGrpSpPr>
              <a:grpSpLocks noChangeAspect="1"/>
            </p:cNvGrpSpPr>
            <p:nvPr/>
          </p:nvGrpSpPr>
          <p:grpSpPr>
            <a:xfrm>
              <a:off x="1127093" y="3545956"/>
              <a:ext cx="880468" cy="740777"/>
              <a:chOff x="3608337" y="998845"/>
              <a:chExt cx="1679428" cy="1412979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3608337" y="998845"/>
                <a:ext cx="1679427" cy="7190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PAN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608337" y="2238719"/>
                <a:ext cx="1679428" cy="173105"/>
              </a:xfrm>
              <a:prstGeom prst="rect">
                <a:avLst/>
              </a:prstGeom>
              <a:solidFill>
                <a:srgbClr val="3366FF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blue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608337" y="2066626"/>
                <a:ext cx="1679428" cy="173105"/>
              </a:xfrm>
              <a:prstGeom prst="rect">
                <a:avLst/>
              </a:prstGeom>
              <a:solidFill>
                <a:srgbClr val="00FF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green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3608337" y="1894534"/>
                <a:ext cx="1679428" cy="173105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red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608337" y="1722404"/>
                <a:ext cx="1679428" cy="173105"/>
              </a:xfrm>
              <a:prstGeom prst="rect">
                <a:avLst/>
              </a:prstGeom>
              <a:solidFill>
                <a:srgbClr val="996633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NIR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66" name="Group 165"/>
          <p:cNvGrpSpPr/>
          <p:nvPr/>
        </p:nvGrpSpPr>
        <p:grpSpPr>
          <a:xfrm>
            <a:off x="7269309" y="3416768"/>
            <a:ext cx="880468" cy="902949"/>
            <a:chOff x="1127093" y="3383784"/>
            <a:chExt cx="880468" cy="902949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F6B6FC5-95BC-BB47-BE4F-EFB7E7F743D1}"/>
                </a:ext>
              </a:extLst>
            </p:cNvPr>
            <p:cNvSpPr txBox="1"/>
            <p:nvPr/>
          </p:nvSpPr>
          <p:spPr>
            <a:xfrm>
              <a:off x="1127093" y="3383784"/>
              <a:ext cx="8804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Detector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8" name="Group 167"/>
            <p:cNvGrpSpPr>
              <a:grpSpLocks noChangeAspect="1"/>
            </p:cNvGrpSpPr>
            <p:nvPr/>
          </p:nvGrpSpPr>
          <p:grpSpPr>
            <a:xfrm>
              <a:off x="1127093" y="3545956"/>
              <a:ext cx="880468" cy="740777"/>
              <a:chOff x="3608337" y="998845"/>
              <a:chExt cx="1679428" cy="1412979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3608337" y="998845"/>
                <a:ext cx="1679427" cy="7190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PAN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3608337" y="2238719"/>
                <a:ext cx="1679428" cy="173105"/>
              </a:xfrm>
              <a:prstGeom prst="rect">
                <a:avLst/>
              </a:prstGeom>
              <a:solidFill>
                <a:srgbClr val="3366FF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blue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3608337" y="2066626"/>
                <a:ext cx="1679428" cy="173105"/>
              </a:xfrm>
              <a:prstGeom prst="rect">
                <a:avLst/>
              </a:prstGeom>
              <a:solidFill>
                <a:srgbClr val="00FF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green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608337" y="1894534"/>
                <a:ext cx="1679428" cy="173105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red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3608337" y="1722404"/>
                <a:ext cx="1679428" cy="173105"/>
              </a:xfrm>
              <a:prstGeom prst="rect">
                <a:avLst/>
              </a:prstGeom>
              <a:solidFill>
                <a:srgbClr val="996633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solidFill>
                      <a:srgbClr val="000000"/>
                    </a:solidFill>
                  </a:rPr>
                  <a:t>NIR</a:t>
                </a:r>
                <a:endParaRPr lang="en-US" sz="500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8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D7ECCE-FBC1-4C48-B126-E2824F8B9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974" y="473075"/>
            <a:ext cx="7049943" cy="1054100"/>
          </a:xfrm>
        </p:spPr>
        <p:txBody>
          <a:bodyPr/>
          <a:lstStyle/>
          <a:p>
            <a:r>
              <a:rPr lang="de-DE" dirty="0"/>
              <a:t>BORESIGHT CALIBRATION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10583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ybox desktop precursor.jpeg">
            <a:extLst>
              <a:ext uri="{FF2B5EF4-FFF2-40B4-BE49-F238E27FC236}">
                <a16:creationId xmlns:a16="http://schemas.microsoft.com/office/drawing/2014/main" id="{935D70AC-F866-C04C-A741-E337F4A898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C35A0F-B3C4-E442-A4C9-48773C245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22E3A0-F1F8-6E41-88CB-AC9FB0D5C6BC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342E561-CEAF-7246-94C3-18E2E9443CCB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25E6568-0A92-4547-8F6E-695DF7413224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63EABCE-9E0E-AC47-A47D-045B4157F783}"/>
              </a:ext>
            </a:extLst>
          </p:cNvPr>
          <p:cNvSpPr txBox="1">
            <a:spLocks/>
          </p:cNvSpPr>
          <p:nvPr/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“Telescope boresight definition”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417868B-93C5-1E4C-B3D7-FB704312360C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7557638" cy="421688"/>
          </a:xfrm>
          <a:prstGeom prst="rect">
            <a:avLst/>
          </a:prstGeom>
        </p:spPr>
        <p:txBody>
          <a:bodyPr wrap="square" lIns="180000" tIns="144000" rIns="180000" bIns="0" anchor="t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The telescope z axis is the boresight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59C2BC-8435-884D-A03E-ECBB9A66D297}"/>
              </a:ext>
            </a:extLst>
          </p:cNvPr>
          <p:cNvCxnSpPr/>
          <p:nvPr/>
        </p:nvCxnSpPr>
        <p:spPr>
          <a:xfrm flipH="1">
            <a:off x="2921000" y="2233704"/>
            <a:ext cx="3173145" cy="2249396"/>
          </a:xfrm>
          <a:prstGeom prst="line">
            <a:avLst/>
          </a:prstGeom>
          <a:ln w="6350">
            <a:solidFill>
              <a:schemeClr val="accent5"/>
            </a:solidFill>
            <a:prstDash val="dash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kySat transparent background high resolution cropped.png">
            <a:extLst>
              <a:ext uri="{FF2B5EF4-FFF2-40B4-BE49-F238E27FC236}">
                <a16:creationId xmlns:a16="http://schemas.microsoft.com/office/drawing/2014/main" id="{B6340E3C-62E0-444E-BB61-6EC5CD15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6234" y="1054031"/>
            <a:ext cx="1656618" cy="25391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967261-2B29-F149-A6AA-C44942791F97}"/>
              </a:ext>
            </a:extLst>
          </p:cNvPr>
          <p:cNvCxnSpPr/>
          <p:nvPr/>
        </p:nvCxnSpPr>
        <p:spPr>
          <a:xfrm flipH="1">
            <a:off x="4413259" y="2545883"/>
            <a:ext cx="1259172" cy="875645"/>
          </a:xfrm>
          <a:prstGeom prst="line">
            <a:avLst/>
          </a:prstGeom>
          <a:ln w="25400">
            <a:solidFill>
              <a:schemeClr val="bg1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D0AACD-CC65-2942-91EB-8777B0AE3438}"/>
              </a:ext>
            </a:extLst>
          </p:cNvPr>
          <p:cNvCxnSpPr>
            <a:cxnSpLocks/>
          </p:cNvCxnSpPr>
          <p:nvPr/>
        </p:nvCxnSpPr>
        <p:spPr>
          <a:xfrm>
            <a:off x="5672431" y="2545883"/>
            <a:ext cx="0" cy="875645"/>
          </a:xfrm>
          <a:prstGeom prst="line">
            <a:avLst/>
          </a:prstGeom>
          <a:ln w="25400">
            <a:solidFill>
              <a:schemeClr val="bg1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03E8F7-A194-3540-A36A-5A2F13EC8882}"/>
              </a:ext>
            </a:extLst>
          </p:cNvPr>
          <p:cNvCxnSpPr>
            <a:cxnSpLocks/>
          </p:cNvCxnSpPr>
          <p:nvPr/>
        </p:nvCxnSpPr>
        <p:spPr>
          <a:xfrm flipH="1">
            <a:off x="4413259" y="2545883"/>
            <a:ext cx="1259172" cy="0"/>
          </a:xfrm>
          <a:prstGeom prst="line">
            <a:avLst/>
          </a:prstGeom>
          <a:ln w="25400">
            <a:solidFill>
              <a:schemeClr val="bg1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233FF3-C940-4F45-9D67-6937A29C49B1}"/>
              </a:ext>
            </a:extLst>
          </p:cNvPr>
          <p:cNvSpPr txBox="1"/>
          <p:nvPr/>
        </p:nvSpPr>
        <p:spPr>
          <a:xfrm>
            <a:off x="4313241" y="1969602"/>
            <a:ext cx="41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20FDA2-560A-6E40-9EAC-2A59C15672B1}"/>
              </a:ext>
            </a:extLst>
          </p:cNvPr>
          <p:cNvGrpSpPr/>
          <p:nvPr/>
        </p:nvGrpSpPr>
        <p:grpSpPr>
          <a:xfrm>
            <a:off x="2238563" y="3923751"/>
            <a:ext cx="1409867" cy="1014775"/>
            <a:chOff x="2238563" y="3923751"/>
            <a:chExt cx="1409867" cy="1014775"/>
          </a:xfrm>
        </p:grpSpPr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861CC026-1805-B748-8C17-6E2F7EC33380}"/>
                </a:ext>
              </a:extLst>
            </p:cNvPr>
            <p:cNvSpPr/>
            <p:nvPr/>
          </p:nvSpPr>
          <p:spPr>
            <a:xfrm rot="10800000" flipV="1">
              <a:off x="2641864" y="3923751"/>
              <a:ext cx="526067" cy="469621"/>
            </a:xfrm>
            <a:prstGeom prst="parallelogram">
              <a:avLst>
                <a:gd name="adj" fmla="val 6359"/>
              </a:avLst>
            </a:prstGeom>
            <a:noFill/>
            <a:ln w="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4E504D-B531-934F-A2C1-5159EFED652F}"/>
                </a:ext>
              </a:extLst>
            </p:cNvPr>
            <p:cNvSpPr txBox="1"/>
            <p:nvPr/>
          </p:nvSpPr>
          <p:spPr>
            <a:xfrm flipH="1">
              <a:off x="2550188" y="4681625"/>
              <a:ext cx="21444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952AD2-FFE2-AE43-8EA9-B4873958E709}"/>
                </a:ext>
              </a:extLst>
            </p:cNvPr>
            <p:cNvSpPr txBox="1"/>
            <p:nvPr/>
          </p:nvSpPr>
          <p:spPr>
            <a:xfrm flipH="1">
              <a:off x="2953488" y="4159122"/>
              <a:ext cx="21444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E0971C-BE1F-A14F-B96C-5E817FE5EA9A}"/>
                </a:ext>
              </a:extLst>
            </p:cNvPr>
            <p:cNvSpPr txBox="1"/>
            <p:nvPr/>
          </p:nvSpPr>
          <p:spPr>
            <a:xfrm flipH="1">
              <a:off x="3433987" y="4692305"/>
              <a:ext cx="21444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15C1C965-D856-2848-ACB3-78ACCF64319B}"/>
                </a:ext>
              </a:extLst>
            </p:cNvPr>
            <p:cNvSpPr/>
            <p:nvPr/>
          </p:nvSpPr>
          <p:spPr>
            <a:xfrm rot="10800000" flipV="1">
              <a:off x="3114125" y="4434945"/>
              <a:ext cx="526067" cy="469621"/>
            </a:xfrm>
            <a:prstGeom prst="parallelogram">
              <a:avLst>
                <a:gd name="adj" fmla="val 6359"/>
              </a:avLst>
            </a:prstGeom>
            <a:noFill/>
            <a:ln w="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C9AC56B8-A03B-8646-A1B2-6AB15570963C}"/>
                </a:ext>
              </a:extLst>
            </p:cNvPr>
            <p:cNvSpPr/>
            <p:nvPr/>
          </p:nvSpPr>
          <p:spPr>
            <a:xfrm rot="10800000" flipV="1">
              <a:off x="2238563" y="4426097"/>
              <a:ext cx="526067" cy="469621"/>
            </a:xfrm>
            <a:prstGeom prst="parallelogram">
              <a:avLst>
                <a:gd name="adj" fmla="val 6359"/>
              </a:avLst>
            </a:prstGeom>
            <a:noFill/>
            <a:ln w="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C1E0066-9847-E747-8F23-DA46921E9A52}"/>
              </a:ext>
            </a:extLst>
          </p:cNvPr>
          <p:cNvSpPr txBox="1"/>
          <p:nvPr/>
        </p:nvSpPr>
        <p:spPr>
          <a:xfrm>
            <a:off x="4291469" y="2873121"/>
            <a:ext cx="41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423925-EE2E-464E-9406-23C83BD0AB82}"/>
              </a:ext>
            </a:extLst>
          </p:cNvPr>
          <p:cNvSpPr txBox="1"/>
          <p:nvPr/>
        </p:nvSpPr>
        <p:spPr>
          <a:xfrm>
            <a:off x="5282069" y="2894893"/>
            <a:ext cx="41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B74B1A-1FA8-474F-8323-5AE1378E9A27}"/>
              </a:ext>
            </a:extLst>
          </p:cNvPr>
          <p:cNvSpPr txBox="1"/>
          <p:nvPr/>
        </p:nvSpPr>
        <p:spPr>
          <a:xfrm>
            <a:off x="5136905" y="3667856"/>
            <a:ext cx="2227219" cy="38417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 lIns="144000" tIns="144000" rIns="144000" bIns="144000" rtlCol="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en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+x points along the open door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8E4B28-469C-8D43-9155-8C8FA32BEF3A}"/>
              </a:ext>
            </a:extLst>
          </p:cNvPr>
          <p:cNvSpPr txBox="1"/>
          <p:nvPr/>
        </p:nvSpPr>
        <p:spPr>
          <a:xfrm>
            <a:off x="2416629" y="2856555"/>
            <a:ext cx="1840260" cy="53006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 lIns="144000" tIns="144000" rIns="144000" bIns="144000" rtlCol="0" anchor="ctr" anchorCtr="0">
            <a:noAutofit/>
          </a:bodyPr>
          <a:lstStyle/>
          <a:p>
            <a:pPr lvl="0" algn="r">
              <a:buClr>
                <a:schemeClr val="lt1"/>
              </a:buClr>
              <a:buSzPct val="25000"/>
            </a:pPr>
            <a:r>
              <a:rPr lang="en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+z points down to Earth</a:t>
            </a:r>
          </a:p>
          <a:p>
            <a:pPr lvl="0" algn="r">
              <a:buClr>
                <a:schemeClr val="lt1"/>
              </a:buClr>
              <a:buSzPct val="25000"/>
            </a:pPr>
            <a:r>
              <a:rPr lang="en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 Black"/>
              </a:rPr>
              <a:t>(boresight)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18DC750-43F6-7542-BD14-D0194C77B4AA}"/>
              </a:ext>
            </a:extLst>
          </p:cNvPr>
          <p:cNvSpPr txBox="1">
            <a:spLocks/>
          </p:cNvSpPr>
          <p:nvPr/>
        </p:nvSpPr>
        <p:spPr>
          <a:xfrm>
            <a:off x="787401" y="1281013"/>
            <a:ext cx="4328986" cy="881614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marR="0" lvl="0" indent="-216000" algn="l" rtl="0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•"/>
              <a:defRPr sz="1800" b="0" i="0" u="none" strike="noStrike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32000" marR="0" lvl="1" indent="-216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Courier New" charset="0"/>
              <a:buChar char="o"/>
              <a:tabLst/>
              <a:defRPr sz="16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2pPr>
            <a:lvl3pPr marL="648000" marR="0" lvl="2" indent="-216000" algn="l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3pPr>
            <a:lvl4pPr marL="864000" marR="0" lvl="3" indent="-216000" algn="l" rtl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charset="0"/>
              <a:buChar char="•"/>
              <a:tabLst/>
              <a:defRPr sz="12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4pPr>
            <a:lvl5pPr marL="1080000" marR="0" lvl="4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" sz="1400" dirty="0">
                <a:solidFill>
                  <a:schemeClr val="bg1"/>
                </a:solidFill>
              </a:rPr>
              <a:t>It’s how the interior orientation couples/connects to the exterior orientation.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" sz="1200" b="1" dirty="0">
                <a:solidFill>
                  <a:schemeClr val="bg1"/>
                </a:solidFill>
              </a:rPr>
              <a:t>SPOILER ALERT: </a:t>
            </a:r>
            <a:r>
              <a:rPr lang="en" sz="1200" dirty="0">
                <a:solidFill>
                  <a:schemeClr val="bg1"/>
                </a:solidFill>
              </a:rPr>
              <a:t>IT’S A ROTATION.</a:t>
            </a:r>
          </a:p>
          <a:p>
            <a:pPr marL="0" indent="0">
              <a:buClr>
                <a:schemeClr val="bg1"/>
              </a:buClr>
              <a:buNone/>
            </a:pPr>
            <a:endParaRPr lang="e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87400" y="878889"/>
            <a:ext cx="3784600" cy="3667683"/>
          </a:xfrm>
        </p:spPr>
        <p:txBody>
          <a:bodyPr>
            <a:normAutofit fontScale="85000" lnSpcReduction="10000"/>
          </a:bodyPr>
          <a:lstStyle/>
          <a:p>
            <a:r>
              <a:rPr lang="en" sz="1400" dirty="0"/>
              <a:t>pre-launch guess for the boresight is only within 5-10 milliradians</a:t>
            </a:r>
          </a:p>
          <a:p>
            <a:r>
              <a:rPr lang="en" sz="1400" dirty="0"/>
              <a:t>altitude of 575 km (for SkySat-14, 15) magnifies the error to a few </a:t>
            </a:r>
            <a:r>
              <a:rPr lang="en" sz="1400" dirty="0" err="1"/>
              <a:t>kms</a:t>
            </a:r>
            <a:endParaRPr lang="en" sz="1400" dirty="0"/>
          </a:p>
          <a:p>
            <a:r>
              <a:rPr lang="en" sz="1400" dirty="0"/>
              <a:t>first images reveal the magnitude and direction of the bias</a:t>
            </a:r>
          </a:p>
          <a:p>
            <a:endParaRPr lang="en" dirty="0"/>
          </a:p>
          <a:p>
            <a:pPr marL="0" indent="0">
              <a:buNone/>
            </a:pPr>
            <a:r>
              <a:rPr lang="en" dirty="0"/>
              <a:t>By comparing a feature to its projected </a:t>
            </a:r>
            <a:br>
              <a:rPr lang="en" dirty="0"/>
            </a:br>
            <a:r>
              <a:rPr lang="en" dirty="0"/>
              <a:t>coordinates, initially </a:t>
            </a:r>
            <a:r>
              <a:rPr lang="en" b="1" dirty="0"/>
              <a:t>SkySat-14</a:t>
            </a:r>
            <a:r>
              <a:rPr lang="en" dirty="0"/>
              <a:t> had a</a:t>
            </a:r>
          </a:p>
          <a:p>
            <a:pPr marL="0" indent="0" algn="ctr">
              <a:buNone/>
            </a:pPr>
            <a:r>
              <a:rPr lang="en" sz="2800" b="1" dirty="0"/>
              <a:t>6.8 km offset</a:t>
            </a:r>
          </a:p>
          <a:p>
            <a:endParaRPr lang="e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2163" y="457201"/>
            <a:ext cx="7559674" cy="421688"/>
          </a:xfrm>
        </p:spPr>
        <p:txBody>
          <a:bodyPr>
            <a:normAutofit fontScale="92500" lnSpcReduction="10000"/>
          </a:bodyPr>
          <a:lstStyle/>
          <a:p>
            <a:r>
              <a:rPr lang="en" dirty="0"/>
              <a:t>In the beginning, there’s always a big bias</a:t>
            </a:r>
          </a:p>
          <a:p>
            <a:endParaRPr lang="en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334608" y="4546574"/>
            <a:ext cx="4017230" cy="596925"/>
          </a:xfrm>
        </p:spPr>
        <p:txBody>
          <a:bodyPr/>
          <a:lstStyle/>
          <a:p>
            <a:r>
              <a:rPr lang="en" dirty="0"/>
              <a:t>actual Google Earth screenshot from SkySat-14 calibration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F292C-458E-4A47-B4F4-EB06ABFE9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377"/>
          <a:stretch/>
        </p:blipFill>
        <p:spPr>
          <a:xfrm>
            <a:off x="4684666" y="1222130"/>
            <a:ext cx="3667172" cy="333162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9759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enix blinking footprint thicker.gif">
            <a:extLst>
              <a:ext uri="{FF2B5EF4-FFF2-40B4-BE49-F238E27FC236}">
                <a16:creationId xmlns:a16="http://schemas.microsoft.com/office/drawing/2014/main" id="{5C68E9FA-A4EB-A84D-B7DD-CE62B8B35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92" y="1173659"/>
            <a:ext cx="4582879" cy="3818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9E3F43-6ED1-A447-A7D6-5290C77C9EA0}"/>
              </a:ext>
            </a:extLst>
          </p:cNvPr>
          <p:cNvSpPr txBox="1"/>
          <p:nvPr/>
        </p:nvSpPr>
        <p:spPr>
          <a:xfrm rot="784187">
            <a:off x="1877984" y="2247867"/>
            <a:ext cx="881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185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2C88C6-1F83-AD4F-BE80-CFDAB3BE5C28}"/>
              </a:ext>
            </a:extLst>
          </p:cNvPr>
          <p:cNvSpPr txBox="1"/>
          <p:nvPr/>
        </p:nvSpPr>
        <p:spPr>
          <a:xfrm>
            <a:off x="917054" y="2722595"/>
            <a:ext cx="1592387" cy="50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Landsat 8 tile</a:t>
            </a:r>
          </a:p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bands 4, 3, and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38AFDC-918E-114B-9364-B02BBD4F35D5}"/>
              </a:ext>
            </a:extLst>
          </p:cNvPr>
          <p:cNvSpPr txBox="1"/>
          <p:nvPr/>
        </p:nvSpPr>
        <p:spPr>
          <a:xfrm>
            <a:off x="6097255" y="2961815"/>
            <a:ext cx="277198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initial bias is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tiny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compared to Landsat extent</a:t>
            </a:r>
          </a:p>
          <a:p>
            <a:endParaRPr lang="en-US" sz="800" dirty="0">
              <a:solidFill>
                <a:srgbClr val="FFFFFF"/>
              </a:solidFill>
              <a:ea typeface="Lucida Grande"/>
            </a:endParaRPr>
          </a:p>
          <a:p>
            <a:pPr marL="182563" indent="-174625"/>
            <a:r>
              <a:rPr lang="en-US" sz="12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⇒ mistargeted SkySat imagery will be present </a:t>
            </a:r>
            <a:br>
              <a:rPr lang="en-US" sz="12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</a:br>
            <a:r>
              <a:rPr lang="en-US" sz="12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in the Landsat tile*</a:t>
            </a:r>
            <a:r>
              <a:rPr lang="en-US" sz="1200" baseline="300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†</a:t>
            </a:r>
          </a:p>
          <a:p>
            <a:endParaRPr lang="en-US" sz="700" dirty="0">
              <a:solidFill>
                <a:srgbClr val="FFFFFF"/>
              </a:solidFill>
              <a:latin typeface="Arial"/>
              <a:ea typeface="Lucida Grande"/>
              <a:cs typeface="Arial"/>
            </a:endParaRPr>
          </a:p>
          <a:p>
            <a:r>
              <a:rPr lang="en-US" sz="8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* unless you’re near an edge</a:t>
            </a:r>
            <a:r>
              <a:rPr lang="mr-IN" sz="8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…</a:t>
            </a:r>
            <a:r>
              <a:rPr lang="en-US" sz="8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 then use two tiles!</a:t>
            </a:r>
          </a:p>
          <a:p>
            <a:r>
              <a:rPr lang="en-US" sz="800" baseline="300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† </a:t>
            </a:r>
            <a:r>
              <a:rPr lang="en-US" sz="8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unless you’re near a corner</a:t>
            </a:r>
            <a:r>
              <a:rPr lang="mr-IN" sz="8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…</a:t>
            </a:r>
            <a:r>
              <a:rPr lang="en-US" sz="800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 then use four tiles!</a:t>
            </a:r>
            <a:endParaRPr lang="en-US" sz="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8" name="Picture 17" descr="USGS logo.png">
            <a:extLst>
              <a:ext uri="{FF2B5EF4-FFF2-40B4-BE49-F238E27FC236}">
                <a16:creationId xmlns:a16="http://schemas.microsoft.com/office/drawing/2014/main" id="{BA9878A7-5C26-8048-AD1C-220F80F7D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79" y="585602"/>
            <a:ext cx="992858" cy="3971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582B52-EFB0-EC45-8377-4953D9DC822B}"/>
              </a:ext>
            </a:extLst>
          </p:cNvPr>
          <p:cNvGrpSpPr/>
          <p:nvPr/>
        </p:nvGrpSpPr>
        <p:grpSpPr>
          <a:xfrm>
            <a:off x="642910" y="302400"/>
            <a:ext cx="302400" cy="302400"/>
            <a:chOff x="2969113" y="2194413"/>
            <a:chExt cx="180000" cy="180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03098D-981E-AF4C-9251-A0C1BB0BBA26}"/>
                </a:ext>
              </a:extLst>
            </p:cNvPr>
            <p:cNvCxnSpPr/>
            <p:nvPr/>
          </p:nvCxnSpPr>
          <p:spPr>
            <a:xfrm>
              <a:off x="3059113" y="2194413"/>
              <a:ext cx="0" cy="18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7D3C09-2C0C-4841-9ACC-BCD24C02253D}"/>
                </a:ext>
              </a:extLst>
            </p:cNvPr>
            <p:cNvCxnSpPr/>
            <p:nvPr/>
          </p:nvCxnSpPr>
          <p:spPr>
            <a:xfrm>
              <a:off x="2969113" y="2284413"/>
              <a:ext cx="1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FD7DAB-83C8-0B46-B013-B66FB8CE69AA}"/>
              </a:ext>
            </a:extLst>
          </p:cNvPr>
          <p:cNvSpPr txBox="1">
            <a:spLocks/>
          </p:cNvSpPr>
          <p:nvPr/>
        </p:nvSpPr>
        <p:spPr>
          <a:xfrm>
            <a:off x="792162" y="878889"/>
            <a:ext cx="7555369" cy="287923"/>
          </a:xfrm>
          <a:prstGeom prst="rect">
            <a:avLst/>
          </a:prstGeom>
          <a:noFill/>
        </p:spPr>
        <p:txBody>
          <a:bodyPr wrap="square" lIns="180000" tIns="0" rIns="180000" bIns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Phoenix, AZ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863251-C66B-1E40-B02F-9165A362DBB8}"/>
              </a:ext>
            </a:extLst>
          </p:cNvPr>
          <p:cNvSpPr txBox="1">
            <a:spLocks/>
          </p:cNvSpPr>
          <p:nvPr/>
        </p:nvSpPr>
        <p:spPr>
          <a:xfrm>
            <a:off x="792163" y="457201"/>
            <a:ext cx="6560922" cy="421688"/>
          </a:xfrm>
          <a:prstGeom prst="rect">
            <a:avLst/>
          </a:prstGeom>
        </p:spPr>
        <p:txBody>
          <a:bodyPr wrap="square" lIns="180000" tIns="144000" rIns="180000" bIns="0" anchor="t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Landsat-8 has a wider swath than </a:t>
            </a:r>
            <a:r>
              <a:rPr lang="en" dirty="0" err="1">
                <a:solidFill>
                  <a:schemeClr val="bg1"/>
                </a:solidFill>
                <a:latin typeface="Arial"/>
                <a:cs typeface="Arial"/>
              </a:rPr>
              <a:t>SkySats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568CF-3891-9F4D-93AF-6CD2460CD8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9" y="4649236"/>
            <a:ext cx="396000" cy="396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658C1C-8D03-2E46-9C4D-ACEB03FBCDD2}"/>
              </a:ext>
            </a:extLst>
          </p:cNvPr>
          <p:cNvCxnSpPr/>
          <p:nvPr/>
        </p:nvCxnSpPr>
        <p:spPr>
          <a:xfrm flipH="1" flipV="1">
            <a:off x="2211291" y="4176650"/>
            <a:ext cx="250715" cy="6776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23EF65-8EC3-7C4F-84C4-B1ABEC300F70}"/>
              </a:ext>
            </a:extLst>
          </p:cNvPr>
          <p:cNvCxnSpPr/>
          <p:nvPr/>
        </p:nvCxnSpPr>
        <p:spPr>
          <a:xfrm flipH="1" flipV="1">
            <a:off x="2959373" y="1105898"/>
            <a:ext cx="250715" cy="6776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74B83A-B1C2-6E49-85EF-60F82FD78A68}"/>
              </a:ext>
            </a:extLst>
          </p:cNvPr>
          <p:cNvCxnSpPr/>
          <p:nvPr/>
        </p:nvCxnSpPr>
        <p:spPr>
          <a:xfrm flipH="1">
            <a:off x="2353590" y="1173659"/>
            <a:ext cx="725043" cy="3002991"/>
          </a:xfrm>
          <a:prstGeom prst="line">
            <a:avLst/>
          </a:prstGeom>
          <a:ln w="1587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7057A9-0545-714E-9FD0-EA452E6A5BB4}"/>
              </a:ext>
            </a:extLst>
          </p:cNvPr>
          <p:cNvGrpSpPr/>
          <p:nvPr/>
        </p:nvGrpSpPr>
        <p:grpSpPr>
          <a:xfrm>
            <a:off x="5253914" y="1614877"/>
            <a:ext cx="1821094" cy="610718"/>
            <a:chOff x="3775754" y="1080205"/>
            <a:chExt cx="1821094" cy="6107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2D3B0E-85C1-7D41-B40B-C0402F9716B4}"/>
                </a:ext>
              </a:extLst>
            </p:cNvPr>
            <p:cNvSpPr txBox="1"/>
            <p:nvPr/>
          </p:nvSpPr>
          <p:spPr>
            <a:xfrm>
              <a:off x="3775754" y="1080205"/>
              <a:ext cx="1821094" cy="6081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</p:spPr>
          <p:txBody>
            <a:bodyPr wrap="square" lIns="144000" tIns="144000" rIns="144000" bIns="144000" rtlCol="0" anchor="ctr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da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Arial Black"/>
                </a:rPr>
                <a:t>C gen SkySat footprint, 6.7 km wide at nadir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2BF16B1-E4B4-8B40-ABF5-57D078CD07A5}"/>
                </a:ext>
              </a:extLst>
            </p:cNvPr>
            <p:cNvSpPr/>
            <p:nvPr/>
          </p:nvSpPr>
          <p:spPr>
            <a:xfrm rot="16200000" flipH="1">
              <a:off x="3775754" y="1546923"/>
              <a:ext cx="144000" cy="144000"/>
            </a:xfrm>
            <a:custGeom>
              <a:avLst/>
              <a:gdLst>
                <a:gd name="connsiteX0" fmla="*/ 0 w 133350"/>
                <a:gd name="connsiteY0" fmla="*/ 0 h 142875"/>
                <a:gd name="connsiteX1" fmla="*/ 133350 w 133350"/>
                <a:gd name="connsiteY1" fmla="*/ 0 h 142875"/>
                <a:gd name="connsiteX2" fmla="*/ 133350 w 133350"/>
                <a:gd name="connsiteY2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42875">
                  <a:moveTo>
                    <a:pt x="0" y="0"/>
                  </a:moveTo>
                  <a:lnTo>
                    <a:pt x="133350" y="0"/>
                  </a:lnTo>
                  <a:lnTo>
                    <a:pt x="133350" y="142875"/>
                  </a:lnTo>
                </a:path>
              </a:pathLst>
            </a:custGeom>
            <a:noFill/>
            <a:ln w="31750" cap="sq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5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- Title one line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ECAF8DD4-FFD0-8344-915B-8842FA5A5DB3}"/>
    </a:ext>
  </a:extLst>
</a:theme>
</file>

<file path=ppt/theme/theme10.xml><?xml version="1.0" encoding="utf-8"?>
<a:theme xmlns:a="http://schemas.openxmlformats.org/drawingml/2006/main" name="Call to action!(end slide)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95129D28-87B0-0042-A699-02A64FC1DAFD}"/>
    </a:ext>
  </a:extLst>
</a:theme>
</file>

<file path=ppt/theme/theme11.xml><?xml version="1.0" encoding="utf-8"?>
<a:theme xmlns:a="http://schemas.openxmlformats.org/drawingml/2006/main" name="Empty slides (for compositions only)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83D7AF81-6653-D646-98A5-073E1E79F1AC}"/>
    </a:ext>
  </a:extLst>
</a:theme>
</file>

<file path=ppt/theme/theme12.xml><?xml version="1.0" encoding="utf-8"?>
<a:theme xmlns:a="http://schemas.openxmlformats.org/drawingml/2006/main" name="Disclaimer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EC3ABB55-7573-BA4D-9E61-A835B89A35CF}"/>
    </a:ext>
  </a:extLst>
</a:theme>
</file>

<file path=ppt/theme/theme1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- Title one line + Sub one line + Presenter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04556ADD-64B1-2748-B2EC-117CDFA6231A}"/>
    </a:ext>
  </a:extLst>
</a:theme>
</file>

<file path=ppt/theme/theme3.xml><?xml version="1.0" encoding="utf-8"?>
<a:theme xmlns:a="http://schemas.openxmlformats.org/drawingml/2006/main" name="Chapter title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2F4C562F-1685-B343-9B63-4F718E1C1450}"/>
    </a:ext>
  </a:extLst>
</a:theme>
</file>

<file path=ppt/theme/theme4.xml><?xml version="1.0" encoding="utf-8"?>
<a:theme xmlns:a="http://schemas.openxmlformats.org/drawingml/2006/main" name="Impact slide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5C0F46D6-12B0-F541-911E-5C070D79C67F}"/>
    </a:ext>
  </a:extLst>
</a:theme>
</file>

<file path=ppt/theme/theme5.xml><?xml version="1.0" encoding="utf-8"?>
<a:theme xmlns:a="http://schemas.openxmlformats.org/drawingml/2006/main" name="AGENDA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15062736-AF50-884E-A3CE-4057309BE355}"/>
    </a:ext>
  </a:extLst>
</a:theme>
</file>

<file path=ppt/theme/theme6.xml><?xml version="1.0" encoding="utf-8"?>
<a:theme xmlns:a="http://schemas.openxmlformats.org/drawingml/2006/main" name="Text + Side photo - Heading 01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5AF65D83-3ED5-0E49-8052-4A7F47385868}"/>
    </a:ext>
  </a:extLst>
</a:theme>
</file>

<file path=ppt/theme/theme7.xml><?xml version="1.0" encoding="utf-8"?>
<a:theme xmlns:a="http://schemas.openxmlformats.org/drawingml/2006/main" name="Text + Side photo - Heading 01 + 02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D9C8CE5E-20E7-EF4A-BBED-455C17A4AEE6}"/>
    </a:ext>
  </a:extLst>
</a:theme>
</file>

<file path=ppt/theme/theme8.xml><?xml version="1.0" encoding="utf-8"?>
<a:theme xmlns:a="http://schemas.openxmlformats.org/drawingml/2006/main" name="Text Main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A58A38B6-82C0-5746-8FD6-85016D0F495A}"/>
    </a:ext>
  </a:extLst>
</a:theme>
</file>

<file path=ppt/theme/theme9.xml><?xml version="1.0" encoding="utf-8"?>
<a:theme xmlns:a="http://schemas.openxmlformats.org/drawingml/2006/main" name="Quotation slide">
  <a:themeElements>
    <a:clrScheme name="Planet sRGB">
      <a:dk1>
        <a:srgbClr val="363F43"/>
      </a:dk1>
      <a:lt1>
        <a:srgbClr val="FFFFFF"/>
      </a:lt1>
      <a:dk2>
        <a:srgbClr val="000000"/>
      </a:dk2>
      <a:lt2>
        <a:srgbClr val="FFFFFF"/>
      </a:lt2>
      <a:accent1>
        <a:srgbClr val="009DB1"/>
      </a:accent1>
      <a:accent2>
        <a:srgbClr val="40494D"/>
      </a:accent2>
      <a:accent3>
        <a:srgbClr val="5E6569"/>
      </a:accent3>
      <a:accent4>
        <a:srgbClr val="7C8285"/>
      </a:accent4>
      <a:accent5>
        <a:srgbClr val="9A9FA1"/>
      </a:accent5>
      <a:accent6>
        <a:srgbClr val="B9BCBD"/>
      </a:accent6>
      <a:hlink>
        <a:srgbClr val="009DB1"/>
      </a:hlink>
      <a:folHlink>
        <a:srgbClr val="73C9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2.13-Planet-MainDecks-Master-lite" id="{B2B68B95-CC97-FF4C-9B52-B2BEEB4B1B50}" vid="{7C58E7E4-D157-C54C-B843-314A02C689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 - Title one line + Sub one line</Template>
  <TotalTime>280</TotalTime>
  <Words>1210</Words>
  <Application>Microsoft Office PowerPoint</Application>
  <PresentationFormat>On-screen Show (16:9)</PresentationFormat>
  <Paragraphs>281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ＭＳ Ｐゴシック</vt:lpstr>
      <vt:lpstr>Arial</vt:lpstr>
      <vt:lpstr>Arial Black</vt:lpstr>
      <vt:lpstr>Arial-ItalicMT</vt:lpstr>
      <vt:lpstr>Courier New</vt:lpstr>
      <vt:lpstr>Lucida Grande</vt:lpstr>
      <vt:lpstr>Montserrat</vt:lpstr>
      <vt:lpstr>Montserrat SemiBold</vt:lpstr>
      <vt:lpstr>System Font</vt:lpstr>
      <vt:lpstr>Cover - Title one line</vt:lpstr>
      <vt:lpstr>Cover - Title one line + Sub one line + Presenter</vt:lpstr>
      <vt:lpstr>Chapter title</vt:lpstr>
      <vt:lpstr>Impact slide</vt:lpstr>
      <vt:lpstr>AGENDA</vt:lpstr>
      <vt:lpstr>Text + Side photo - Heading 01</vt:lpstr>
      <vt:lpstr>Text + Side photo - Heading 01 + 02</vt:lpstr>
      <vt:lpstr>Text Main</vt:lpstr>
      <vt:lpstr>Quotation slide</vt:lpstr>
      <vt:lpstr>Call to action!(end slide)</vt:lpstr>
      <vt:lpstr>Empty slides (for compositions only)</vt:lpstr>
      <vt:lpstr>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Teodora Diana Danila</dc:creator>
  <cp:lastModifiedBy>Windows User</cp:lastModifiedBy>
  <cp:revision>41</cp:revision>
  <cp:lastPrinted>2017-05-19T05:14:10Z</cp:lastPrinted>
  <dcterms:created xsi:type="dcterms:W3CDTF">2019-01-25T09:17:22Z</dcterms:created>
  <dcterms:modified xsi:type="dcterms:W3CDTF">2019-01-30T20:45:33Z</dcterms:modified>
</cp:coreProperties>
</file>