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3649" r:id="rId1"/>
  </p:sldMasterIdLst>
  <p:notesMasterIdLst>
    <p:notesMasterId r:id="rId34"/>
  </p:notesMasterIdLst>
  <p:handoutMasterIdLst>
    <p:handoutMasterId r:id="rId35"/>
  </p:handoutMasterIdLst>
  <p:sldIdLst>
    <p:sldId id="386" r:id="rId2"/>
    <p:sldId id="362" r:id="rId3"/>
    <p:sldId id="330" r:id="rId4"/>
    <p:sldId id="363" r:id="rId5"/>
    <p:sldId id="365" r:id="rId6"/>
    <p:sldId id="364" r:id="rId7"/>
    <p:sldId id="366" r:id="rId8"/>
    <p:sldId id="332" r:id="rId9"/>
    <p:sldId id="331" r:id="rId10"/>
    <p:sldId id="390" r:id="rId11"/>
    <p:sldId id="368" r:id="rId12"/>
    <p:sldId id="370" r:id="rId13"/>
    <p:sldId id="371" r:id="rId14"/>
    <p:sldId id="372" r:id="rId15"/>
    <p:sldId id="373" r:id="rId16"/>
    <p:sldId id="369" r:id="rId17"/>
    <p:sldId id="374" r:id="rId18"/>
    <p:sldId id="375" r:id="rId19"/>
    <p:sldId id="376" r:id="rId20"/>
    <p:sldId id="378" r:id="rId21"/>
    <p:sldId id="383" r:id="rId22"/>
    <p:sldId id="377" r:id="rId23"/>
    <p:sldId id="379" r:id="rId24"/>
    <p:sldId id="380" r:id="rId25"/>
    <p:sldId id="385" r:id="rId26"/>
    <p:sldId id="381" r:id="rId27"/>
    <p:sldId id="382" r:id="rId28"/>
    <p:sldId id="384" r:id="rId29"/>
    <p:sldId id="391" r:id="rId30"/>
    <p:sldId id="389" r:id="rId31"/>
    <p:sldId id="388" r:id="rId32"/>
    <p:sldId id="387"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A8"/>
    <a:srgbClr val="0000FF"/>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2" autoAdjust="0"/>
    <p:restoredTop sz="89144" autoAdjust="0"/>
  </p:normalViewPr>
  <p:slideViewPr>
    <p:cSldViewPr>
      <p:cViewPr varScale="1">
        <p:scale>
          <a:sx n="104" d="100"/>
          <a:sy n="104" d="100"/>
        </p:scale>
        <p:origin x="-1824"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p:scale>
          <a:sx n="142" d="100"/>
          <a:sy n="142" d="100"/>
        </p:scale>
        <p:origin x="-2502" y="-6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41987"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41988"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41989"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98B6DA88-F548-4E79-92C3-21D8A32B7407}" type="slidenum">
              <a:rPr lang="en-US"/>
              <a:pPr>
                <a:defRPr/>
              </a:pPr>
              <a:t>‹#›</a:t>
            </a:fld>
            <a:endParaRPr lang="en-US"/>
          </a:p>
        </p:txBody>
      </p:sp>
    </p:spTree>
    <p:extLst>
      <p:ext uri="{BB962C8B-B14F-4D97-AF65-F5344CB8AC3E}">
        <p14:creationId xmlns:p14="http://schemas.microsoft.com/office/powerpoint/2010/main" val="37096613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E0D1D0F-8DF6-4DAC-9FC7-56D1213A166B}" type="slidenum">
              <a:rPr lang="en-US"/>
              <a:pPr>
                <a:defRPr/>
              </a:pPr>
              <a:t>‹#›</a:t>
            </a:fld>
            <a:endParaRPr lang="en-US"/>
          </a:p>
        </p:txBody>
      </p:sp>
    </p:spTree>
    <p:extLst>
      <p:ext uri="{BB962C8B-B14F-4D97-AF65-F5344CB8AC3E}">
        <p14:creationId xmlns:p14="http://schemas.microsoft.com/office/powerpoint/2010/main" val="141782385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3</a:t>
            </a:fld>
            <a:endParaRPr lang="en-US"/>
          </a:p>
        </p:txBody>
      </p:sp>
    </p:spTree>
    <p:extLst>
      <p:ext uri="{BB962C8B-B14F-4D97-AF65-F5344CB8AC3E}">
        <p14:creationId xmlns:p14="http://schemas.microsoft.com/office/powerpoint/2010/main" val="3830304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8</a:t>
            </a:fld>
            <a:endParaRPr lang="en-US"/>
          </a:p>
        </p:txBody>
      </p:sp>
    </p:spTree>
    <p:extLst>
      <p:ext uri="{BB962C8B-B14F-4D97-AF65-F5344CB8AC3E}">
        <p14:creationId xmlns:p14="http://schemas.microsoft.com/office/powerpoint/2010/main" val="383030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9</a:t>
            </a:fld>
            <a:endParaRPr lang="en-US"/>
          </a:p>
        </p:txBody>
      </p:sp>
    </p:spTree>
    <p:extLst>
      <p:ext uri="{BB962C8B-B14F-4D97-AF65-F5344CB8AC3E}">
        <p14:creationId xmlns:p14="http://schemas.microsoft.com/office/powerpoint/2010/main" val="3830304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10</a:t>
            </a:fld>
            <a:endParaRPr lang="en-US"/>
          </a:p>
        </p:txBody>
      </p:sp>
    </p:spTree>
    <p:extLst>
      <p:ext uri="{BB962C8B-B14F-4D97-AF65-F5344CB8AC3E}">
        <p14:creationId xmlns:p14="http://schemas.microsoft.com/office/powerpoint/2010/main" val="3830304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11</a:t>
            </a:fld>
            <a:endParaRPr lang="en-US"/>
          </a:p>
        </p:txBody>
      </p:sp>
    </p:spTree>
    <p:extLst>
      <p:ext uri="{BB962C8B-B14F-4D97-AF65-F5344CB8AC3E}">
        <p14:creationId xmlns:p14="http://schemas.microsoft.com/office/powerpoint/2010/main" val="3830304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16</a:t>
            </a:fld>
            <a:endParaRPr lang="en-US"/>
          </a:p>
        </p:txBody>
      </p:sp>
    </p:spTree>
    <p:extLst>
      <p:ext uri="{BB962C8B-B14F-4D97-AF65-F5344CB8AC3E}">
        <p14:creationId xmlns:p14="http://schemas.microsoft.com/office/powerpoint/2010/main" val="3830304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886" lvl="1" indent="0">
              <a:buFont typeface="Arial" pitchFamily="34" charset="0"/>
              <a:buNone/>
            </a:pPr>
            <a:endParaRPr lang="en-US" sz="800" dirty="0"/>
          </a:p>
          <a:p>
            <a:pPr marL="640594" lvl="1" indent="-174708">
              <a:buFont typeface="Arial" pitchFamily="34" charset="0"/>
              <a:buChar char="•"/>
            </a:pPr>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CE0D1D0F-8DF6-4DAC-9FC7-56D1213A166B}" type="slidenum">
              <a:rPr lang="en-US" smtClean="0"/>
              <a:pPr>
                <a:defRPr/>
              </a:pPr>
              <a:t>29</a:t>
            </a:fld>
            <a:endParaRPr lang="en-US"/>
          </a:p>
        </p:txBody>
      </p:sp>
    </p:spTree>
    <p:extLst>
      <p:ext uri="{BB962C8B-B14F-4D97-AF65-F5344CB8AC3E}">
        <p14:creationId xmlns:p14="http://schemas.microsoft.com/office/powerpoint/2010/main" val="383030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yriad Pro"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94DD17-043A-4D90-B00B-CA1177E9682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6B5E51-ADE4-4805-A7C1-83E9EF62BB3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4554F-C2C5-4817-89F3-305EAF9AD0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D192BB-13E2-406E-B615-2512666D3268}"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268138"/>
            <a:ext cx="2057400" cy="472977"/>
          </a:xfrm>
          <a:prstGeom prst="rect">
            <a:avLst/>
          </a:prstGeom>
        </p:spPr>
      </p:pic>
      <p:pic>
        <p:nvPicPr>
          <p:cNvPr id="8" name="Picture 2" descr="http://medialibrary.woolpert.com/Images/0c9a0e9b356171c3c17b543fa9eb22aa/0/0/Reference/R_131125_N9_eps/R_131125_N9_small.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5994984"/>
            <a:ext cx="2021589" cy="6317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Myriad Pro"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26FCAE-D8D2-44F3-B49B-3B7D61EBD9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yriad Pro"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Myriad Pro" pitchFamily="34" charset="0"/>
              </a:defRPr>
            </a:lvl1pPr>
            <a:lvl2pPr>
              <a:defRPr sz="2400">
                <a:latin typeface="Myriad Pro" pitchFamily="34" charset="0"/>
              </a:defRPr>
            </a:lvl2pPr>
            <a:lvl3pPr>
              <a:defRPr sz="2000">
                <a:latin typeface="Myriad Pro" pitchFamily="34" charset="0"/>
              </a:defRPr>
            </a:lvl3pPr>
            <a:lvl4pPr>
              <a:defRPr sz="1800">
                <a:latin typeface="Myriad Pro" pitchFamily="34" charset="0"/>
              </a:defRPr>
            </a:lvl4pPr>
            <a:lvl5pPr>
              <a:defRPr sz="1800">
                <a:latin typeface="Myriad Pro"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atin typeface="Myriad Pro" pitchFamily="34" charset="0"/>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atin typeface="Myriad Pro" pitchFamily="34" charset="0"/>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atin typeface="Myriad Pro" pitchFamily="34" charset="0"/>
              </a:defRPr>
            </a:lvl1pPr>
          </a:lstStyle>
          <a:p>
            <a:pPr>
              <a:defRPr/>
            </a:pPr>
            <a:fld id="{7B4D0C2B-6532-487B-9009-6CB7734EDE5B}"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B222C5E-734F-4D68-AD6C-4DF33235C4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7FC29CA-8B4B-4C6B-BC7F-1EACD7C4A8D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6BCE21-7FB1-47C0-AD9B-3B041F42B0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4E0393-ADE7-4DFF-86CC-D3317CE037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7A9DB-8A62-447E-82BC-1C9FF71966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63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7ABB851-5242-437F-BE12-A5474F0A92D9}" type="slidenum">
              <a:rPr lang="en-US"/>
              <a:pPr>
                <a:defRPr/>
              </a:pPr>
              <a:t>‹#›</a:t>
            </a:fld>
            <a:endParaRPr lang="en-US"/>
          </a:p>
        </p:txBody>
      </p:sp>
      <p:pic>
        <p:nvPicPr>
          <p:cNvPr id="7" name="Picture 2" descr="http://medialibrary.woolpert.com/Images/0c9a0e9b356171c3c17b543fa9eb22aa/0/0/Reference/R_131125_N9_eps/R_131125_N9_small.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553200" y="6011899"/>
            <a:ext cx="2021589" cy="63174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yriad Pro"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yriad Pro"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Myriad Pro"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Myriad Pro"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Myriad Pro"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t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asprs.org/PAD-Division/Map-Accuracy-Standards-Working-Group.html"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229600" cy="3886200"/>
          </a:xfrm>
        </p:spPr>
        <p:txBody>
          <a:bodyPr/>
          <a:lstStyle/>
          <a:p>
            <a:r>
              <a:rPr lang="en-US" sz="3600" b="1" dirty="0"/>
              <a:t>Geospatial Data Accuracy and the New Mapping Accuracy Standard: New Era</a:t>
            </a:r>
            <a:br>
              <a:rPr lang="en-US" sz="3600" b="1" dirty="0"/>
            </a:br>
            <a:r>
              <a:rPr lang="en-US" sz="3600" dirty="0" smtClean="0"/>
              <a:t>Session #35</a:t>
            </a:r>
            <a:r>
              <a:rPr lang="en-US" sz="3600" b="1" dirty="0" smtClean="0"/>
              <a:t/>
            </a:r>
            <a:br>
              <a:rPr lang="en-US" sz="3600" b="1" dirty="0" smtClean="0"/>
            </a:br>
            <a:r>
              <a:rPr lang="en-US" sz="3600" b="1" dirty="0"/>
              <a:t/>
            </a:r>
            <a:br>
              <a:rPr lang="en-US" sz="3600" b="1" dirty="0"/>
            </a:br>
            <a:r>
              <a:rPr lang="en-US" sz="2800" dirty="0" smtClean="0"/>
              <a:t>Dr</a:t>
            </a:r>
            <a:r>
              <a:rPr lang="en-US" sz="2800" dirty="0"/>
              <a:t>. Qassim </a:t>
            </a:r>
            <a:r>
              <a:rPr lang="en-US" sz="2800" dirty="0" smtClean="0"/>
              <a:t>Abdullah, Woolpert, Inc.</a:t>
            </a:r>
            <a:br>
              <a:rPr lang="en-US" sz="2800" dirty="0" smtClean="0"/>
            </a:br>
            <a:r>
              <a:rPr lang="en-US" sz="2800" dirty="0"/>
              <a:t>Pierre Le Roux, Aerometric, Inc.</a:t>
            </a:r>
            <a:br>
              <a:rPr lang="en-US" sz="2800" dirty="0"/>
            </a:br>
            <a:r>
              <a:rPr lang="en-US" sz="2800" dirty="0"/>
              <a:t>Becky Morton, </a:t>
            </a:r>
            <a:r>
              <a:rPr lang="en-US" sz="2800" dirty="0" err="1"/>
              <a:t>Towill</a:t>
            </a:r>
            <a:r>
              <a:rPr lang="en-US" sz="2800" dirty="0"/>
              <a:t>, Inc.</a:t>
            </a:r>
            <a:br>
              <a:rPr lang="en-US" sz="2800" dirty="0"/>
            </a:br>
            <a:endParaRPr lang="en-US" sz="28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99" y="76201"/>
            <a:ext cx="8869101" cy="2038923"/>
          </a:xfrm>
          <a:prstGeom prst="rect">
            <a:avLst/>
          </a:prstGeom>
        </p:spPr>
      </p:pic>
      <p:pic>
        <p:nvPicPr>
          <p:cNvPr id="1026" name="Picture 2" descr="http://medialibrary.woolpert.com/Images/0c9a0e9b356171c3c17b543fa9eb22aa/0/0/Reference/R_131125_N9_eps/R_131125_N9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11899"/>
            <a:ext cx="2021589" cy="63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641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New Standard Highlights</a:t>
            </a:r>
            <a:endParaRPr lang="en-US" sz="3600" dirty="0"/>
          </a:p>
        </p:txBody>
      </p:sp>
      <p:sp>
        <p:nvSpPr>
          <p:cNvPr id="3" name="Content Placeholder 2"/>
          <p:cNvSpPr>
            <a:spLocks noGrp="1"/>
          </p:cNvSpPr>
          <p:nvPr>
            <p:ph idx="1"/>
          </p:nvPr>
        </p:nvSpPr>
        <p:spPr>
          <a:xfrm>
            <a:off x="152400" y="1219200"/>
            <a:ext cx="8763000" cy="4800600"/>
          </a:xfrm>
        </p:spPr>
        <p:txBody>
          <a:bodyPr/>
          <a:lstStyle/>
          <a:p>
            <a:pPr lvl="1"/>
            <a:r>
              <a:rPr lang="en-US" sz="2100" b="1" dirty="0" smtClean="0"/>
              <a:t>Positional Accuracy Thresholds </a:t>
            </a:r>
            <a:r>
              <a:rPr lang="en-US" sz="2100" b="1" dirty="0"/>
              <a:t>which are independent of published </a:t>
            </a:r>
            <a:r>
              <a:rPr lang="en-US" sz="2100" b="1" dirty="0" smtClean="0"/>
              <a:t>GSD, map </a:t>
            </a:r>
            <a:r>
              <a:rPr lang="en-US" sz="2100" b="1" dirty="0"/>
              <a:t>scale or contour </a:t>
            </a:r>
            <a:r>
              <a:rPr lang="en-US" sz="2100" b="1" dirty="0" smtClean="0"/>
              <a:t>interval</a:t>
            </a:r>
          </a:p>
          <a:p>
            <a:pPr lvl="2"/>
            <a:r>
              <a:rPr lang="en-US" sz="2000" dirty="0" smtClean="0"/>
              <a:t>digital </a:t>
            </a:r>
            <a:r>
              <a:rPr lang="en-US" sz="2000" dirty="0" err="1" smtClean="0"/>
              <a:t>orthoimagery</a:t>
            </a:r>
            <a:endParaRPr lang="en-US" sz="2000" dirty="0" smtClean="0"/>
          </a:p>
          <a:p>
            <a:pPr lvl="2"/>
            <a:r>
              <a:rPr lang="en-US" sz="2000" dirty="0" smtClean="0"/>
              <a:t>digital </a:t>
            </a:r>
            <a:r>
              <a:rPr lang="en-US" sz="2000" dirty="0"/>
              <a:t>elevation data </a:t>
            </a:r>
            <a:endParaRPr lang="en-US" sz="2000" dirty="0" smtClean="0"/>
          </a:p>
          <a:p>
            <a:pPr lvl="1"/>
            <a:r>
              <a:rPr lang="en-US" sz="2100" b="1" dirty="0" smtClean="0"/>
              <a:t>Additional Accuracy Measures</a:t>
            </a:r>
          </a:p>
          <a:p>
            <a:pPr lvl="2"/>
            <a:r>
              <a:rPr lang="en-US" sz="2000" dirty="0" smtClean="0"/>
              <a:t>aerial </a:t>
            </a:r>
            <a:r>
              <a:rPr lang="en-US" sz="2000" dirty="0"/>
              <a:t>triangulation </a:t>
            </a:r>
            <a:r>
              <a:rPr lang="en-US" sz="2000" dirty="0" smtClean="0"/>
              <a:t>accuracy,</a:t>
            </a:r>
          </a:p>
          <a:p>
            <a:pPr lvl="2"/>
            <a:r>
              <a:rPr lang="en-US" sz="2000" dirty="0" smtClean="0"/>
              <a:t>Ground controls accuracy,</a:t>
            </a:r>
          </a:p>
          <a:p>
            <a:pPr lvl="2"/>
            <a:r>
              <a:rPr lang="en-US" sz="2000" dirty="0" err="1"/>
              <a:t>orthoimagery</a:t>
            </a:r>
            <a:r>
              <a:rPr lang="en-US" sz="2000" dirty="0"/>
              <a:t> seam </a:t>
            </a:r>
            <a:r>
              <a:rPr lang="en-US" sz="2000" dirty="0" smtClean="0"/>
              <a:t>lines accuracy,</a:t>
            </a:r>
            <a:endParaRPr lang="en-US" sz="2000" dirty="0"/>
          </a:p>
          <a:p>
            <a:pPr lvl="2"/>
            <a:r>
              <a:rPr lang="en-US" sz="2000" dirty="0" err="1" smtClean="0"/>
              <a:t>lidar</a:t>
            </a:r>
            <a:r>
              <a:rPr lang="en-US" sz="2000" dirty="0" smtClean="0"/>
              <a:t> </a:t>
            </a:r>
            <a:r>
              <a:rPr lang="en-US" sz="2000" dirty="0"/>
              <a:t>relative </a:t>
            </a:r>
            <a:r>
              <a:rPr lang="en-US" sz="2000" dirty="0" smtClean="0"/>
              <a:t>swath-to-swath accuracy,</a:t>
            </a:r>
          </a:p>
          <a:p>
            <a:pPr lvl="2"/>
            <a:r>
              <a:rPr lang="en-US" sz="2000" dirty="0" smtClean="0"/>
              <a:t>recommended </a:t>
            </a:r>
            <a:r>
              <a:rPr lang="en-US" sz="2000" dirty="0"/>
              <a:t>minimum Nominal Pulse Density (</a:t>
            </a:r>
            <a:r>
              <a:rPr lang="en-US" sz="2000" dirty="0" smtClean="0"/>
              <a:t>NPD)</a:t>
            </a:r>
          </a:p>
          <a:p>
            <a:pPr lvl="2"/>
            <a:r>
              <a:rPr lang="en-US" sz="2000" dirty="0" smtClean="0"/>
              <a:t>horizontal </a:t>
            </a:r>
            <a:r>
              <a:rPr lang="en-US" sz="2000" dirty="0"/>
              <a:t>accuracy of elevation </a:t>
            </a:r>
            <a:r>
              <a:rPr lang="en-US" sz="2000" dirty="0" smtClean="0"/>
              <a:t>data,</a:t>
            </a:r>
          </a:p>
          <a:p>
            <a:pPr lvl="2"/>
            <a:r>
              <a:rPr lang="en-US" sz="2000" dirty="0" smtClean="0"/>
              <a:t>delineation </a:t>
            </a:r>
            <a:r>
              <a:rPr lang="en-US" sz="2000" dirty="0"/>
              <a:t>of low confidence areas for vertical </a:t>
            </a:r>
            <a:r>
              <a:rPr lang="en-US" sz="2000" dirty="0" smtClean="0"/>
              <a:t>data</a:t>
            </a:r>
          </a:p>
          <a:p>
            <a:pPr lvl="2"/>
            <a:r>
              <a:rPr lang="en-US" sz="2000" dirty="0" smtClean="0"/>
              <a:t>required </a:t>
            </a:r>
            <a:r>
              <a:rPr lang="en-US" sz="2000" dirty="0"/>
              <a:t>number and spatial distribution </a:t>
            </a:r>
            <a:r>
              <a:rPr lang="en-US" sz="2000" dirty="0" smtClean="0"/>
              <a:t>of QA/QC </a:t>
            </a:r>
            <a:r>
              <a:rPr lang="en-US" sz="2000" dirty="0"/>
              <a:t>check points based on project area</a:t>
            </a:r>
            <a:endParaRPr lang="en-US" sz="2000" dirty="0" smtClean="0"/>
          </a:p>
          <a:p>
            <a:pPr lvl="1"/>
            <a:endParaRPr lang="en-US" sz="24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10</a:t>
            </a:fld>
            <a:endParaRPr lang="en-US"/>
          </a:p>
        </p:txBody>
      </p:sp>
    </p:spTree>
    <p:extLst>
      <p:ext uri="{BB962C8B-B14F-4D97-AF65-F5344CB8AC3E}">
        <p14:creationId xmlns:p14="http://schemas.microsoft.com/office/powerpoint/2010/main" val="4134779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000000">
                      <a:alpha val="43137"/>
                    </a:srgbClr>
                  </a:outerShdw>
                </a:effectLst>
              </a:rPr>
              <a:t>New Standard Highlights</a:t>
            </a:r>
            <a:endParaRPr lang="en-US" sz="3600" dirty="0"/>
          </a:p>
        </p:txBody>
      </p:sp>
      <p:sp>
        <p:nvSpPr>
          <p:cNvPr id="3" name="Content Placeholder 2"/>
          <p:cNvSpPr>
            <a:spLocks noGrp="1"/>
          </p:cNvSpPr>
          <p:nvPr>
            <p:ph idx="1"/>
          </p:nvPr>
        </p:nvSpPr>
        <p:spPr>
          <a:xfrm>
            <a:off x="152400" y="1447800"/>
            <a:ext cx="8763000" cy="4800600"/>
          </a:xfrm>
        </p:spPr>
        <p:txBody>
          <a:bodyPr/>
          <a:lstStyle/>
          <a:p>
            <a:pPr lvl="1"/>
            <a:r>
              <a:rPr lang="en-US" sz="2400" dirty="0" smtClean="0"/>
              <a:t>It is All Metric!</a:t>
            </a:r>
          </a:p>
          <a:p>
            <a:pPr lvl="1"/>
            <a:r>
              <a:rPr lang="en-US" sz="2400" dirty="0" smtClean="0"/>
              <a:t>Unlimited </a:t>
            </a:r>
            <a:r>
              <a:rPr lang="en-US" sz="2400" b="1" dirty="0" smtClean="0"/>
              <a:t>Horizontal Accuracy </a:t>
            </a:r>
            <a:r>
              <a:rPr lang="en-US" sz="2400" dirty="0" smtClean="0"/>
              <a:t>Classes:</a:t>
            </a:r>
          </a:p>
          <a:p>
            <a:pPr lvl="1"/>
            <a:endParaRPr lang="en-US" sz="2400" dirty="0"/>
          </a:p>
          <a:p>
            <a:pPr marL="457200" lvl="1" indent="0">
              <a:buNone/>
            </a:pPr>
            <a:endParaRPr lang="en-US" sz="2400" dirty="0" smtClean="0"/>
          </a:p>
          <a:p>
            <a:pPr lvl="1"/>
            <a:endParaRPr lang="en-US" sz="2400" dirty="0" smtClean="0"/>
          </a:p>
          <a:p>
            <a:pPr marL="457200" lvl="1" indent="0">
              <a:buNone/>
            </a:pPr>
            <a:endParaRPr lang="en-US" sz="2400" dirty="0" smtClean="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11</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06537466"/>
              </p:ext>
            </p:extLst>
          </p:nvPr>
        </p:nvGraphicFramePr>
        <p:xfrm>
          <a:off x="914400" y="3124200"/>
          <a:ext cx="7696202" cy="1755078"/>
        </p:xfrm>
        <a:graphic>
          <a:graphicData uri="http://schemas.openxmlformats.org/drawingml/2006/table">
            <a:tbl>
              <a:tblPr firstRow="1" firstCol="1" bandRow="1" bandCol="1">
                <a:tableStyleId>{5C22544A-7EE6-4342-B048-85BDC9FD1C3A}</a:tableStyleId>
              </a:tblPr>
              <a:tblGrid>
                <a:gridCol w="1200325"/>
                <a:gridCol w="1200325"/>
                <a:gridCol w="1765184"/>
                <a:gridCol w="1765184"/>
                <a:gridCol w="1765184"/>
              </a:tblGrid>
              <a:tr h="533832">
                <a:tc>
                  <a:txBody>
                    <a:bodyPr/>
                    <a:lstStyle/>
                    <a:p>
                      <a:pPr marL="0" marR="0" algn="ctr">
                        <a:lnSpc>
                          <a:spcPct val="115000"/>
                        </a:lnSpc>
                        <a:spcBef>
                          <a:spcPts val="0"/>
                        </a:spcBef>
                        <a:spcAft>
                          <a:spcPts val="0"/>
                        </a:spcAft>
                      </a:pPr>
                      <a:r>
                        <a:rPr lang="en-US" sz="1400" dirty="0">
                          <a:solidFill>
                            <a:schemeClr val="tx1"/>
                          </a:solidFill>
                          <a:effectLst/>
                        </a:rPr>
                        <a:t>Horizontal Accuracy Class</a:t>
                      </a:r>
                    </a:p>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err="1">
                          <a:solidFill>
                            <a:schemeClr val="tx1"/>
                          </a:solidFill>
                          <a:effectLst/>
                        </a:rPr>
                        <a:t>RMSE</a:t>
                      </a:r>
                      <a:r>
                        <a:rPr lang="en-US" sz="1400" baseline="-25000" dirty="0" err="1">
                          <a:solidFill>
                            <a:schemeClr val="tx1"/>
                          </a:solidFill>
                          <a:effectLst/>
                        </a:rPr>
                        <a:t>x</a:t>
                      </a:r>
                      <a:r>
                        <a:rPr lang="en-US" sz="1400" baseline="-25000" dirty="0">
                          <a:solidFill>
                            <a:schemeClr val="tx1"/>
                          </a:solidFill>
                          <a:effectLst/>
                        </a:rPr>
                        <a:t> </a:t>
                      </a:r>
                      <a:r>
                        <a:rPr lang="en-US" sz="1400" dirty="0">
                          <a:solidFill>
                            <a:schemeClr val="tx1"/>
                          </a:solidFill>
                          <a:effectLst/>
                        </a:rPr>
                        <a:t>and </a:t>
                      </a:r>
                      <a:r>
                        <a:rPr lang="en-US" sz="1400" dirty="0" err="1" smtClean="0">
                          <a:solidFill>
                            <a:schemeClr val="tx1"/>
                          </a:solidFill>
                          <a:effectLst/>
                        </a:rPr>
                        <a:t>RMSE</a:t>
                      </a:r>
                      <a:r>
                        <a:rPr lang="en-US" sz="1400" baseline="-25000" dirty="0" err="1" smtClean="0">
                          <a:solidFill>
                            <a:schemeClr val="tx1"/>
                          </a:solidFill>
                          <a:effectLst/>
                        </a:rPr>
                        <a:t>y</a:t>
                      </a:r>
                      <a:r>
                        <a:rPr lang="en-US" sz="1400" baseline="-25000" dirty="0" smtClean="0">
                          <a:solidFill>
                            <a:schemeClr val="tx1"/>
                          </a:solidFill>
                          <a:effectLst/>
                        </a:rPr>
                        <a:t> </a:t>
                      </a:r>
                      <a:r>
                        <a:rPr lang="en-US" sz="1400" b="1" kern="1200" dirty="0" smtClean="0">
                          <a:solidFill>
                            <a:schemeClr val="tx1"/>
                          </a:solidFill>
                          <a:effectLst/>
                          <a:latin typeface="+mn-lt"/>
                          <a:ea typeface="+mn-ea"/>
                          <a:cs typeface="+mn-cs"/>
                        </a:rPr>
                        <a:t>(cm</a:t>
                      </a:r>
                      <a:r>
                        <a:rPr lang="en-US" sz="1400" dirty="0">
                          <a:solidFill>
                            <a:schemeClr val="tx1"/>
                          </a:solidFill>
                          <a:effectLst/>
                        </a:rPr>
                        <a:t>)</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err="1" smtClean="0">
                          <a:solidFill>
                            <a:schemeClr val="tx1"/>
                          </a:solidFill>
                          <a:effectLst/>
                        </a:rPr>
                        <a:t>RMSEr</a:t>
                      </a:r>
                      <a:r>
                        <a:rPr lang="en-US" sz="1400" dirty="0" smtClean="0">
                          <a:solidFill>
                            <a:schemeClr val="tx1"/>
                          </a:solidFill>
                          <a:effectLst/>
                        </a:rPr>
                        <a:t> (cm</a:t>
                      </a:r>
                      <a:r>
                        <a:rPr lang="en-US" sz="1400" dirty="0">
                          <a:solidFill>
                            <a:schemeClr val="tx1"/>
                          </a:solidFill>
                          <a:effectLst/>
                        </a:rPr>
                        <a:t>)</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Horizontal Accuracy at 95% Confidence </a:t>
                      </a:r>
                      <a:r>
                        <a:rPr lang="en-US" sz="1400" dirty="0" smtClean="0">
                          <a:solidFill>
                            <a:schemeClr val="tx1"/>
                          </a:solidFill>
                          <a:effectLst/>
                        </a:rPr>
                        <a:t>Level (cm</a:t>
                      </a:r>
                      <a:r>
                        <a:rPr lang="en-US" sz="1400" dirty="0">
                          <a:solidFill>
                            <a:schemeClr val="tx1"/>
                          </a:solidFill>
                          <a:effectLst/>
                        </a:rPr>
                        <a:t>)</a:t>
                      </a:r>
                    </a:p>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err="1">
                          <a:solidFill>
                            <a:schemeClr val="tx1"/>
                          </a:solidFill>
                          <a:effectLst/>
                        </a:rPr>
                        <a:t>Orthoimagery</a:t>
                      </a:r>
                      <a:r>
                        <a:rPr lang="en-US" sz="1400" dirty="0">
                          <a:solidFill>
                            <a:schemeClr val="tx1"/>
                          </a:solidFill>
                          <a:effectLst/>
                        </a:rPr>
                        <a:t> Mosaic </a:t>
                      </a:r>
                      <a:r>
                        <a:rPr lang="en-US" sz="1400" dirty="0" err="1">
                          <a:solidFill>
                            <a:schemeClr val="tx1"/>
                          </a:solidFill>
                          <a:effectLst/>
                        </a:rPr>
                        <a:t>Seamline</a:t>
                      </a:r>
                      <a:r>
                        <a:rPr lang="en-US" sz="1400" dirty="0">
                          <a:solidFill>
                            <a:schemeClr val="tx1"/>
                          </a:solidFill>
                          <a:effectLst/>
                        </a:rPr>
                        <a:t> Mismatch </a:t>
                      </a:r>
                    </a:p>
                    <a:p>
                      <a:pPr marL="0" marR="0" algn="ctr">
                        <a:lnSpc>
                          <a:spcPct val="115000"/>
                        </a:lnSpc>
                        <a:spcBef>
                          <a:spcPts val="0"/>
                        </a:spcBef>
                        <a:spcAft>
                          <a:spcPts val="0"/>
                        </a:spcAft>
                      </a:pPr>
                      <a:r>
                        <a:rPr lang="en-US" sz="1400" dirty="0">
                          <a:solidFill>
                            <a:schemeClr val="tx1"/>
                          </a:solidFill>
                          <a:effectLst/>
                        </a:rPr>
                        <a:t>(cm)</a:t>
                      </a:r>
                      <a:endParaRPr lang="en-US" sz="1400" dirty="0">
                        <a:solidFill>
                          <a:schemeClr val="tx1"/>
                        </a:solidFill>
                        <a:effectLst/>
                        <a:latin typeface="Calibri"/>
                        <a:ea typeface="Times New Roman"/>
                        <a:cs typeface="Times New Roman"/>
                      </a:endParaRPr>
                    </a:p>
                  </a:txBody>
                  <a:tcPr marL="68580" marR="68580" marT="0" marB="0" anchor="ctr"/>
                </a:tc>
              </a:tr>
              <a:tr h="544069">
                <a:tc>
                  <a:txBody>
                    <a:bodyPr/>
                    <a:lstStyle/>
                    <a:p>
                      <a:pPr marL="0" marR="0" algn="ctr">
                        <a:lnSpc>
                          <a:spcPct val="115000"/>
                        </a:lnSpc>
                        <a:spcBef>
                          <a:spcPts val="100"/>
                        </a:spcBef>
                        <a:spcAft>
                          <a:spcPts val="100"/>
                        </a:spcAft>
                      </a:pPr>
                      <a:r>
                        <a:rPr lang="en-US" sz="1600" dirty="0">
                          <a:solidFill>
                            <a:schemeClr val="tx1"/>
                          </a:solidFill>
                          <a:effectLst/>
                        </a:rPr>
                        <a:t>X-cm</a:t>
                      </a:r>
                      <a:endParaRPr lang="en-US" sz="16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≤X</a:t>
                      </a:r>
                      <a:endParaRPr lang="en-US" sz="16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≤1.41*X</a:t>
                      </a:r>
                      <a:endParaRPr lang="en-US" sz="16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≤2.45*X</a:t>
                      </a:r>
                      <a:endParaRPr lang="en-US" sz="1600" b="1"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effectLst/>
                        </a:rPr>
                        <a:t>≤ 2*X</a:t>
                      </a:r>
                      <a:endParaRPr lang="en-US" sz="1600" b="1" dirty="0">
                        <a:effectLst/>
                        <a:latin typeface="Calibri"/>
                        <a:ea typeface="Times New Roman"/>
                        <a:cs typeface="Times New Roman"/>
                      </a:endParaRPr>
                    </a:p>
                  </a:txBody>
                  <a:tcPr marL="68580" marR="68580" marT="0" marB="0" anchor="ctr"/>
                </a:tc>
              </a:tr>
            </a:tbl>
          </a:graphicData>
        </a:graphic>
      </p:graphicFrame>
      <p:sp>
        <p:nvSpPr>
          <p:cNvPr id="8" name="Rectangle 2"/>
          <p:cNvSpPr>
            <a:spLocks noChangeArrowheads="1"/>
          </p:cNvSpPr>
          <p:nvPr/>
        </p:nvSpPr>
        <p:spPr bwMode="auto">
          <a:xfrm>
            <a:off x="1066800" y="2589290"/>
            <a:ext cx="6781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Horizontal Accuracy Standards for Geospatial Data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3379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3125361"/>
              </p:ext>
            </p:extLst>
          </p:nvPr>
        </p:nvGraphicFramePr>
        <p:xfrm>
          <a:off x="3019542" y="228600"/>
          <a:ext cx="5695716" cy="6187117"/>
        </p:xfrm>
        <a:graphic>
          <a:graphicData uri="http://schemas.openxmlformats.org/drawingml/2006/table">
            <a:tbl>
              <a:tblPr firstRow="1" firstCol="1" bandRow="1">
                <a:tableStyleId>{5C22544A-7EE6-4342-B048-85BDC9FD1C3A}</a:tableStyleId>
              </a:tblPr>
              <a:tblGrid>
                <a:gridCol w="1585180"/>
                <a:gridCol w="655937"/>
                <a:gridCol w="1749164"/>
                <a:gridCol w="1705435"/>
              </a:tblGrid>
              <a:tr h="701509">
                <a:tc>
                  <a:txBody>
                    <a:bodyPr/>
                    <a:lstStyle/>
                    <a:p>
                      <a:pPr marL="0" marR="0" algn="ctr">
                        <a:lnSpc>
                          <a:spcPct val="115000"/>
                        </a:lnSpc>
                        <a:spcBef>
                          <a:spcPts val="0"/>
                        </a:spcBef>
                        <a:spcAft>
                          <a:spcPts val="0"/>
                        </a:spcAft>
                      </a:pPr>
                      <a:r>
                        <a:rPr lang="en-US" sz="1000" dirty="0">
                          <a:solidFill>
                            <a:schemeClr val="tx1"/>
                          </a:solidFill>
                          <a:effectLst/>
                        </a:rPr>
                        <a:t>Horizontal Accuracy Class  </a:t>
                      </a:r>
                      <a:r>
                        <a:rPr lang="en-US" sz="1000" dirty="0" err="1">
                          <a:solidFill>
                            <a:schemeClr val="tx1"/>
                          </a:solidFill>
                          <a:effectLst/>
                        </a:rPr>
                        <a:t>RMSE</a:t>
                      </a:r>
                      <a:r>
                        <a:rPr lang="en-US" sz="1100" baseline="-25000" dirty="0" err="1">
                          <a:solidFill>
                            <a:schemeClr val="tx1"/>
                          </a:solidFill>
                          <a:effectLst/>
                        </a:rPr>
                        <a:t>x</a:t>
                      </a:r>
                      <a:r>
                        <a:rPr lang="en-US" sz="1000" dirty="0">
                          <a:solidFill>
                            <a:schemeClr val="tx1"/>
                          </a:solidFill>
                          <a:effectLst/>
                        </a:rPr>
                        <a:t> and </a:t>
                      </a:r>
                      <a:r>
                        <a:rPr lang="en-US" sz="1000" dirty="0" err="1">
                          <a:solidFill>
                            <a:schemeClr val="tx1"/>
                          </a:solidFill>
                          <a:effectLst/>
                        </a:rPr>
                        <a:t>RMSE</a:t>
                      </a:r>
                      <a:r>
                        <a:rPr lang="en-US" sz="1100" baseline="-25000" dirty="0" err="1">
                          <a:solidFill>
                            <a:schemeClr val="tx1"/>
                          </a:solidFill>
                          <a:effectLst/>
                        </a:rPr>
                        <a:t>y</a:t>
                      </a:r>
                      <a:r>
                        <a:rPr lang="en-US" sz="1000" baseline="-25000" dirty="0">
                          <a:solidFill>
                            <a:schemeClr val="tx1"/>
                          </a:solidFill>
                          <a:effectLst/>
                        </a:rPr>
                        <a:t> </a:t>
                      </a:r>
                      <a:r>
                        <a:rPr lang="en-US" sz="1000" dirty="0">
                          <a:solidFill>
                            <a:schemeClr val="tx1"/>
                          </a:solidFill>
                          <a:effectLst/>
                        </a:rPr>
                        <a:t>(cm)</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0"/>
                        </a:spcBef>
                        <a:spcAft>
                          <a:spcPts val="0"/>
                        </a:spcAft>
                      </a:pPr>
                      <a:r>
                        <a:rPr lang="en-US" sz="1000">
                          <a:solidFill>
                            <a:schemeClr val="tx1"/>
                          </a:solidFill>
                          <a:effectLst/>
                        </a:rPr>
                        <a:t>RMSE</a:t>
                      </a:r>
                      <a:r>
                        <a:rPr lang="en-US" sz="1100" baseline="-25000">
                          <a:solidFill>
                            <a:schemeClr val="tx1"/>
                          </a:solidFill>
                          <a:effectLst/>
                        </a:rPr>
                        <a:t>r</a:t>
                      </a:r>
                      <a:r>
                        <a:rPr lang="en-US" sz="1000">
                          <a:solidFill>
                            <a:schemeClr val="tx1"/>
                          </a:solidFill>
                          <a:effectLst/>
                        </a:rPr>
                        <a:t> (cm)</a:t>
                      </a:r>
                      <a:endParaRPr lang="en-US" sz="110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0"/>
                        </a:spcBef>
                        <a:spcAft>
                          <a:spcPts val="0"/>
                        </a:spcAft>
                      </a:pPr>
                      <a:r>
                        <a:rPr lang="en-US" sz="1000">
                          <a:solidFill>
                            <a:schemeClr val="tx1"/>
                          </a:solidFill>
                          <a:effectLst/>
                        </a:rPr>
                        <a:t>Orthoimage Mosaic Seamline Maximum Mismatch (cm)</a:t>
                      </a:r>
                      <a:endParaRPr lang="en-US" sz="110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0"/>
                        </a:spcBef>
                        <a:spcAft>
                          <a:spcPts val="0"/>
                        </a:spcAft>
                      </a:pPr>
                      <a:r>
                        <a:rPr lang="en-US" sz="1000" dirty="0">
                          <a:solidFill>
                            <a:schemeClr val="tx1"/>
                          </a:solidFill>
                          <a:effectLst/>
                        </a:rPr>
                        <a:t>Horizontal Accuracy at the 95% Confidence Level (cm)</a:t>
                      </a:r>
                      <a:endParaRPr lang="en-US" sz="1100" dirty="0">
                        <a:solidFill>
                          <a:schemeClr val="tx1"/>
                        </a:solidFill>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0.63</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solidFill>
                            <a:schemeClr val="tx1"/>
                          </a:solidFill>
                          <a:effectLst/>
                        </a:rPr>
                        <a:t>0.9</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solidFill>
                            <a:schemeClr val="tx1"/>
                          </a:solidFill>
                          <a:effectLst/>
                        </a:rPr>
                        <a:t>1.3</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solidFill>
                            <a:schemeClr val="tx1"/>
                          </a:solidFill>
                          <a:effectLst/>
                        </a:rPr>
                        <a:t>1.5</a:t>
                      </a:r>
                      <a:endParaRPr lang="en-US" sz="1100" dirty="0">
                        <a:solidFill>
                          <a:schemeClr val="tx1"/>
                        </a:solidFill>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1.25</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effectLst/>
                        </a:rPr>
                        <a:t>1.8</a:t>
                      </a:r>
                      <a:endParaRPr lang="en-US" sz="1100" dirty="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effectLst/>
                        </a:rPr>
                        <a:t>2.5</a:t>
                      </a:r>
                      <a:endParaRPr lang="en-US" sz="1100" dirty="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3.1</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2.50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3.5</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effectLst/>
                        </a:rPr>
                        <a:t>5.0</a:t>
                      </a:r>
                      <a:endParaRPr lang="en-US" sz="1100" dirty="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6.1</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5.00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7.1</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12.2</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a:solidFill>
                            <a:schemeClr val="tx1"/>
                          </a:solidFill>
                          <a:effectLst/>
                        </a:rPr>
                        <a:t>7.50</a:t>
                      </a:r>
                      <a:endParaRPr lang="en-US" sz="110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10.6</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15.0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18.4</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14.1</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24.5</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12.50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17.7</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25.0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30.6</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a:solidFill>
                            <a:schemeClr val="tx1"/>
                          </a:solidFill>
                          <a:effectLst/>
                        </a:rPr>
                        <a:t>15.00</a:t>
                      </a:r>
                      <a:endParaRPr lang="en-US" sz="110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21.2</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36.7</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17.50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24.7</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35.0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42.8</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28.3</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49.0</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22.50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31.8</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45.0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55.1</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25.00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35.4</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50.0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61.2</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27.50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38.9</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55.0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67.3</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30.00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42.4</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73.4</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45.00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63.6</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90.0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110.1</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60.00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84.9</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120.0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146.9</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75.00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106.1</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150.0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183.6</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100.00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141.4</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244.8</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150.00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212.1</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367.2</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200.00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282.8</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489.5</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250.00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353.6</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500.0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611.9</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300.00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424.3</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600.0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734.3</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500.00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707.1</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1000.0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1223.9</a:t>
                      </a:r>
                      <a:endParaRPr lang="en-US" sz="1100">
                        <a:effectLst/>
                        <a:latin typeface="Calibri"/>
                        <a:ea typeface="Times New Roman"/>
                      </a:endParaRPr>
                    </a:p>
                  </a:txBody>
                  <a:tcPr marL="65594" marR="65594" marT="0" marB="0" anchor="ctr"/>
                </a:tc>
              </a:tr>
              <a:tr h="228567">
                <a:tc>
                  <a:txBody>
                    <a:bodyPr/>
                    <a:lstStyle/>
                    <a:p>
                      <a:pPr marL="0" marR="0" algn="ctr">
                        <a:lnSpc>
                          <a:spcPct val="115000"/>
                        </a:lnSpc>
                        <a:spcBef>
                          <a:spcPts val="200"/>
                        </a:spcBef>
                        <a:spcAft>
                          <a:spcPts val="200"/>
                        </a:spcAft>
                      </a:pPr>
                      <a:r>
                        <a:rPr lang="en-US" sz="1000" dirty="0">
                          <a:solidFill>
                            <a:schemeClr val="tx1"/>
                          </a:solidFill>
                          <a:effectLst/>
                        </a:rPr>
                        <a:t>1000.00</a:t>
                      </a:r>
                      <a:endParaRPr lang="en-US" sz="1100" dirty="0">
                        <a:solidFill>
                          <a:schemeClr val="tx1"/>
                        </a:solidFill>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1414.2</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a:effectLst/>
                        </a:rPr>
                        <a:t>2000.0</a:t>
                      </a:r>
                      <a:endParaRPr lang="en-US" sz="1100">
                        <a:effectLst/>
                        <a:latin typeface="Calibri"/>
                        <a:ea typeface="Times New Roman"/>
                      </a:endParaRPr>
                    </a:p>
                  </a:txBody>
                  <a:tcPr marL="65594" marR="65594" marT="0" marB="0" anchor="ctr"/>
                </a:tc>
                <a:tc>
                  <a:txBody>
                    <a:bodyPr/>
                    <a:lstStyle/>
                    <a:p>
                      <a:pPr marL="0" marR="0" algn="ctr">
                        <a:lnSpc>
                          <a:spcPct val="115000"/>
                        </a:lnSpc>
                        <a:spcBef>
                          <a:spcPts val="200"/>
                        </a:spcBef>
                        <a:spcAft>
                          <a:spcPts val="200"/>
                        </a:spcAft>
                      </a:pPr>
                      <a:r>
                        <a:rPr lang="en-US" sz="1000" dirty="0">
                          <a:effectLst/>
                        </a:rPr>
                        <a:t>2447.7</a:t>
                      </a:r>
                      <a:endParaRPr lang="en-US" sz="1100" dirty="0">
                        <a:effectLst/>
                        <a:latin typeface="Calibri"/>
                        <a:ea typeface="Times New Roman"/>
                      </a:endParaRPr>
                    </a:p>
                  </a:txBody>
                  <a:tcPr marL="65594" marR="65594"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12</a:t>
            </a:fld>
            <a:endParaRPr lang="en-US"/>
          </a:p>
        </p:txBody>
      </p:sp>
      <p:sp>
        <p:nvSpPr>
          <p:cNvPr id="6" name="Rectangle 1"/>
          <p:cNvSpPr>
            <a:spLocks noChangeArrowheads="1"/>
          </p:cNvSpPr>
          <p:nvPr/>
        </p:nvSpPr>
        <p:spPr bwMode="auto">
          <a:xfrm>
            <a:off x="304800" y="2034570"/>
            <a:ext cx="2514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Common Horizontal Accuracy Classes according to the new standard</a:t>
            </a:r>
            <a:r>
              <a:rPr kumimoji="0" lang="en-US" sz="16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hlinkClick r:id="rId2"/>
              </a:rPr>
              <a:t>[</a:t>
            </a:r>
            <a:r>
              <a:rPr kumimoji="0" lang="en-US" sz="1600" b="0" i="0" u="none" strike="noStrike" cap="none" normalizeH="0" baseline="30000" dirty="0" smtClean="0" bmk="">
                <a:ln>
                  <a:noFill/>
                </a:ln>
                <a:solidFill>
                  <a:schemeClr val="tx1"/>
                </a:solidFill>
                <a:effectLst/>
                <a:latin typeface="Arial" pitchFamily="34" charset="0"/>
                <a:ea typeface="Times New Roman" pitchFamily="18" charset="0"/>
                <a:cs typeface="Times New Roman" pitchFamily="18" charset="0"/>
                <a:hlinkClick r:id="rId2"/>
              </a:rPr>
              <a:t>1]</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pitchFamily="34" charset="0"/>
                <a:cs typeface="Arial" pitchFamily="34" charset="0"/>
              </a:rPr>
              <a:t/>
            </a:r>
            <a:br>
              <a:rPr kumimoji="0" lang="en-US" sz="1600" b="0" i="0" u="none" strike="noStrike" cap="none" normalizeH="0" baseline="0" dirty="0" smtClean="0">
                <a:ln>
                  <a:noFill/>
                </a:ln>
                <a:solidFill>
                  <a:schemeClr val="tx1"/>
                </a:solidFill>
                <a:effectLst/>
                <a:latin typeface="Arial" pitchFamily="34" charset="0"/>
                <a:cs typeface="Arial" pitchFamily="34" charset="0"/>
              </a:rPr>
            </a:b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5651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33831243"/>
              </p:ext>
            </p:extLst>
          </p:nvPr>
        </p:nvGraphicFramePr>
        <p:xfrm>
          <a:off x="4343400" y="228600"/>
          <a:ext cx="4503722" cy="6477008"/>
        </p:xfrm>
        <a:graphic>
          <a:graphicData uri="http://schemas.openxmlformats.org/drawingml/2006/table">
            <a:tbl>
              <a:tblPr firstRow="1" firstCol="1" bandRow="1" bandCol="1">
                <a:tableStyleId>{5C22544A-7EE6-4342-B048-85BDC9FD1C3A}</a:tableStyleId>
              </a:tblPr>
              <a:tblGrid>
                <a:gridCol w="945226"/>
                <a:gridCol w="889624"/>
                <a:gridCol w="889624"/>
                <a:gridCol w="889624"/>
                <a:gridCol w="889624"/>
              </a:tblGrid>
              <a:tr h="1033528">
                <a:tc rowSpan="2">
                  <a:txBody>
                    <a:bodyPr/>
                    <a:lstStyle/>
                    <a:p>
                      <a:pPr marL="0" marR="0" algn="ctr">
                        <a:lnSpc>
                          <a:spcPct val="115000"/>
                        </a:lnSpc>
                        <a:spcBef>
                          <a:spcPts val="0"/>
                        </a:spcBef>
                        <a:spcAft>
                          <a:spcPts val="0"/>
                        </a:spcAft>
                      </a:pPr>
                      <a:r>
                        <a:rPr lang="en-US" sz="1000" dirty="0">
                          <a:solidFill>
                            <a:schemeClr val="tx1"/>
                          </a:solidFill>
                          <a:effectLst/>
                        </a:rPr>
                        <a:t>Common </a:t>
                      </a:r>
                      <a:r>
                        <a:rPr lang="en-US" sz="1000" dirty="0" err="1">
                          <a:solidFill>
                            <a:schemeClr val="tx1"/>
                          </a:solidFill>
                          <a:effectLst/>
                        </a:rPr>
                        <a:t>Orthoimagery</a:t>
                      </a:r>
                      <a:r>
                        <a:rPr lang="en-US" sz="1000" dirty="0">
                          <a:solidFill>
                            <a:schemeClr val="tx1"/>
                          </a:solidFill>
                          <a:effectLst/>
                        </a:rPr>
                        <a:t> Pixel Sizes</a:t>
                      </a:r>
                      <a:endParaRPr lang="en-US" sz="1100" dirty="0">
                        <a:solidFill>
                          <a:schemeClr val="tx1"/>
                        </a:solidFill>
                        <a:effectLst/>
                        <a:latin typeface="Calibri"/>
                        <a:ea typeface="Times New Roman"/>
                        <a:cs typeface="Times New Roman"/>
                      </a:endParaRPr>
                    </a:p>
                  </a:txBody>
                  <a:tcPr marL="66722" marR="66722" marT="0" marB="0" anchor="ctr"/>
                </a:tc>
                <a:tc rowSpan="2">
                  <a:txBody>
                    <a:bodyPr/>
                    <a:lstStyle/>
                    <a:p>
                      <a:pPr marL="0" marR="0" algn="ctr">
                        <a:lnSpc>
                          <a:spcPct val="115000"/>
                        </a:lnSpc>
                        <a:spcBef>
                          <a:spcPts val="0"/>
                        </a:spcBef>
                        <a:spcAft>
                          <a:spcPts val="0"/>
                        </a:spcAft>
                      </a:pPr>
                      <a:r>
                        <a:rPr lang="en-US" sz="1000" dirty="0">
                          <a:solidFill>
                            <a:schemeClr val="tx1"/>
                          </a:solidFill>
                          <a:effectLst/>
                        </a:rPr>
                        <a:t>Associated  Map Scale</a:t>
                      </a:r>
                      <a:endParaRPr lang="en-US" sz="1100" dirty="0">
                        <a:solidFill>
                          <a:schemeClr val="tx1"/>
                        </a:solidFill>
                        <a:effectLst/>
                        <a:latin typeface="Calibri"/>
                        <a:ea typeface="Times New Roman"/>
                        <a:cs typeface="Times New Roman"/>
                      </a:endParaRPr>
                    </a:p>
                  </a:txBody>
                  <a:tcPr marL="66722" marR="66722" marT="0" marB="0" anchor="ctr"/>
                </a:tc>
                <a:tc rowSpan="2">
                  <a:txBody>
                    <a:bodyPr/>
                    <a:lstStyle/>
                    <a:p>
                      <a:pPr marL="0" marR="0" algn="ctr">
                        <a:lnSpc>
                          <a:spcPct val="115000"/>
                        </a:lnSpc>
                        <a:spcBef>
                          <a:spcPts val="0"/>
                        </a:spcBef>
                        <a:spcAft>
                          <a:spcPts val="0"/>
                        </a:spcAft>
                      </a:pPr>
                      <a:r>
                        <a:rPr lang="en-US" sz="1000" dirty="0">
                          <a:solidFill>
                            <a:schemeClr val="tx1"/>
                          </a:solidFill>
                          <a:effectLst/>
                        </a:rPr>
                        <a:t>ASPRS 1990 Accuracy Class</a:t>
                      </a:r>
                      <a:endParaRPr lang="en-US" sz="1100" dirty="0">
                        <a:solidFill>
                          <a:schemeClr val="tx1"/>
                        </a:solidFill>
                        <a:effectLst/>
                        <a:latin typeface="Calibri"/>
                        <a:ea typeface="Times New Roman"/>
                        <a:cs typeface="Times New Roman"/>
                      </a:endParaRPr>
                    </a:p>
                  </a:txBody>
                  <a:tcPr marL="66722" marR="66722" marT="0" marB="0" anchor="ctr"/>
                </a:tc>
                <a:tc gridSpan="2">
                  <a:txBody>
                    <a:bodyPr/>
                    <a:lstStyle/>
                    <a:p>
                      <a:pPr marL="0" marR="0" algn="ctr">
                        <a:lnSpc>
                          <a:spcPct val="115000"/>
                        </a:lnSpc>
                        <a:spcBef>
                          <a:spcPts val="0"/>
                        </a:spcBef>
                        <a:spcAft>
                          <a:spcPts val="0"/>
                        </a:spcAft>
                      </a:pPr>
                      <a:r>
                        <a:rPr lang="en-US" sz="1000">
                          <a:solidFill>
                            <a:schemeClr val="tx1"/>
                          </a:solidFill>
                          <a:effectLst/>
                        </a:rPr>
                        <a:t>Associated Horizontal Accuracy According to Legacy ASPRS 1990 Standard</a:t>
                      </a:r>
                      <a:endParaRPr lang="en-US" sz="1100">
                        <a:solidFill>
                          <a:schemeClr val="tx1"/>
                        </a:solidFill>
                        <a:effectLst/>
                        <a:latin typeface="Calibri"/>
                        <a:ea typeface="Times New Roman"/>
                        <a:cs typeface="Times New Roman"/>
                      </a:endParaRPr>
                    </a:p>
                  </a:txBody>
                  <a:tcPr marL="66722" marR="66722" marT="0" marB="0" anchor="ctr"/>
                </a:tc>
                <a:tc hMerge="1">
                  <a:txBody>
                    <a:bodyPr/>
                    <a:lstStyle/>
                    <a:p>
                      <a:endParaRPr lang="en-US"/>
                    </a:p>
                  </a:txBody>
                  <a:tcPr/>
                </a:tc>
              </a:tr>
              <a:tr h="103352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dirty="0" err="1">
                          <a:solidFill>
                            <a:schemeClr val="tx1"/>
                          </a:solidFill>
                          <a:effectLst/>
                        </a:rPr>
                        <a:t>RMSE</a:t>
                      </a:r>
                      <a:r>
                        <a:rPr lang="en-US" sz="1200" baseline="-25000" dirty="0" err="1">
                          <a:solidFill>
                            <a:schemeClr val="tx1"/>
                          </a:solidFill>
                          <a:effectLst/>
                        </a:rPr>
                        <a:t>x</a:t>
                      </a:r>
                      <a:r>
                        <a:rPr lang="en-US" sz="1000" dirty="0">
                          <a:solidFill>
                            <a:schemeClr val="tx1"/>
                          </a:solidFill>
                          <a:effectLst/>
                        </a:rPr>
                        <a:t> and </a:t>
                      </a:r>
                      <a:r>
                        <a:rPr lang="en-US" sz="1000" dirty="0" err="1">
                          <a:solidFill>
                            <a:schemeClr val="tx1"/>
                          </a:solidFill>
                          <a:effectLst/>
                        </a:rPr>
                        <a:t>RMSE</a:t>
                      </a:r>
                      <a:r>
                        <a:rPr lang="en-US" sz="1200" baseline="-25000" dirty="0" err="1">
                          <a:solidFill>
                            <a:schemeClr val="tx1"/>
                          </a:solidFill>
                          <a:effectLst/>
                        </a:rPr>
                        <a:t>y</a:t>
                      </a:r>
                      <a:r>
                        <a:rPr lang="en-US" sz="1000" dirty="0">
                          <a:solidFill>
                            <a:schemeClr val="tx1"/>
                          </a:solidFill>
                          <a:effectLst/>
                        </a:rPr>
                        <a:t> (cm)</a:t>
                      </a:r>
                      <a:endParaRPr lang="en-US" sz="1100" dirty="0">
                        <a:solidFill>
                          <a:schemeClr val="tx1"/>
                        </a:solidFill>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dirty="0" err="1">
                          <a:solidFill>
                            <a:schemeClr val="tx1"/>
                          </a:solidFill>
                          <a:effectLst/>
                        </a:rPr>
                        <a:t>RMSE</a:t>
                      </a:r>
                      <a:r>
                        <a:rPr lang="en-US" sz="1200" baseline="-25000" dirty="0" err="1">
                          <a:solidFill>
                            <a:schemeClr val="tx1"/>
                          </a:solidFill>
                          <a:effectLst/>
                        </a:rPr>
                        <a:t>x</a:t>
                      </a:r>
                      <a:r>
                        <a:rPr lang="en-US" sz="1000" dirty="0">
                          <a:solidFill>
                            <a:schemeClr val="tx1"/>
                          </a:solidFill>
                          <a:effectLst/>
                        </a:rPr>
                        <a:t> and </a:t>
                      </a:r>
                      <a:r>
                        <a:rPr lang="en-US" sz="1000" dirty="0" err="1">
                          <a:solidFill>
                            <a:schemeClr val="tx1"/>
                          </a:solidFill>
                          <a:effectLst/>
                        </a:rPr>
                        <a:t>RMSE</a:t>
                      </a:r>
                      <a:r>
                        <a:rPr lang="en-US" sz="1200" baseline="-25000" dirty="0" err="1">
                          <a:solidFill>
                            <a:schemeClr val="tx1"/>
                          </a:solidFill>
                          <a:effectLst/>
                        </a:rPr>
                        <a:t>y</a:t>
                      </a:r>
                      <a:r>
                        <a:rPr lang="en-US" sz="1000" dirty="0">
                          <a:solidFill>
                            <a:schemeClr val="tx1"/>
                          </a:solidFill>
                          <a:effectLst/>
                        </a:rPr>
                        <a:t> in terms of pixels</a:t>
                      </a:r>
                      <a:endParaRPr lang="en-US" sz="1100" dirty="0">
                        <a:solidFill>
                          <a:schemeClr val="tx1"/>
                        </a:solidFill>
                        <a:effectLst/>
                        <a:latin typeface="Calibri"/>
                        <a:ea typeface="Times New Roman"/>
                        <a:cs typeface="Times New Roman"/>
                      </a:endParaRPr>
                    </a:p>
                  </a:txBody>
                  <a:tcPr marL="66722" marR="66722" marT="0" marB="0" anchor="ctr"/>
                </a:tc>
              </a:tr>
              <a:tr h="244015">
                <a:tc rowSpan="3">
                  <a:txBody>
                    <a:bodyPr/>
                    <a:lstStyle/>
                    <a:p>
                      <a:pPr marL="0" marR="0" algn="ctr">
                        <a:lnSpc>
                          <a:spcPct val="115000"/>
                        </a:lnSpc>
                        <a:spcBef>
                          <a:spcPts val="0"/>
                        </a:spcBef>
                        <a:spcAft>
                          <a:spcPts val="0"/>
                        </a:spcAft>
                      </a:pPr>
                      <a:r>
                        <a:rPr lang="en-US" sz="1000" dirty="0">
                          <a:solidFill>
                            <a:schemeClr val="tx1"/>
                          </a:solidFill>
                          <a:effectLst/>
                        </a:rPr>
                        <a:t>0.625 cm</a:t>
                      </a:r>
                      <a:endParaRPr lang="en-US" sz="1100" dirty="0">
                        <a:solidFill>
                          <a:schemeClr val="tx1"/>
                        </a:solidFill>
                        <a:effectLst/>
                        <a:latin typeface="Calibri"/>
                        <a:ea typeface="Times New Roman"/>
                        <a:cs typeface="Times New Roman"/>
                      </a:endParaRPr>
                    </a:p>
                  </a:txBody>
                  <a:tcPr marL="66722" marR="66722" marT="0" marB="0" anchor="ctr"/>
                </a:tc>
                <a:tc rowSpan="3">
                  <a:txBody>
                    <a:bodyPr/>
                    <a:lstStyle/>
                    <a:p>
                      <a:pPr marL="0" marR="0" algn="ctr">
                        <a:lnSpc>
                          <a:spcPct val="115000"/>
                        </a:lnSpc>
                        <a:spcBef>
                          <a:spcPts val="0"/>
                        </a:spcBef>
                        <a:spcAft>
                          <a:spcPts val="0"/>
                        </a:spcAft>
                      </a:pPr>
                      <a:r>
                        <a:rPr lang="en-US" sz="1000">
                          <a:effectLst/>
                        </a:rPr>
                        <a:t>1:50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2-pixels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2.5</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4-pixels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3.8</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6-pixels</a:t>
                      </a:r>
                      <a:endParaRPr lang="en-US" sz="1100">
                        <a:effectLst/>
                        <a:latin typeface="Calibri"/>
                        <a:ea typeface="Times New Roman"/>
                        <a:cs typeface="Times New Roman"/>
                      </a:endParaRPr>
                    </a:p>
                  </a:txBody>
                  <a:tcPr marL="66722" marR="66722" marT="0" marB="0" anchor="ctr"/>
                </a:tc>
              </a:tr>
              <a:tr h="244015">
                <a:tc rowSpan="3">
                  <a:txBody>
                    <a:bodyPr/>
                    <a:lstStyle/>
                    <a:p>
                      <a:pPr marL="0" marR="0" algn="ctr">
                        <a:lnSpc>
                          <a:spcPct val="115000"/>
                        </a:lnSpc>
                        <a:spcBef>
                          <a:spcPts val="0"/>
                        </a:spcBef>
                        <a:spcAft>
                          <a:spcPts val="0"/>
                        </a:spcAft>
                      </a:pPr>
                      <a:r>
                        <a:rPr lang="en-US" sz="1000" dirty="0">
                          <a:solidFill>
                            <a:schemeClr val="tx1"/>
                          </a:solidFill>
                          <a:effectLst/>
                        </a:rPr>
                        <a:t>1.25 cm</a:t>
                      </a:r>
                      <a:endParaRPr lang="en-US" sz="1100" dirty="0">
                        <a:solidFill>
                          <a:schemeClr val="tx1"/>
                        </a:solidFill>
                        <a:effectLst/>
                        <a:latin typeface="Calibri"/>
                        <a:ea typeface="Times New Roman"/>
                        <a:cs typeface="Times New Roman"/>
                      </a:endParaRPr>
                    </a:p>
                  </a:txBody>
                  <a:tcPr marL="66722" marR="66722" marT="0" marB="0" anchor="ctr"/>
                </a:tc>
                <a:tc rowSpan="3">
                  <a:txBody>
                    <a:bodyPr/>
                    <a:lstStyle/>
                    <a:p>
                      <a:pPr marL="0" marR="0" algn="ctr">
                        <a:lnSpc>
                          <a:spcPct val="115000"/>
                        </a:lnSpc>
                        <a:spcBef>
                          <a:spcPts val="0"/>
                        </a:spcBef>
                        <a:spcAft>
                          <a:spcPts val="0"/>
                        </a:spcAft>
                      </a:pPr>
                      <a:r>
                        <a:rPr lang="en-US" sz="1000">
                          <a:effectLst/>
                        </a:rPr>
                        <a:t>1:100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2.5</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2-pixels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5.0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4-pixels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7.5</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6-pixels</a:t>
                      </a:r>
                      <a:endParaRPr lang="en-US" sz="1100">
                        <a:effectLst/>
                        <a:latin typeface="Calibri"/>
                        <a:ea typeface="Times New Roman"/>
                        <a:cs typeface="Times New Roman"/>
                      </a:endParaRPr>
                    </a:p>
                  </a:txBody>
                  <a:tcPr marL="66722" marR="66722" marT="0" marB="0" anchor="ctr"/>
                </a:tc>
              </a:tr>
              <a:tr h="244015">
                <a:tc rowSpan="3">
                  <a:txBody>
                    <a:bodyPr/>
                    <a:lstStyle/>
                    <a:p>
                      <a:pPr marL="0" marR="0" algn="ctr">
                        <a:lnSpc>
                          <a:spcPct val="115000"/>
                        </a:lnSpc>
                        <a:spcBef>
                          <a:spcPts val="0"/>
                        </a:spcBef>
                        <a:spcAft>
                          <a:spcPts val="0"/>
                        </a:spcAft>
                      </a:pPr>
                      <a:r>
                        <a:rPr lang="en-US" sz="1000" dirty="0">
                          <a:solidFill>
                            <a:schemeClr val="tx1"/>
                          </a:solidFill>
                          <a:effectLst/>
                        </a:rPr>
                        <a:t>2.5 cm</a:t>
                      </a:r>
                      <a:endParaRPr lang="en-US" sz="1100" dirty="0">
                        <a:solidFill>
                          <a:schemeClr val="tx1"/>
                        </a:solidFill>
                        <a:effectLst/>
                        <a:latin typeface="Calibri"/>
                        <a:ea typeface="Times New Roman"/>
                        <a:cs typeface="Times New Roman"/>
                      </a:endParaRPr>
                    </a:p>
                  </a:txBody>
                  <a:tcPr marL="66722" marR="66722" marT="0" marB="0" anchor="ctr"/>
                </a:tc>
                <a:tc rowSpan="3">
                  <a:txBody>
                    <a:bodyPr/>
                    <a:lstStyle/>
                    <a:p>
                      <a:pPr marL="0" marR="0" algn="ctr">
                        <a:lnSpc>
                          <a:spcPct val="115000"/>
                        </a:lnSpc>
                        <a:spcBef>
                          <a:spcPts val="0"/>
                        </a:spcBef>
                        <a:spcAft>
                          <a:spcPts val="0"/>
                        </a:spcAft>
                      </a:pPr>
                      <a:r>
                        <a:rPr lang="en-US" sz="1000">
                          <a:effectLst/>
                        </a:rPr>
                        <a:t>1:200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5.0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2-pixels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2</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4-pixels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a:effectLst/>
                        </a:rPr>
                        <a:t>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15.0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6-pixels</a:t>
                      </a:r>
                      <a:endParaRPr lang="en-US" sz="1100">
                        <a:effectLst/>
                        <a:latin typeface="Calibri"/>
                        <a:ea typeface="Times New Roman"/>
                        <a:cs typeface="Times New Roman"/>
                      </a:endParaRPr>
                    </a:p>
                  </a:txBody>
                  <a:tcPr marL="66722" marR="66722" marT="0" marB="0" anchor="ctr"/>
                </a:tc>
              </a:tr>
              <a:tr h="244015">
                <a:tc rowSpan="3">
                  <a:txBody>
                    <a:bodyPr/>
                    <a:lstStyle/>
                    <a:p>
                      <a:pPr marL="0" marR="0" algn="ctr">
                        <a:lnSpc>
                          <a:spcPct val="115000"/>
                        </a:lnSpc>
                        <a:spcBef>
                          <a:spcPts val="0"/>
                        </a:spcBef>
                        <a:spcAft>
                          <a:spcPts val="0"/>
                        </a:spcAft>
                      </a:pPr>
                      <a:r>
                        <a:rPr lang="en-US" sz="1000" dirty="0">
                          <a:solidFill>
                            <a:schemeClr val="tx1"/>
                          </a:solidFill>
                          <a:effectLst/>
                        </a:rPr>
                        <a:t>5 cm</a:t>
                      </a:r>
                      <a:endParaRPr lang="en-US" sz="1100" dirty="0">
                        <a:solidFill>
                          <a:schemeClr val="tx1"/>
                        </a:solidFill>
                        <a:effectLst/>
                        <a:latin typeface="Calibri"/>
                        <a:ea typeface="Times New Roman"/>
                        <a:cs typeface="Times New Roman"/>
                      </a:endParaRPr>
                    </a:p>
                  </a:txBody>
                  <a:tcPr marL="66722" marR="66722" marT="0" marB="0" anchor="ctr"/>
                </a:tc>
                <a:tc rowSpan="3">
                  <a:txBody>
                    <a:bodyPr/>
                    <a:lstStyle/>
                    <a:p>
                      <a:pPr marL="0" marR="0" algn="ctr">
                        <a:lnSpc>
                          <a:spcPct val="115000"/>
                        </a:lnSpc>
                        <a:spcBef>
                          <a:spcPts val="100"/>
                        </a:spcBef>
                        <a:spcAft>
                          <a:spcPts val="100"/>
                        </a:spcAft>
                      </a:pPr>
                      <a:r>
                        <a:rPr lang="en-US" sz="1000">
                          <a:effectLst/>
                        </a:rPr>
                        <a:t>1:400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10.0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0"/>
                        </a:spcBef>
                        <a:spcAft>
                          <a:spcPts val="0"/>
                        </a:spcAft>
                      </a:pPr>
                      <a:r>
                        <a:rPr lang="en-US" sz="1000">
                          <a:effectLst/>
                        </a:rPr>
                        <a:t>2-pixels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100"/>
                        </a:spcBef>
                        <a:spcAft>
                          <a:spcPts val="100"/>
                        </a:spcAft>
                      </a:pPr>
                      <a:r>
                        <a:rPr lang="en-US" sz="1000">
                          <a:effectLst/>
                        </a:rPr>
                        <a:t>2</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20.0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4-pixels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100"/>
                        </a:spcBef>
                        <a:spcAft>
                          <a:spcPts val="100"/>
                        </a:spcAft>
                      </a:pPr>
                      <a:r>
                        <a:rPr lang="en-US" sz="1000">
                          <a:effectLst/>
                        </a:rPr>
                        <a:t>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30.0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6-pixels</a:t>
                      </a:r>
                      <a:endParaRPr lang="en-US" sz="1100">
                        <a:effectLst/>
                        <a:latin typeface="Calibri"/>
                        <a:ea typeface="Times New Roman"/>
                        <a:cs typeface="Times New Roman"/>
                      </a:endParaRPr>
                    </a:p>
                  </a:txBody>
                  <a:tcPr marL="66722" marR="66722" marT="0" marB="0" anchor="ctr"/>
                </a:tc>
              </a:tr>
              <a:tr h="244015">
                <a:tc rowSpan="3">
                  <a:txBody>
                    <a:bodyPr/>
                    <a:lstStyle/>
                    <a:p>
                      <a:pPr marL="0" marR="0" algn="ctr">
                        <a:lnSpc>
                          <a:spcPct val="115000"/>
                        </a:lnSpc>
                        <a:spcBef>
                          <a:spcPts val="100"/>
                        </a:spcBef>
                        <a:spcAft>
                          <a:spcPts val="100"/>
                        </a:spcAft>
                      </a:pPr>
                      <a:r>
                        <a:rPr lang="en-US" sz="1000" dirty="0">
                          <a:solidFill>
                            <a:schemeClr val="tx1"/>
                          </a:solidFill>
                          <a:effectLst/>
                        </a:rPr>
                        <a:t>7.5 cm</a:t>
                      </a:r>
                      <a:endParaRPr lang="en-US" sz="1100" dirty="0">
                        <a:solidFill>
                          <a:schemeClr val="tx1"/>
                        </a:solidFill>
                        <a:effectLst/>
                        <a:latin typeface="Calibri"/>
                        <a:ea typeface="Times New Roman"/>
                        <a:cs typeface="Times New Roman"/>
                      </a:endParaRPr>
                    </a:p>
                  </a:txBody>
                  <a:tcPr marL="66722" marR="66722" marT="0" marB="0" anchor="ctr"/>
                </a:tc>
                <a:tc rowSpan="3">
                  <a:txBody>
                    <a:bodyPr/>
                    <a:lstStyle/>
                    <a:p>
                      <a:pPr marL="0" marR="0" algn="ctr">
                        <a:lnSpc>
                          <a:spcPct val="115000"/>
                        </a:lnSpc>
                        <a:spcBef>
                          <a:spcPts val="100"/>
                        </a:spcBef>
                        <a:spcAft>
                          <a:spcPts val="100"/>
                        </a:spcAft>
                      </a:pPr>
                      <a:r>
                        <a:rPr lang="en-US" sz="1000">
                          <a:effectLst/>
                        </a:rPr>
                        <a:t>1:600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1</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15.0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2-pixels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100"/>
                        </a:spcBef>
                        <a:spcAft>
                          <a:spcPts val="100"/>
                        </a:spcAft>
                      </a:pPr>
                      <a:r>
                        <a:rPr lang="en-US" sz="1000">
                          <a:effectLst/>
                        </a:rPr>
                        <a:t>2</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30.0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4-pixels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100"/>
                        </a:spcBef>
                        <a:spcAft>
                          <a:spcPts val="100"/>
                        </a:spcAft>
                      </a:pPr>
                      <a:r>
                        <a:rPr lang="en-US" sz="1000">
                          <a:effectLst/>
                        </a:rPr>
                        <a:t>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45.0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6-pixels</a:t>
                      </a:r>
                      <a:endParaRPr lang="en-US" sz="1100">
                        <a:effectLst/>
                        <a:latin typeface="Calibri"/>
                        <a:ea typeface="Times New Roman"/>
                        <a:cs typeface="Times New Roman"/>
                      </a:endParaRPr>
                    </a:p>
                  </a:txBody>
                  <a:tcPr marL="66722" marR="66722" marT="0" marB="0" anchor="ctr"/>
                </a:tc>
              </a:tr>
              <a:tr h="261697">
                <a:tc rowSpan="3">
                  <a:txBody>
                    <a:bodyPr/>
                    <a:lstStyle/>
                    <a:p>
                      <a:pPr marL="0" marR="0" algn="ctr">
                        <a:lnSpc>
                          <a:spcPct val="115000"/>
                        </a:lnSpc>
                        <a:spcBef>
                          <a:spcPts val="100"/>
                        </a:spcBef>
                        <a:spcAft>
                          <a:spcPts val="100"/>
                        </a:spcAft>
                      </a:pPr>
                      <a:r>
                        <a:rPr lang="en-US" sz="1000" dirty="0">
                          <a:solidFill>
                            <a:schemeClr val="tx1"/>
                          </a:solidFill>
                          <a:effectLst/>
                        </a:rPr>
                        <a:t>15 cm</a:t>
                      </a:r>
                      <a:endParaRPr lang="en-US" sz="1100" dirty="0">
                        <a:solidFill>
                          <a:schemeClr val="tx1"/>
                        </a:solidFill>
                        <a:effectLst/>
                        <a:latin typeface="Calibri"/>
                        <a:ea typeface="Times New Roman"/>
                        <a:cs typeface="Times New Roman"/>
                      </a:endParaRPr>
                    </a:p>
                  </a:txBody>
                  <a:tcPr marL="66722" marR="66722" marT="0" marB="0" anchor="ctr"/>
                </a:tc>
                <a:tc rowSpan="3">
                  <a:txBody>
                    <a:bodyPr/>
                    <a:lstStyle/>
                    <a:p>
                      <a:pPr marL="0" marR="0" algn="ctr">
                        <a:lnSpc>
                          <a:spcPct val="115000"/>
                        </a:lnSpc>
                        <a:spcBef>
                          <a:spcPts val="100"/>
                        </a:spcBef>
                        <a:spcAft>
                          <a:spcPts val="100"/>
                        </a:spcAft>
                      </a:pPr>
                      <a:r>
                        <a:rPr lang="en-US" sz="1000">
                          <a:effectLst/>
                        </a:rPr>
                        <a:t>1:1,200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1</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30.0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2-pixels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100"/>
                        </a:spcBef>
                        <a:spcAft>
                          <a:spcPts val="100"/>
                        </a:spcAft>
                      </a:pPr>
                      <a:r>
                        <a:rPr lang="en-US" sz="1000">
                          <a:effectLst/>
                        </a:rPr>
                        <a:t>2</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60.0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4-pixels</a:t>
                      </a:r>
                      <a:endParaRPr lang="en-US" sz="1100">
                        <a:effectLst/>
                        <a:latin typeface="Calibri"/>
                        <a:ea typeface="Times New Roman"/>
                        <a:cs typeface="Times New Roman"/>
                      </a:endParaRPr>
                    </a:p>
                  </a:txBody>
                  <a:tcPr marL="66722" marR="66722" marT="0" marB="0" anchor="ctr"/>
                </a:tc>
              </a:tr>
              <a:tr h="244015">
                <a:tc vMerge="1">
                  <a:txBody>
                    <a:bodyPr/>
                    <a:lstStyle/>
                    <a:p>
                      <a:endParaRPr lang="en-US"/>
                    </a:p>
                  </a:txBody>
                  <a:tcPr/>
                </a:tc>
                <a:tc vMerge="1">
                  <a:txBody>
                    <a:bodyPr/>
                    <a:lstStyle/>
                    <a:p>
                      <a:endParaRPr lang="en-US"/>
                    </a:p>
                  </a:txBody>
                  <a:tcPr/>
                </a:tc>
                <a:tc>
                  <a:txBody>
                    <a:bodyPr/>
                    <a:lstStyle/>
                    <a:p>
                      <a:pPr marL="0" marR="0" algn="ctr">
                        <a:lnSpc>
                          <a:spcPct val="115000"/>
                        </a:lnSpc>
                        <a:spcBef>
                          <a:spcPts val="100"/>
                        </a:spcBef>
                        <a:spcAft>
                          <a:spcPts val="100"/>
                        </a:spcAft>
                      </a:pPr>
                      <a:r>
                        <a:rPr lang="en-US" sz="1000">
                          <a:effectLst/>
                        </a:rPr>
                        <a:t>3</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a:effectLst/>
                        </a:rPr>
                        <a:t>90.0</a:t>
                      </a:r>
                      <a:endParaRPr lang="en-US" sz="1100">
                        <a:effectLst/>
                        <a:latin typeface="Calibri"/>
                        <a:ea typeface="Times New Roman"/>
                        <a:cs typeface="Times New Roman"/>
                      </a:endParaRPr>
                    </a:p>
                  </a:txBody>
                  <a:tcPr marL="66722" marR="66722" marT="0" marB="0" anchor="ctr"/>
                </a:tc>
                <a:tc>
                  <a:txBody>
                    <a:bodyPr/>
                    <a:lstStyle/>
                    <a:p>
                      <a:pPr marL="0" marR="0" algn="ctr">
                        <a:lnSpc>
                          <a:spcPct val="115000"/>
                        </a:lnSpc>
                        <a:spcBef>
                          <a:spcPts val="100"/>
                        </a:spcBef>
                        <a:spcAft>
                          <a:spcPts val="100"/>
                        </a:spcAft>
                      </a:pPr>
                      <a:r>
                        <a:rPr lang="en-US" sz="1000" dirty="0">
                          <a:effectLst/>
                        </a:rPr>
                        <a:t>6-pixels</a:t>
                      </a:r>
                      <a:endParaRPr lang="en-US" sz="1100" dirty="0">
                        <a:effectLst/>
                        <a:latin typeface="Calibri"/>
                        <a:ea typeface="Times New Roman"/>
                        <a:cs typeface="Times New Roman"/>
                      </a:endParaRPr>
                    </a:p>
                  </a:txBody>
                  <a:tcPr marL="66722" marR="66722"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13</a:t>
            </a:fld>
            <a:endParaRPr lang="en-US"/>
          </a:p>
        </p:txBody>
      </p:sp>
      <p:sp>
        <p:nvSpPr>
          <p:cNvPr id="6" name="TextBox 5"/>
          <p:cNvSpPr txBox="1"/>
          <p:nvPr/>
        </p:nvSpPr>
        <p:spPr>
          <a:xfrm>
            <a:off x="457200" y="2209800"/>
            <a:ext cx="3810000" cy="1631216"/>
          </a:xfrm>
          <a:prstGeom prst="rect">
            <a:avLst/>
          </a:prstGeom>
          <a:noFill/>
        </p:spPr>
        <p:txBody>
          <a:bodyPr wrap="square" rtlCol="0">
            <a:spAutoFit/>
          </a:bodyPr>
          <a:lstStyle/>
          <a:p>
            <a:pPr algn="ctr"/>
            <a:r>
              <a:rPr lang="en-US" sz="2000" dirty="0"/>
              <a:t>Examples on Horizontal Accuracy for Digital </a:t>
            </a:r>
            <a:r>
              <a:rPr lang="en-US" sz="2000" dirty="0" err="1"/>
              <a:t>Orthoimagery</a:t>
            </a:r>
            <a:r>
              <a:rPr lang="en-US" sz="2000" dirty="0"/>
              <a:t> interpreted from ASPRS 1990 Legacy Standard.</a:t>
            </a:r>
          </a:p>
          <a:p>
            <a:pPr algn="ctr"/>
            <a:endParaRPr lang="en-US" sz="2000" dirty="0"/>
          </a:p>
        </p:txBody>
      </p:sp>
    </p:spTree>
    <p:extLst>
      <p:ext uri="{BB962C8B-B14F-4D97-AF65-F5344CB8AC3E}">
        <p14:creationId xmlns:p14="http://schemas.microsoft.com/office/powerpoint/2010/main" val="319562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0478868"/>
              </p:ext>
            </p:extLst>
          </p:nvPr>
        </p:nvGraphicFramePr>
        <p:xfrm>
          <a:off x="3886201" y="228600"/>
          <a:ext cx="4902125" cy="6477004"/>
        </p:xfrm>
        <a:graphic>
          <a:graphicData uri="http://schemas.openxmlformats.org/drawingml/2006/table">
            <a:tbl>
              <a:tblPr firstRow="1" firstCol="1" bandRow="1" bandCol="1">
                <a:tableStyleId>{5C22544A-7EE6-4342-B048-85BDC9FD1C3A}</a:tableStyleId>
              </a:tblPr>
              <a:tblGrid>
                <a:gridCol w="784340"/>
                <a:gridCol w="1044459"/>
                <a:gridCol w="1426212"/>
                <a:gridCol w="1647114"/>
              </a:tblGrid>
              <a:tr h="1250689">
                <a:tc>
                  <a:txBody>
                    <a:bodyPr/>
                    <a:lstStyle/>
                    <a:p>
                      <a:pPr marL="0" marR="0" algn="ctr">
                        <a:lnSpc>
                          <a:spcPct val="115000"/>
                        </a:lnSpc>
                        <a:spcBef>
                          <a:spcPts val="0"/>
                        </a:spcBef>
                        <a:spcAft>
                          <a:spcPts val="0"/>
                        </a:spcAft>
                      </a:pPr>
                      <a:r>
                        <a:rPr lang="en-US" sz="900" b="1" dirty="0">
                          <a:solidFill>
                            <a:schemeClr val="tx1"/>
                          </a:solidFill>
                          <a:effectLst/>
                        </a:rPr>
                        <a:t>Common </a:t>
                      </a:r>
                      <a:r>
                        <a:rPr lang="en-US" sz="900" b="1" dirty="0" err="1">
                          <a:solidFill>
                            <a:schemeClr val="tx1"/>
                          </a:solidFill>
                          <a:effectLst/>
                        </a:rPr>
                        <a:t>Orthoimagery</a:t>
                      </a:r>
                      <a:r>
                        <a:rPr lang="en-US" sz="900" b="1" dirty="0">
                          <a:solidFill>
                            <a:schemeClr val="tx1"/>
                          </a:solidFill>
                          <a:effectLst/>
                        </a:rPr>
                        <a:t> Pixel Sizes</a:t>
                      </a:r>
                      <a:endParaRPr lang="en-US" sz="900" b="1"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900" b="1" dirty="0">
                          <a:solidFill>
                            <a:schemeClr val="tx1"/>
                          </a:solidFill>
                          <a:effectLst/>
                        </a:rPr>
                        <a:t>Recommended Horizontal Accuracy Class  </a:t>
                      </a:r>
                      <a:r>
                        <a:rPr lang="en-US" sz="900" b="1" dirty="0" err="1">
                          <a:solidFill>
                            <a:schemeClr val="tx1"/>
                          </a:solidFill>
                          <a:effectLst/>
                        </a:rPr>
                        <a:t>RMSE</a:t>
                      </a:r>
                      <a:r>
                        <a:rPr lang="en-US" sz="900" b="1" baseline="-25000" dirty="0" err="1">
                          <a:solidFill>
                            <a:schemeClr val="tx1"/>
                          </a:solidFill>
                          <a:effectLst/>
                        </a:rPr>
                        <a:t>x</a:t>
                      </a:r>
                      <a:r>
                        <a:rPr lang="en-US" sz="900" b="1" dirty="0">
                          <a:solidFill>
                            <a:schemeClr val="tx1"/>
                          </a:solidFill>
                          <a:effectLst/>
                        </a:rPr>
                        <a:t> and </a:t>
                      </a:r>
                      <a:r>
                        <a:rPr lang="en-US" sz="900" b="1" dirty="0" err="1">
                          <a:solidFill>
                            <a:schemeClr val="tx1"/>
                          </a:solidFill>
                          <a:effectLst/>
                        </a:rPr>
                        <a:t>RMSE</a:t>
                      </a:r>
                      <a:r>
                        <a:rPr lang="en-US" sz="900" b="1" baseline="-25000" dirty="0" err="1">
                          <a:solidFill>
                            <a:schemeClr val="tx1"/>
                          </a:solidFill>
                          <a:effectLst/>
                        </a:rPr>
                        <a:t>y</a:t>
                      </a:r>
                      <a:r>
                        <a:rPr lang="en-US" sz="900" b="1" baseline="-25000" dirty="0">
                          <a:solidFill>
                            <a:schemeClr val="tx1"/>
                          </a:solidFill>
                          <a:effectLst/>
                        </a:rPr>
                        <a:t> </a:t>
                      </a:r>
                      <a:r>
                        <a:rPr lang="en-US" sz="900" b="1" dirty="0">
                          <a:solidFill>
                            <a:schemeClr val="tx1"/>
                          </a:solidFill>
                          <a:effectLst/>
                        </a:rPr>
                        <a:t>(cm)</a:t>
                      </a:r>
                      <a:endParaRPr lang="en-US" sz="900" b="1" dirty="0">
                        <a:solidFill>
                          <a:schemeClr val="tx1"/>
                        </a:solidFill>
                        <a:effectLst/>
                        <a:latin typeface="Calibri"/>
                        <a:ea typeface="Times New Roman"/>
                        <a:cs typeface="Times New Roman"/>
                      </a:endParaRPr>
                    </a:p>
                  </a:txBody>
                  <a:tcPr marL="56997" marR="56997" marT="0" marB="0"/>
                </a:tc>
                <a:tc>
                  <a:txBody>
                    <a:bodyPr/>
                    <a:lstStyle/>
                    <a:p>
                      <a:pPr marL="0" marR="0" algn="ctr">
                        <a:lnSpc>
                          <a:spcPct val="115000"/>
                        </a:lnSpc>
                        <a:spcBef>
                          <a:spcPts val="0"/>
                        </a:spcBef>
                        <a:spcAft>
                          <a:spcPts val="0"/>
                        </a:spcAft>
                      </a:pPr>
                      <a:r>
                        <a:rPr lang="en-US" sz="900" b="1" dirty="0" err="1">
                          <a:solidFill>
                            <a:schemeClr val="tx1"/>
                          </a:solidFill>
                          <a:effectLst/>
                        </a:rPr>
                        <a:t>Orthoimage</a:t>
                      </a:r>
                      <a:r>
                        <a:rPr lang="en-US" sz="900" b="1" dirty="0">
                          <a:solidFill>
                            <a:schemeClr val="tx1"/>
                          </a:solidFill>
                          <a:effectLst/>
                        </a:rPr>
                        <a:t> </a:t>
                      </a:r>
                      <a:r>
                        <a:rPr lang="en-US" sz="900" b="1" dirty="0" err="1">
                          <a:solidFill>
                            <a:schemeClr val="tx1"/>
                          </a:solidFill>
                          <a:effectLst/>
                        </a:rPr>
                        <a:t>RMSE</a:t>
                      </a:r>
                      <a:r>
                        <a:rPr lang="en-US" sz="900" b="1" baseline="-25000" dirty="0" err="1">
                          <a:solidFill>
                            <a:schemeClr val="tx1"/>
                          </a:solidFill>
                          <a:effectLst/>
                        </a:rPr>
                        <a:t>x</a:t>
                      </a:r>
                      <a:r>
                        <a:rPr lang="en-US" sz="900" b="1" dirty="0">
                          <a:solidFill>
                            <a:schemeClr val="tx1"/>
                          </a:solidFill>
                          <a:effectLst/>
                        </a:rPr>
                        <a:t> and </a:t>
                      </a:r>
                      <a:r>
                        <a:rPr lang="en-US" sz="900" b="1" dirty="0" err="1">
                          <a:solidFill>
                            <a:schemeClr val="tx1"/>
                          </a:solidFill>
                          <a:effectLst/>
                        </a:rPr>
                        <a:t>RMSE</a:t>
                      </a:r>
                      <a:r>
                        <a:rPr lang="en-US" sz="900" b="1" baseline="-25000" dirty="0" err="1">
                          <a:solidFill>
                            <a:schemeClr val="tx1"/>
                          </a:solidFill>
                          <a:effectLst/>
                        </a:rPr>
                        <a:t>y</a:t>
                      </a:r>
                      <a:r>
                        <a:rPr lang="en-US" sz="900" b="1" dirty="0">
                          <a:solidFill>
                            <a:schemeClr val="tx1"/>
                          </a:solidFill>
                          <a:effectLst/>
                        </a:rPr>
                        <a:t> in terms of pixels</a:t>
                      </a:r>
                      <a:endParaRPr lang="en-US" sz="900" b="1"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900" b="1" dirty="0">
                          <a:solidFill>
                            <a:schemeClr val="tx1"/>
                          </a:solidFill>
                          <a:effectLst/>
                        </a:rPr>
                        <a:t>Recommended use</a:t>
                      </a:r>
                      <a:endParaRPr lang="en-US" sz="900" b="1" dirty="0">
                        <a:solidFill>
                          <a:schemeClr val="tx1"/>
                        </a:solidFill>
                        <a:effectLst/>
                        <a:latin typeface="Calibri"/>
                        <a:ea typeface="Times New Roman"/>
                        <a:cs typeface="Times New Roman"/>
                      </a:endParaRPr>
                    </a:p>
                  </a:txBody>
                  <a:tcPr marL="56997" marR="56997" marT="0" marB="0" anchor="ctr"/>
                </a:tc>
              </a:tr>
              <a:tr h="208448">
                <a:tc rowSpan="3">
                  <a:txBody>
                    <a:bodyPr/>
                    <a:lstStyle/>
                    <a:p>
                      <a:pPr marL="0" marR="0" algn="ctr">
                        <a:lnSpc>
                          <a:spcPct val="115000"/>
                        </a:lnSpc>
                        <a:spcBef>
                          <a:spcPts val="0"/>
                        </a:spcBef>
                        <a:spcAft>
                          <a:spcPts val="0"/>
                        </a:spcAft>
                      </a:pPr>
                      <a:r>
                        <a:rPr lang="en-US" sz="1050" dirty="0">
                          <a:solidFill>
                            <a:schemeClr val="tx1"/>
                          </a:solidFill>
                          <a:effectLst/>
                        </a:rPr>
                        <a:t>1.25 cm</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effectLst/>
                        </a:rPr>
                        <a:t>≤1.3</a:t>
                      </a:r>
                      <a:endParaRPr lang="en-US" sz="1050" dirty="0">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effectLst/>
                        </a:rPr>
                        <a:t>≤1-pixel</a:t>
                      </a:r>
                      <a:endParaRPr lang="en-US" sz="1050" dirty="0">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effectLst/>
                        </a:rPr>
                        <a:t>Highest accuracy work </a:t>
                      </a:r>
                      <a:endParaRPr lang="en-US" sz="1050" dirty="0">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0"/>
                        </a:spcBef>
                        <a:spcAft>
                          <a:spcPts val="0"/>
                        </a:spcAft>
                      </a:pPr>
                      <a:r>
                        <a:rPr lang="en-US" sz="1050" dirty="0">
                          <a:solidFill>
                            <a:schemeClr val="tx1"/>
                          </a:solidFill>
                          <a:effectLst/>
                        </a:rPr>
                        <a:t>2.5</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2-pixels</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Standard Mapping and GIS work</a:t>
                      </a:r>
                      <a:endParaRPr lang="en-US" sz="105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0"/>
                        </a:spcBef>
                        <a:spcAft>
                          <a:spcPts val="0"/>
                        </a:spcAft>
                      </a:pPr>
                      <a:r>
                        <a:rPr lang="en-US" sz="1050">
                          <a:solidFill>
                            <a:schemeClr val="tx1"/>
                          </a:solidFill>
                          <a:effectLst/>
                        </a:rPr>
                        <a:t>≥3.8</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≥3-pixels</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Visualization and less accurate work</a:t>
                      </a:r>
                      <a:endParaRPr lang="en-US" sz="1050">
                        <a:solidFill>
                          <a:schemeClr val="tx1"/>
                        </a:solidFill>
                        <a:effectLst/>
                        <a:latin typeface="Calibri"/>
                        <a:ea typeface="Times New Roman"/>
                        <a:cs typeface="Times New Roman"/>
                      </a:endParaRPr>
                    </a:p>
                  </a:txBody>
                  <a:tcPr marL="56997" marR="56997" marT="0" marB="0" anchor="ctr"/>
                </a:tc>
              </a:tr>
              <a:tr h="208448">
                <a:tc rowSpan="3">
                  <a:txBody>
                    <a:bodyPr/>
                    <a:lstStyle/>
                    <a:p>
                      <a:pPr marL="0" marR="0" algn="ctr">
                        <a:lnSpc>
                          <a:spcPct val="115000"/>
                        </a:lnSpc>
                        <a:spcBef>
                          <a:spcPts val="0"/>
                        </a:spcBef>
                        <a:spcAft>
                          <a:spcPts val="0"/>
                        </a:spcAft>
                      </a:pPr>
                      <a:r>
                        <a:rPr lang="en-US" sz="1050">
                          <a:solidFill>
                            <a:schemeClr val="tx1"/>
                          </a:solidFill>
                          <a:effectLst/>
                        </a:rPr>
                        <a:t>2.5 cm</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≤2.5</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≤1-pixel</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Highest accuracy work </a:t>
                      </a:r>
                      <a:endParaRPr lang="en-US" sz="1050" dirty="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0"/>
                        </a:spcBef>
                        <a:spcAft>
                          <a:spcPts val="0"/>
                        </a:spcAft>
                      </a:pPr>
                      <a:r>
                        <a:rPr lang="en-US" sz="1050">
                          <a:solidFill>
                            <a:schemeClr val="tx1"/>
                          </a:solidFill>
                          <a:effectLst/>
                        </a:rPr>
                        <a:t>5.0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2-pixels</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Standard Mapping and GIS work</a:t>
                      </a:r>
                      <a:endParaRPr lang="en-US" sz="105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0"/>
                        </a:spcBef>
                        <a:spcAft>
                          <a:spcPts val="0"/>
                        </a:spcAft>
                      </a:pPr>
                      <a:r>
                        <a:rPr lang="en-US" sz="1050">
                          <a:solidFill>
                            <a:schemeClr val="tx1"/>
                          </a:solidFill>
                          <a:effectLst/>
                        </a:rPr>
                        <a:t>≥7.5</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≥3-pixels</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Visualization and less accurate work</a:t>
                      </a:r>
                      <a:endParaRPr lang="en-US" sz="1050">
                        <a:solidFill>
                          <a:schemeClr val="tx1"/>
                        </a:solidFill>
                        <a:effectLst/>
                        <a:latin typeface="Calibri"/>
                        <a:ea typeface="Times New Roman"/>
                        <a:cs typeface="Times New Roman"/>
                      </a:endParaRPr>
                    </a:p>
                  </a:txBody>
                  <a:tcPr marL="56997" marR="56997" marT="0" marB="0" anchor="ctr"/>
                </a:tc>
              </a:tr>
              <a:tr h="208448">
                <a:tc rowSpan="3">
                  <a:txBody>
                    <a:bodyPr/>
                    <a:lstStyle/>
                    <a:p>
                      <a:pPr marL="0" marR="0" algn="ctr">
                        <a:lnSpc>
                          <a:spcPct val="115000"/>
                        </a:lnSpc>
                        <a:spcBef>
                          <a:spcPts val="0"/>
                        </a:spcBef>
                        <a:spcAft>
                          <a:spcPts val="0"/>
                        </a:spcAft>
                      </a:pPr>
                      <a:r>
                        <a:rPr lang="en-US" sz="1050">
                          <a:solidFill>
                            <a:schemeClr val="tx1"/>
                          </a:solidFill>
                          <a:effectLst/>
                        </a:rPr>
                        <a:t>5 cm</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≤5.0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≤1-pixel</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Highest accuracy work </a:t>
                      </a:r>
                      <a:endParaRPr lang="en-US" sz="105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100"/>
                        </a:spcBef>
                        <a:spcAft>
                          <a:spcPts val="100"/>
                        </a:spcAft>
                      </a:pPr>
                      <a:r>
                        <a:rPr lang="en-US" sz="1050">
                          <a:solidFill>
                            <a:schemeClr val="tx1"/>
                          </a:solidFill>
                          <a:effectLst/>
                        </a:rPr>
                        <a:t>10.0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2-pixels</a:t>
                      </a:r>
                      <a:endParaRPr lang="en-US" sz="1050" dirty="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Standard Mapping and GIS work</a:t>
                      </a:r>
                      <a:endParaRPr lang="en-US" sz="1050" dirty="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100"/>
                        </a:spcBef>
                        <a:spcAft>
                          <a:spcPts val="100"/>
                        </a:spcAft>
                      </a:pPr>
                      <a:r>
                        <a:rPr lang="en-US" sz="1050">
                          <a:solidFill>
                            <a:schemeClr val="tx1"/>
                          </a:solidFill>
                          <a:effectLst/>
                        </a:rPr>
                        <a:t>≥15.0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≥3-pixels</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Visualization and less accurate work</a:t>
                      </a:r>
                      <a:endParaRPr lang="en-US" sz="1050" dirty="0">
                        <a:solidFill>
                          <a:schemeClr val="tx1"/>
                        </a:solidFill>
                        <a:effectLst/>
                        <a:latin typeface="Calibri"/>
                        <a:ea typeface="Times New Roman"/>
                        <a:cs typeface="Times New Roman"/>
                      </a:endParaRPr>
                    </a:p>
                  </a:txBody>
                  <a:tcPr marL="56997" marR="56997" marT="0" marB="0" anchor="ctr"/>
                </a:tc>
              </a:tr>
              <a:tr h="208448">
                <a:tc rowSpan="3">
                  <a:txBody>
                    <a:bodyPr/>
                    <a:lstStyle/>
                    <a:p>
                      <a:pPr marL="0" marR="0" algn="ctr">
                        <a:lnSpc>
                          <a:spcPct val="115000"/>
                        </a:lnSpc>
                        <a:spcBef>
                          <a:spcPts val="100"/>
                        </a:spcBef>
                        <a:spcAft>
                          <a:spcPts val="100"/>
                        </a:spcAft>
                      </a:pPr>
                      <a:r>
                        <a:rPr lang="en-US" sz="1050">
                          <a:solidFill>
                            <a:schemeClr val="tx1"/>
                          </a:solidFill>
                          <a:effectLst/>
                        </a:rPr>
                        <a:t>7.5 cm</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100"/>
                        </a:spcBef>
                        <a:spcAft>
                          <a:spcPts val="100"/>
                        </a:spcAft>
                      </a:pPr>
                      <a:r>
                        <a:rPr lang="en-US" sz="1050">
                          <a:solidFill>
                            <a:schemeClr val="tx1"/>
                          </a:solidFill>
                          <a:effectLst/>
                        </a:rPr>
                        <a:t>≤7.5</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≤1-pixel</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Highest accuracy work </a:t>
                      </a:r>
                      <a:endParaRPr lang="en-US" sz="1050" dirty="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100"/>
                        </a:spcBef>
                        <a:spcAft>
                          <a:spcPts val="100"/>
                        </a:spcAft>
                      </a:pPr>
                      <a:r>
                        <a:rPr lang="en-US" sz="1050">
                          <a:solidFill>
                            <a:schemeClr val="tx1"/>
                          </a:solidFill>
                          <a:effectLst/>
                        </a:rPr>
                        <a:t>15.0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2-pixels</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Standard Mapping and GIS work</a:t>
                      </a:r>
                      <a:endParaRPr lang="en-US" sz="1050" dirty="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100"/>
                        </a:spcBef>
                        <a:spcAft>
                          <a:spcPts val="100"/>
                        </a:spcAft>
                      </a:pPr>
                      <a:r>
                        <a:rPr lang="en-US" sz="1050">
                          <a:solidFill>
                            <a:schemeClr val="tx1"/>
                          </a:solidFill>
                          <a:effectLst/>
                        </a:rPr>
                        <a:t>≥22.5</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≥3-pixels</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Visualization and less accurate work</a:t>
                      </a:r>
                      <a:endParaRPr lang="en-US" sz="1050" dirty="0">
                        <a:solidFill>
                          <a:schemeClr val="tx1"/>
                        </a:solidFill>
                        <a:effectLst/>
                        <a:latin typeface="Calibri"/>
                        <a:ea typeface="Times New Roman"/>
                        <a:cs typeface="Times New Roman"/>
                      </a:endParaRPr>
                    </a:p>
                  </a:txBody>
                  <a:tcPr marL="56997" marR="56997" marT="0" marB="0" anchor="ctr"/>
                </a:tc>
              </a:tr>
              <a:tr h="223553">
                <a:tc rowSpan="3">
                  <a:txBody>
                    <a:bodyPr/>
                    <a:lstStyle/>
                    <a:p>
                      <a:pPr marL="0" marR="0" algn="ctr">
                        <a:lnSpc>
                          <a:spcPct val="115000"/>
                        </a:lnSpc>
                        <a:spcBef>
                          <a:spcPts val="100"/>
                        </a:spcBef>
                        <a:spcAft>
                          <a:spcPts val="100"/>
                        </a:spcAft>
                      </a:pPr>
                      <a:r>
                        <a:rPr lang="en-US" sz="1050">
                          <a:solidFill>
                            <a:schemeClr val="tx1"/>
                          </a:solidFill>
                          <a:effectLst/>
                        </a:rPr>
                        <a:t>15 cm</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100"/>
                        </a:spcBef>
                        <a:spcAft>
                          <a:spcPts val="100"/>
                        </a:spcAft>
                      </a:pPr>
                      <a:r>
                        <a:rPr lang="en-US" sz="1050">
                          <a:solidFill>
                            <a:schemeClr val="tx1"/>
                          </a:solidFill>
                          <a:effectLst/>
                        </a:rPr>
                        <a:t>≤15.0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≤1-pixel</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Highest accuracy work </a:t>
                      </a:r>
                      <a:endParaRPr lang="en-US" sz="1050" dirty="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100"/>
                        </a:spcBef>
                        <a:spcAft>
                          <a:spcPts val="100"/>
                        </a:spcAft>
                      </a:pPr>
                      <a:r>
                        <a:rPr lang="en-US" sz="1050">
                          <a:solidFill>
                            <a:schemeClr val="tx1"/>
                          </a:solidFill>
                          <a:effectLst/>
                        </a:rPr>
                        <a:t>30.0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2-pixels</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Standard Mapping and GIS work</a:t>
                      </a:r>
                      <a:endParaRPr lang="en-US" sz="1050" dirty="0">
                        <a:solidFill>
                          <a:schemeClr val="tx1"/>
                        </a:solidFill>
                        <a:effectLst/>
                        <a:latin typeface="Calibri"/>
                        <a:ea typeface="Times New Roman"/>
                        <a:cs typeface="Times New Roman"/>
                      </a:endParaRPr>
                    </a:p>
                  </a:txBody>
                  <a:tcPr marL="56997" marR="56997" marT="0" marB="0" anchor="ctr"/>
                </a:tc>
              </a:tr>
              <a:tr h="416897">
                <a:tc vMerge="1">
                  <a:txBody>
                    <a:bodyPr/>
                    <a:lstStyle/>
                    <a:p>
                      <a:endParaRPr lang="en-US"/>
                    </a:p>
                  </a:txBody>
                  <a:tcPr/>
                </a:tc>
                <a:tc>
                  <a:txBody>
                    <a:bodyPr/>
                    <a:lstStyle/>
                    <a:p>
                      <a:pPr marL="0" marR="0" algn="ctr">
                        <a:lnSpc>
                          <a:spcPct val="115000"/>
                        </a:lnSpc>
                        <a:spcBef>
                          <a:spcPts val="100"/>
                        </a:spcBef>
                        <a:spcAft>
                          <a:spcPts val="100"/>
                        </a:spcAft>
                      </a:pPr>
                      <a:r>
                        <a:rPr lang="en-US" sz="1050">
                          <a:solidFill>
                            <a:schemeClr val="tx1"/>
                          </a:solidFill>
                          <a:effectLst/>
                        </a:rPr>
                        <a:t>≥45.0</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a:solidFill>
                            <a:schemeClr val="tx1"/>
                          </a:solidFill>
                          <a:effectLst/>
                        </a:rPr>
                        <a:t>≥3-pixels</a:t>
                      </a:r>
                      <a:endParaRPr lang="en-US" sz="1050">
                        <a:solidFill>
                          <a:schemeClr val="tx1"/>
                        </a:solidFill>
                        <a:effectLst/>
                        <a:latin typeface="Calibri"/>
                        <a:ea typeface="Times New Roman"/>
                        <a:cs typeface="Times New Roman"/>
                      </a:endParaRPr>
                    </a:p>
                  </a:txBody>
                  <a:tcPr marL="56997" marR="56997" marT="0" marB="0" anchor="ctr"/>
                </a:tc>
                <a:tc>
                  <a:txBody>
                    <a:bodyPr/>
                    <a:lstStyle/>
                    <a:p>
                      <a:pPr marL="0" marR="0" algn="ctr">
                        <a:lnSpc>
                          <a:spcPct val="115000"/>
                        </a:lnSpc>
                        <a:spcBef>
                          <a:spcPts val="0"/>
                        </a:spcBef>
                        <a:spcAft>
                          <a:spcPts val="0"/>
                        </a:spcAft>
                      </a:pPr>
                      <a:r>
                        <a:rPr lang="en-US" sz="1050" dirty="0">
                          <a:solidFill>
                            <a:schemeClr val="tx1"/>
                          </a:solidFill>
                          <a:effectLst/>
                        </a:rPr>
                        <a:t>Visualization and less accurate work</a:t>
                      </a:r>
                      <a:endParaRPr lang="en-US" sz="1050" dirty="0">
                        <a:solidFill>
                          <a:schemeClr val="tx1"/>
                        </a:solidFill>
                        <a:effectLst/>
                        <a:latin typeface="Calibri"/>
                        <a:ea typeface="Times New Roman"/>
                        <a:cs typeface="Times New Roman"/>
                      </a:endParaRPr>
                    </a:p>
                  </a:txBody>
                  <a:tcPr marL="56997" marR="56997"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14</a:t>
            </a:fld>
            <a:endParaRPr lang="en-US"/>
          </a:p>
        </p:txBody>
      </p:sp>
      <p:sp>
        <p:nvSpPr>
          <p:cNvPr id="9" name="TextBox 8"/>
          <p:cNvSpPr txBox="1"/>
          <p:nvPr/>
        </p:nvSpPr>
        <p:spPr>
          <a:xfrm>
            <a:off x="381000" y="2514600"/>
            <a:ext cx="3276600" cy="1323439"/>
          </a:xfrm>
          <a:prstGeom prst="rect">
            <a:avLst/>
          </a:prstGeom>
          <a:noFill/>
        </p:spPr>
        <p:txBody>
          <a:bodyPr wrap="square" rtlCol="0">
            <a:spAutoFit/>
          </a:bodyPr>
          <a:lstStyle/>
          <a:p>
            <a:pPr algn="ctr"/>
            <a:r>
              <a:rPr lang="en-US" sz="2000" dirty="0"/>
              <a:t>Digital </a:t>
            </a:r>
            <a:r>
              <a:rPr lang="en-US" sz="2000" dirty="0" err="1"/>
              <a:t>Orthoimagery</a:t>
            </a:r>
            <a:r>
              <a:rPr lang="en-US" sz="2000" dirty="0"/>
              <a:t> Accuracy Examples for Current Large and Medium Format Metric Cameras</a:t>
            </a:r>
          </a:p>
        </p:txBody>
      </p:sp>
    </p:spTree>
    <p:extLst>
      <p:ext uri="{BB962C8B-B14F-4D97-AF65-F5344CB8AC3E}">
        <p14:creationId xmlns:p14="http://schemas.microsoft.com/office/powerpoint/2010/main" val="1742971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610600" cy="639762"/>
          </a:xfrm>
        </p:spPr>
        <p:txBody>
          <a:bodyPr/>
          <a:lstStyle/>
          <a:p>
            <a:r>
              <a:rPr lang="en-US" sz="1800" b="1" dirty="0"/>
              <a:t>Horizontal Accuracy/Quality Examples for High Accuracy Digital Planimetric Data</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6602723"/>
              </p:ext>
            </p:extLst>
          </p:nvPr>
        </p:nvGraphicFramePr>
        <p:xfrm>
          <a:off x="380999" y="1981359"/>
          <a:ext cx="8382001" cy="3776853"/>
        </p:xfrm>
        <a:graphic>
          <a:graphicData uri="http://schemas.openxmlformats.org/drawingml/2006/table">
            <a:tbl>
              <a:tblPr firstRow="1" firstCol="1" bandRow="1" bandCol="1">
                <a:tableStyleId>{5C22544A-7EE6-4342-B048-85BDC9FD1C3A}</a:tableStyleId>
              </a:tblPr>
              <a:tblGrid>
                <a:gridCol w="1349502"/>
                <a:gridCol w="836523"/>
                <a:gridCol w="1305915"/>
                <a:gridCol w="1671371"/>
                <a:gridCol w="878434"/>
                <a:gridCol w="878434"/>
                <a:gridCol w="1461822"/>
              </a:tblGrid>
              <a:tr h="433705">
                <a:tc gridSpan="4">
                  <a:txBody>
                    <a:bodyPr/>
                    <a:lstStyle/>
                    <a:p>
                      <a:pPr marL="0" marR="0" algn="ctr">
                        <a:lnSpc>
                          <a:spcPct val="115000"/>
                        </a:lnSpc>
                        <a:spcBef>
                          <a:spcPts val="0"/>
                        </a:spcBef>
                        <a:spcAft>
                          <a:spcPts val="0"/>
                        </a:spcAft>
                      </a:pPr>
                      <a:r>
                        <a:rPr lang="en-US" sz="1200" dirty="0">
                          <a:solidFill>
                            <a:schemeClr val="tx1"/>
                          </a:solidFill>
                          <a:effectLst/>
                        </a:rPr>
                        <a:t>ASPRS 2014</a:t>
                      </a:r>
                      <a:endParaRPr lang="en-US" sz="1200" dirty="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chemeClr val="tx1"/>
                          </a:solidFill>
                          <a:effectLst/>
                        </a:rPr>
                        <a:t>Equivalent to map scale in </a:t>
                      </a:r>
                      <a:endParaRPr lang="en-US" sz="12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200">
                          <a:solidFill>
                            <a:schemeClr val="tx1"/>
                          </a:solidFill>
                          <a:effectLst/>
                        </a:rPr>
                        <a:t> </a:t>
                      </a:r>
                    </a:p>
                    <a:p>
                      <a:pPr marL="0" marR="0" algn="ctr">
                        <a:lnSpc>
                          <a:spcPct val="115000"/>
                        </a:lnSpc>
                        <a:spcBef>
                          <a:spcPts val="0"/>
                        </a:spcBef>
                        <a:spcAft>
                          <a:spcPts val="0"/>
                        </a:spcAft>
                      </a:pPr>
                      <a:r>
                        <a:rPr lang="en-US" sz="1200">
                          <a:solidFill>
                            <a:schemeClr val="tx1"/>
                          </a:solidFill>
                          <a:effectLst/>
                        </a:rPr>
                        <a:t> </a:t>
                      </a:r>
                    </a:p>
                    <a:p>
                      <a:pPr marL="0" marR="0" algn="ctr">
                        <a:lnSpc>
                          <a:spcPct val="115000"/>
                        </a:lnSpc>
                        <a:spcBef>
                          <a:spcPts val="0"/>
                        </a:spcBef>
                        <a:spcAft>
                          <a:spcPts val="0"/>
                        </a:spcAft>
                      </a:pPr>
                      <a:r>
                        <a:rPr lang="en-US" sz="1200">
                          <a:solidFill>
                            <a:schemeClr val="tx1"/>
                          </a:solidFill>
                          <a:effectLst/>
                        </a:rPr>
                        <a:t> </a:t>
                      </a:r>
                    </a:p>
                    <a:p>
                      <a:pPr marL="0" marR="0" algn="ctr">
                        <a:lnSpc>
                          <a:spcPct val="115000"/>
                        </a:lnSpc>
                        <a:spcBef>
                          <a:spcPts val="0"/>
                        </a:spcBef>
                        <a:spcAft>
                          <a:spcPts val="0"/>
                        </a:spcAft>
                      </a:pPr>
                      <a:r>
                        <a:rPr lang="en-US" sz="1200">
                          <a:solidFill>
                            <a:schemeClr val="tx1"/>
                          </a:solidFill>
                          <a:effectLst/>
                        </a:rPr>
                        <a:t> </a:t>
                      </a:r>
                    </a:p>
                    <a:p>
                      <a:pPr marL="0" marR="0" algn="ctr">
                        <a:lnSpc>
                          <a:spcPct val="115000"/>
                        </a:lnSpc>
                        <a:spcBef>
                          <a:spcPts val="0"/>
                        </a:spcBef>
                        <a:spcAft>
                          <a:spcPts val="0"/>
                        </a:spcAft>
                      </a:pPr>
                      <a:r>
                        <a:rPr lang="en-US" sz="1200">
                          <a:solidFill>
                            <a:schemeClr val="tx1"/>
                          </a:solidFill>
                          <a:effectLst/>
                        </a:rPr>
                        <a:t>Equivalent to map scale in NMAS</a:t>
                      </a:r>
                      <a:endParaRPr lang="en-US" sz="1200">
                        <a:solidFill>
                          <a:schemeClr val="tx1"/>
                        </a:solidFill>
                        <a:effectLst/>
                        <a:latin typeface="Calibri"/>
                        <a:ea typeface="Times New Roman"/>
                        <a:cs typeface="Times New Roman"/>
                      </a:endParaRPr>
                    </a:p>
                  </a:txBody>
                  <a:tcPr marL="68580" marR="68580" marT="0" marB="0"/>
                </a:tc>
              </a:tr>
              <a:tr h="828040">
                <a:tc>
                  <a:txBody>
                    <a:bodyPr/>
                    <a:lstStyle/>
                    <a:p>
                      <a:pPr marL="0" marR="0" algn="ctr">
                        <a:lnSpc>
                          <a:spcPct val="115000"/>
                        </a:lnSpc>
                        <a:spcBef>
                          <a:spcPts val="0"/>
                        </a:spcBef>
                        <a:spcAft>
                          <a:spcPts val="0"/>
                        </a:spcAft>
                      </a:pPr>
                      <a:r>
                        <a:rPr lang="en-US" sz="1200" dirty="0">
                          <a:solidFill>
                            <a:schemeClr val="tx1"/>
                          </a:solidFill>
                          <a:effectLst/>
                        </a:rPr>
                        <a:t>Horizontal Accuracy Class </a:t>
                      </a:r>
                      <a:r>
                        <a:rPr lang="en-US" sz="1200" dirty="0" err="1">
                          <a:solidFill>
                            <a:schemeClr val="tx1"/>
                          </a:solidFill>
                          <a:effectLst/>
                        </a:rPr>
                        <a:t>RMSE</a:t>
                      </a:r>
                      <a:r>
                        <a:rPr lang="en-US" sz="1200" baseline="-25000" dirty="0" err="1">
                          <a:solidFill>
                            <a:schemeClr val="tx1"/>
                          </a:solidFill>
                          <a:effectLst/>
                        </a:rPr>
                        <a:t>x</a:t>
                      </a:r>
                      <a:r>
                        <a:rPr lang="en-US" sz="1200" dirty="0">
                          <a:solidFill>
                            <a:schemeClr val="tx1"/>
                          </a:solidFill>
                          <a:effectLst/>
                        </a:rPr>
                        <a:t> and </a:t>
                      </a:r>
                      <a:r>
                        <a:rPr lang="en-US" sz="1200" dirty="0" err="1">
                          <a:solidFill>
                            <a:schemeClr val="tx1"/>
                          </a:solidFill>
                          <a:effectLst/>
                        </a:rPr>
                        <a:t>RMSE</a:t>
                      </a:r>
                      <a:r>
                        <a:rPr lang="en-US" sz="1200" baseline="-25000" dirty="0" err="1">
                          <a:solidFill>
                            <a:schemeClr val="tx1"/>
                          </a:solidFill>
                          <a:effectLst/>
                        </a:rPr>
                        <a:t>y</a:t>
                      </a:r>
                      <a:r>
                        <a:rPr lang="en-US" sz="1200" dirty="0">
                          <a:solidFill>
                            <a:schemeClr val="tx1"/>
                          </a:solidFill>
                          <a:effectLst/>
                        </a:rPr>
                        <a:t> (cm)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err="1">
                          <a:solidFill>
                            <a:schemeClr val="tx1"/>
                          </a:solidFill>
                          <a:effectLst/>
                        </a:rPr>
                        <a:t>RMSE</a:t>
                      </a:r>
                      <a:r>
                        <a:rPr lang="en-US" sz="1200" baseline="-25000" dirty="0" err="1">
                          <a:solidFill>
                            <a:schemeClr val="tx1"/>
                          </a:solidFill>
                          <a:effectLst/>
                        </a:rPr>
                        <a:t>r</a:t>
                      </a:r>
                      <a:r>
                        <a:rPr lang="en-US" sz="1200" dirty="0">
                          <a:solidFill>
                            <a:schemeClr val="tx1"/>
                          </a:solidFill>
                          <a:effectLst/>
                        </a:rPr>
                        <a:t> (cm)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tabLst>
                          <a:tab pos="972820" algn="l"/>
                        </a:tabLst>
                      </a:pPr>
                      <a:r>
                        <a:rPr lang="en-US" sz="1200" dirty="0">
                          <a:solidFill>
                            <a:schemeClr val="tx1"/>
                          </a:solidFill>
                          <a:effectLst/>
                        </a:rPr>
                        <a:t>Horizontal Accuracy at the 95% Confidence Level (cm)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Approximate GSD of Source Imagery (cm)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ASPRS 1990 Class 1</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ASPRS 1990 Class 2</a:t>
                      </a:r>
                      <a:endParaRPr lang="en-US" sz="1200" dirty="0">
                        <a:solidFill>
                          <a:schemeClr val="tx1"/>
                        </a:solidFill>
                        <a:effectLst/>
                        <a:latin typeface="Calibri"/>
                        <a:ea typeface="Times New Roman"/>
                        <a:cs typeface="Times New Roman"/>
                      </a:endParaRPr>
                    </a:p>
                  </a:txBody>
                  <a:tcPr marL="68580" marR="68580" marT="0" marB="0" anchor="ctr"/>
                </a:tc>
                <a:tc vMerge="1">
                  <a:txBody>
                    <a:bodyPr/>
                    <a:lstStyle/>
                    <a:p>
                      <a:endParaRPr lang="en-US"/>
                    </a:p>
                  </a:txBody>
                  <a:tcPr/>
                </a:tc>
              </a:tr>
              <a:tr h="199390">
                <a:tc>
                  <a:txBody>
                    <a:bodyPr/>
                    <a:lstStyle/>
                    <a:p>
                      <a:pPr marL="0" marR="0" algn="ctr">
                        <a:lnSpc>
                          <a:spcPct val="115000"/>
                        </a:lnSpc>
                        <a:spcBef>
                          <a:spcPts val="0"/>
                        </a:spcBef>
                        <a:spcAft>
                          <a:spcPts val="0"/>
                        </a:spcAft>
                      </a:pPr>
                      <a:r>
                        <a:rPr lang="en-US" sz="1000" dirty="0">
                          <a:solidFill>
                            <a:schemeClr val="tx1"/>
                          </a:solidFill>
                          <a:effectLst/>
                        </a:rPr>
                        <a:t>0.63</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0.9</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0.31 to 0.63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1:25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1:12.5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1:16</a:t>
                      </a:r>
                      <a:endParaRPr lang="en-US" sz="1100" dirty="0">
                        <a:effectLst/>
                        <a:latin typeface="Calibri"/>
                        <a:ea typeface="Times New Roman"/>
                        <a:cs typeface="Times New Roman"/>
                      </a:endParaRPr>
                    </a:p>
                  </a:txBody>
                  <a:tcPr marL="68580" marR="68580" marT="0" marB="0" anchor="ctr"/>
                </a:tc>
              </a:tr>
              <a:tr h="199390">
                <a:tc>
                  <a:txBody>
                    <a:bodyPr/>
                    <a:lstStyle/>
                    <a:p>
                      <a:pPr marL="0" marR="0" algn="ctr">
                        <a:lnSpc>
                          <a:spcPct val="115000"/>
                        </a:lnSpc>
                        <a:spcBef>
                          <a:spcPts val="0"/>
                        </a:spcBef>
                        <a:spcAft>
                          <a:spcPts val="0"/>
                        </a:spcAft>
                      </a:pPr>
                      <a:r>
                        <a:rPr lang="en-US" sz="1000" dirty="0">
                          <a:solidFill>
                            <a:schemeClr val="tx1"/>
                          </a:solidFill>
                          <a:effectLst/>
                        </a:rPr>
                        <a:t>1.25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0.63 to 1.25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1:25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1:32</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a:solidFill>
                            <a:schemeClr val="tx1"/>
                          </a:solidFill>
                          <a:effectLst/>
                        </a:rPr>
                        <a:t>2.5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6.1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1.25 to 2.5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1:63</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a:solidFill>
                            <a:schemeClr val="tx1"/>
                          </a:solidFill>
                          <a:effectLst/>
                        </a:rPr>
                        <a:t>5.0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7.1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12.2</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2.5 to 5.0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1:127</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dirty="0">
                          <a:solidFill>
                            <a:schemeClr val="tx1"/>
                          </a:solidFill>
                          <a:effectLst/>
                        </a:rPr>
                        <a:t>7.5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10.6</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18.4</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3.8 to 7.5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1:300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1:190</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a:solidFill>
                            <a:schemeClr val="tx1"/>
                          </a:solidFill>
                          <a:effectLst/>
                        </a:rPr>
                        <a:t>10.0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14.1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24.5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5.0 to 10.0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1:400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1:253</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dirty="0">
                          <a:solidFill>
                            <a:schemeClr val="tx1"/>
                          </a:solidFill>
                          <a:effectLst/>
                        </a:rPr>
                        <a:t>12.5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17.7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30.6</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6.3 to12.5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1:500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1:250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1:317</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a:solidFill>
                            <a:schemeClr val="tx1"/>
                          </a:solidFill>
                          <a:effectLst/>
                        </a:rPr>
                        <a:t>15.0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21.2</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36.7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7.5 to 15.0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1:600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1:300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1:380</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a:solidFill>
                            <a:schemeClr val="tx1"/>
                          </a:solidFill>
                          <a:effectLst/>
                        </a:rPr>
                        <a:t>17.5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24.7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42.8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8.8 to 17.5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1:700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1:350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1:444</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dirty="0">
                          <a:solidFill>
                            <a:schemeClr val="tx1"/>
                          </a:solidFill>
                          <a:effectLst/>
                        </a:rPr>
                        <a:t>20.0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28.3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49.0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10.0 to 20.0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1:800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1:400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1:507</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dirty="0">
                          <a:solidFill>
                            <a:schemeClr val="tx1"/>
                          </a:solidFill>
                          <a:effectLst/>
                        </a:rPr>
                        <a:t>22.5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31.8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55.1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11.3 to 22.5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1:900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1:450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1:570</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dirty="0">
                          <a:solidFill>
                            <a:schemeClr val="tx1"/>
                          </a:solidFill>
                          <a:effectLst/>
                        </a:rPr>
                        <a:t>25.0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35.4</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61.2</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12.5 to 25.0 </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1:1000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1:500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1:634</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a:solidFill>
                            <a:schemeClr val="tx1"/>
                          </a:solidFill>
                          <a:effectLst/>
                        </a:rPr>
                        <a:t>27.5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38.9</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67.3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13.8 to 27.5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1:1100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1:550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1:697</a:t>
                      </a:r>
                      <a:endParaRPr lang="en-US" sz="1100">
                        <a:effectLst/>
                        <a:latin typeface="Calibri"/>
                        <a:ea typeface="Times New Roman"/>
                        <a:cs typeface="Times New Roman"/>
                      </a:endParaRPr>
                    </a:p>
                  </a:txBody>
                  <a:tcPr marL="68580" marR="68580" marT="0" marB="0" anchor="ctr"/>
                </a:tc>
              </a:tr>
              <a:tr h="0">
                <a:tc>
                  <a:txBody>
                    <a:bodyPr/>
                    <a:lstStyle/>
                    <a:p>
                      <a:pPr marL="0" marR="0" algn="ctr">
                        <a:lnSpc>
                          <a:spcPct val="115000"/>
                        </a:lnSpc>
                        <a:spcBef>
                          <a:spcPts val="0"/>
                        </a:spcBef>
                        <a:spcAft>
                          <a:spcPts val="0"/>
                        </a:spcAft>
                      </a:pPr>
                      <a:r>
                        <a:rPr lang="en-US" sz="1000" dirty="0">
                          <a:solidFill>
                            <a:schemeClr val="tx1"/>
                          </a:solidFill>
                          <a:effectLst/>
                        </a:rPr>
                        <a:t>30.0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42.4</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a:effectLst/>
                        </a:rPr>
                        <a:t>73.4</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0"/>
                        </a:spcAft>
                      </a:pPr>
                      <a:r>
                        <a:rPr lang="en-US" sz="1000">
                          <a:effectLst/>
                        </a:rPr>
                        <a:t>15.0 to 30.0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1:1200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100"/>
                        </a:spcBef>
                        <a:spcAft>
                          <a:spcPts val="100"/>
                        </a:spcAft>
                      </a:pPr>
                      <a:r>
                        <a:rPr lang="en-US" sz="1000">
                          <a:effectLst/>
                        </a:rPr>
                        <a:t>1:600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000" dirty="0">
                          <a:effectLst/>
                        </a:rPr>
                        <a:t>1:760</a:t>
                      </a:r>
                      <a:endParaRPr lang="en-US" sz="1100" dirty="0">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15</a:t>
            </a:fld>
            <a:endParaRPr lang="en-US"/>
          </a:p>
        </p:txBody>
      </p:sp>
    </p:spTree>
    <p:extLst>
      <p:ext uri="{BB962C8B-B14F-4D97-AF65-F5344CB8AC3E}">
        <p14:creationId xmlns:p14="http://schemas.microsoft.com/office/powerpoint/2010/main" val="20559574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000000">
                      <a:alpha val="43137"/>
                    </a:srgbClr>
                  </a:outerShdw>
                </a:effectLst>
              </a:rPr>
              <a:t>New Standard Highlights</a:t>
            </a:r>
            <a:endParaRPr lang="en-US" sz="3600" dirty="0"/>
          </a:p>
        </p:txBody>
      </p:sp>
      <p:sp>
        <p:nvSpPr>
          <p:cNvPr id="3" name="Content Placeholder 2"/>
          <p:cNvSpPr>
            <a:spLocks noGrp="1"/>
          </p:cNvSpPr>
          <p:nvPr>
            <p:ph idx="1"/>
          </p:nvPr>
        </p:nvSpPr>
        <p:spPr>
          <a:xfrm>
            <a:off x="152400" y="1447800"/>
            <a:ext cx="8763000" cy="4800600"/>
          </a:xfrm>
        </p:spPr>
        <p:txBody>
          <a:bodyPr/>
          <a:lstStyle/>
          <a:p>
            <a:pPr lvl="1"/>
            <a:r>
              <a:rPr lang="en-US" sz="2400" dirty="0" smtClean="0"/>
              <a:t>Unlimited </a:t>
            </a:r>
            <a:r>
              <a:rPr lang="en-US" sz="2400" b="1" dirty="0" smtClean="0"/>
              <a:t>Vertical Accuracy </a:t>
            </a:r>
            <a:r>
              <a:rPr lang="en-US" sz="2400" dirty="0" smtClean="0"/>
              <a:t>Classes:</a:t>
            </a:r>
          </a:p>
          <a:p>
            <a:pPr lvl="1"/>
            <a:endParaRPr lang="en-US" sz="2400" dirty="0" smtClean="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74759224"/>
              </p:ext>
            </p:extLst>
          </p:nvPr>
        </p:nvGraphicFramePr>
        <p:xfrm>
          <a:off x="914398" y="3200400"/>
          <a:ext cx="7391402" cy="2044165"/>
        </p:xfrm>
        <a:graphic>
          <a:graphicData uri="http://schemas.openxmlformats.org/drawingml/2006/table">
            <a:tbl>
              <a:tblPr firstRow="1" firstCol="1" bandRow="1" bandCol="1">
                <a:tableStyleId>{5C22544A-7EE6-4342-B048-85BDC9FD1C3A}</a:tableStyleId>
              </a:tblPr>
              <a:tblGrid>
                <a:gridCol w="836762"/>
                <a:gridCol w="976223"/>
                <a:gridCol w="976223"/>
                <a:gridCol w="1045952"/>
                <a:gridCol w="1185414"/>
                <a:gridCol w="1185414"/>
                <a:gridCol w="1185414"/>
              </a:tblGrid>
              <a:tr h="315732">
                <a:tc rowSpan="2">
                  <a:txBody>
                    <a:bodyPr/>
                    <a:lstStyle/>
                    <a:p>
                      <a:pPr marL="0" marR="0" algn="ctr">
                        <a:lnSpc>
                          <a:spcPct val="115000"/>
                        </a:lnSpc>
                        <a:spcBef>
                          <a:spcPts val="0"/>
                        </a:spcBef>
                        <a:spcAft>
                          <a:spcPts val="0"/>
                        </a:spcAft>
                      </a:pPr>
                      <a:r>
                        <a:rPr lang="en-US" sz="1200" dirty="0">
                          <a:solidFill>
                            <a:schemeClr val="tx1"/>
                          </a:solidFill>
                          <a:effectLst/>
                        </a:rPr>
                        <a:t> </a:t>
                      </a:r>
                    </a:p>
                    <a:p>
                      <a:pPr marL="0" marR="0" algn="ctr">
                        <a:lnSpc>
                          <a:spcPct val="115000"/>
                        </a:lnSpc>
                        <a:spcBef>
                          <a:spcPts val="0"/>
                        </a:spcBef>
                        <a:spcAft>
                          <a:spcPts val="0"/>
                        </a:spcAft>
                      </a:pPr>
                      <a:r>
                        <a:rPr lang="en-US" sz="1200" dirty="0">
                          <a:solidFill>
                            <a:schemeClr val="tx1"/>
                          </a:solidFill>
                          <a:effectLst/>
                        </a:rPr>
                        <a:t>Vertical Accuracy Class</a:t>
                      </a:r>
                    </a:p>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Times New Roman"/>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200" dirty="0">
                          <a:solidFill>
                            <a:schemeClr val="tx1"/>
                          </a:solidFill>
                          <a:effectLst/>
                        </a:rPr>
                        <a:t>Absolute Accuracy</a:t>
                      </a:r>
                      <a:endParaRPr lang="en-US" sz="1200" dirty="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200" dirty="0">
                          <a:solidFill>
                            <a:schemeClr val="tx1"/>
                          </a:solidFill>
                          <a:effectLst/>
                        </a:rPr>
                        <a:t>Relative Accuracy (where applicable)</a:t>
                      </a:r>
                      <a:endParaRPr lang="en-US" sz="1200" dirty="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1055868">
                <a:tc vMerge="1">
                  <a:txBody>
                    <a:bodyPr/>
                    <a:lstStyle/>
                    <a:p>
                      <a:endParaRPr lang="en-US"/>
                    </a:p>
                  </a:txBody>
                  <a:tcPr/>
                </a:tc>
                <a:tc>
                  <a:txBody>
                    <a:bodyPr/>
                    <a:lstStyle/>
                    <a:p>
                      <a:pPr marL="0" marR="0" algn="ctr">
                        <a:lnSpc>
                          <a:spcPct val="115000"/>
                        </a:lnSpc>
                        <a:spcBef>
                          <a:spcPts val="0"/>
                        </a:spcBef>
                        <a:spcAft>
                          <a:spcPts val="0"/>
                        </a:spcAft>
                      </a:pPr>
                      <a:r>
                        <a:rPr lang="en-US" sz="1200" dirty="0" err="1">
                          <a:solidFill>
                            <a:schemeClr val="tx1"/>
                          </a:solidFill>
                          <a:effectLst/>
                        </a:rPr>
                        <a:t>RMSE</a:t>
                      </a:r>
                      <a:r>
                        <a:rPr lang="en-US" sz="1200" baseline="-25000" dirty="0" err="1">
                          <a:solidFill>
                            <a:schemeClr val="tx1"/>
                          </a:solidFill>
                          <a:effectLst/>
                        </a:rPr>
                        <a:t>z</a:t>
                      </a:r>
                      <a:endParaRPr lang="en-US" sz="1200" dirty="0">
                        <a:solidFill>
                          <a:schemeClr val="tx1"/>
                        </a:solidFill>
                        <a:effectLst/>
                      </a:endParaRPr>
                    </a:p>
                    <a:p>
                      <a:pPr marL="0" marR="0" algn="ctr">
                        <a:lnSpc>
                          <a:spcPct val="115000"/>
                        </a:lnSpc>
                        <a:spcBef>
                          <a:spcPts val="0"/>
                        </a:spcBef>
                        <a:spcAft>
                          <a:spcPts val="0"/>
                        </a:spcAft>
                      </a:pPr>
                      <a:r>
                        <a:rPr lang="en-US" sz="1200" dirty="0">
                          <a:solidFill>
                            <a:schemeClr val="tx1"/>
                          </a:solidFill>
                          <a:effectLst/>
                        </a:rPr>
                        <a:t>Non-Vegetated</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NVA at 95% Confidence Level</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VVA at 95</a:t>
                      </a:r>
                      <a:r>
                        <a:rPr lang="en-US" sz="1200" baseline="30000" dirty="0">
                          <a:solidFill>
                            <a:schemeClr val="tx1"/>
                          </a:solidFill>
                          <a:effectLst/>
                        </a:rPr>
                        <a:t>th</a:t>
                      </a:r>
                      <a:r>
                        <a:rPr lang="en-US" sz="1200" dirty="0">
                          <a:solidFill>
                            <a:schemeClr val="tx1"/>
                          </a:solidFill>
                          <a:effectLst/>
                        </a:rPr>
                        <a:t> Percentile</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Within- Swath</a:t>
                      </a:r>
                    </a:p>
                    <a:p>
                      <a:pPr marL="0" marR="0" algn="ctr">
                        <a:lnSpc>
                          <a:spcPct val="115000"/>
                        </a:lnSpc>
                        <a:spcBef>
                          <a:spcPts val="0"/>
                        </a:spcBef>
                        <a:spcAft>
                          <a:spcPts val="0"/>
                        </a:spcAft>
                      </a:pPr>
                      <a:r>
                        <a:rPr lang="en-US" sz="1200" dirty="0">
                          <a:solidFill>
                            <a:schemeClr val="tx1"/>
                          </a:solidFill>
                          <a:effectLst/>
                        </a:rPr>
                        <a:t>Hard Surface Repeatability</a:t>
                      </a:r>
                    </a:p>
                    <a:p>
                      <a:pPr marL="0" marR="0" algn="ctr">
                        <a:lnSpc>
                          <a:spcPct val="115000"/>
                        </a:lnSpc>
                        <a:spcBef>
                          <a:spcPts val="0"/>
                        </a:spcBef>
                        <a:spcAft>
                          <a:spcPts val="0"/>
                        </a:spcAft>
                      </a:pPr>
                      <a:r>
                        <a:rPr lang="en-US" sz="1200" dirty="0">
                          <a:solidFill>
                            <a:schemeClr val="tx1"/>
                          </a:solidFill>
                          <a:effectLst/>
                        </a:rPr>
                        <a:t>(Max Diff) </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Swath-to-Swath</a:t>
                      </a:r>
                    </a:p>
                    <a:p>
                      <a:pPr marL="0" marR="0" algn="ctr">
                        <a:lnSpc>
                          <a:spcPct val="115000"/>
                        </a:lnSpc>
                        <a:spcBef>
                          <a:spcPts val="0"/>
                        </a:spcBef>
                        <a:spcAft>
                          <a:spcPts val="0"/>
                        </a:spcAft>
                      </a:pPr>
                      <a:r>
                        <a:rPr lang="en-US" sz="1200" dirty="0">
                          <a:solidFill>
                            <a:schemeClr val="tx1"/>
                          </a:solidFill>
                          <a:effectLst/>
                        </a:rPr>
                        <a:t>Non-Vegetated Terrain</a:t>
                      </a:r>
                    </a:p>
                    <a:p>
                      <a:pPr marL="0" marR="0" algn="ctr">
                        <a:lnSpc>
                          <a:spcPct val="115000"/>
                        </a:lnSpc>
                        <a:spcBef>
                          <a:spcPts val="0"/>
                        </a:spcBef>
                        <a:spcAft>
                          <a:spcPts val="0"/>
                        </a:spcAft>
                      </a:pPr>
                      <a:r>
                        <a:rPr lang="en-US" sz="1200" dirty="0">
                          <a:solidFill>
                            <a:schemeClr val="tx1"/>
                          </a:solidFill>
                          <a:effectLst/>
                        </a:rPr>
                        <a:t>(</a:t>
                      </a:r>
                      <a:r>
                        <a:rPr lang="en-US" sz="1200" dirty="0" err="1">
                          <a:solidFill>
                            <a:schemeClr val="tx1"/>
                          </a:solidFill>
                          <a:effectLst/>
                        </a:rPr>
                        <a:t>RMSD</a:t>
                      </a:r>
                      <a:r>
                        <a:rPr lang="en-US" sz="1200" baseline="-25000" dirty="0" err="1">
                          <a:solidFill>
                            <a:schemeClr val="tx1"/>
                          </a:solidFill>
                          <a:effectLst/>
                        </a:rPr>
                        <a:t>z</a:t>
                      </a:r>
                      <a:r>
                        <a:rPr lang="en-US" sz="1200" dirty="0">
                          <a:solidFill>
                            <a:schemeClr val="tx1"/>
                          </a:solidFill>
                          <a:effectLst/>
                        </a:rPr>
                        <a:t>) </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Swath-to-Swath</a:t>
                      </a:r>
                    </a:p>
                    <a:p>
                      <a:pPr marL="0" marR="0" algn="ctr">
                        <a:lnSpc>
                          <a:spcPct val="115000"/>
                        </a:lnSpc>
                        <a:spcBef>
                          <a:spcPts val="0"/>
                        </a:spcBef>
                        <a:spcAft>
                          <a:spcPts val="0"/>
                        </a:spcAft>
                      </a:pPr>
                      <a:r>
                        <a:rPr lang="en-US" sz="1200" dirty="0">
                          <a:solidFill>
                            <a:schemeClr val="tx1"/>
                          </a:solidFill>
                          <a:effectLst/>
                        </a:rPr>
                        <a:t>Non-Vegetated Terrain</a:t>
                      </a:r>
                    </a:p>
                    <a:p>
                      <a:pPr marL="0" marR="0" algn="ctr">
                        <a:lnSpc>
                          <a:spcPct val="115000"/>
                        </a:lnSpc>
                        <a:spcBef>
                          <a:spcPts val="0"/>
                        </a:spcBef>
                        <a:spcAft>
                          <a:spcPts val="0"/>
                        </a:spcAft>
                      </a:pPr>
                      <a:r>
                        <a:rPr lang="en-US" sz="1200" dirty="0">
                          <a:solidFill>
                            <a:schemeClr val="tx1"/>
                          </a:solidFill>
                          <a:effectLst/>
                        </a:rPr>
                        <a:t>(Max Diff) </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r>
              <a:tr h="466561">
                <a:tc>
                  <a:txBody>
                    <a:bodyPr/>
                    <a:lstStyle/>
                    <a:p>
                      <a:pPr marL="0" marR="0" algn="ctr">
                        <a:lnSpc>
                          <a:spcPct val="115000"/>
                        </a:lnSpc>
                        <a:spcBef>
                          <a:spcPts val="100"/>
                        </a:spcBef>
                        <a:spcAft>
                          <a:spcPts val="100"/>
                        </a:spcAft>
                      </a:pPr>
                      <a:r>
                        <a:rPr lang="en-US" sz="1600" dirty="0">
                          <a:solidFill>
                            <a:schemeClr val="tx1"/>
                          </a:solidFill>
                          <a:effectLst/>
                        </a:rPr>
                        <a:t>X-cm</a:t>
                      </a:r>
                      <a:endParaRPr lang="en-US" sz="16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≤X</a:t>
                      </a:r>
                      <a:endParaRPr lang="en-US" sz="1600" b="1"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≤1.96*X</a:t>
                      </a:r>
                      <a:endParaRPr lang="en-US" sz="1600" b="1"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≤3.00*X</a:t>
                      </a:r>
                      <a:endParaRPr lang="en-US" sz="1600" b="1"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≤0.60*X</a:t>
                      </a:r>
                      <a:endParaRPr lang="en-US" sz="1600" b="1"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≤0.80*X</a:t>
                      </a:r>
                      <a:endParaRPr lang="en-US" sz="1600" b="1"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600" b="1" dirty="0">
                          <a:solidFill>
                            <a:schemeClr val="tx1"/>
                          </a:solidFill>
                          <a:effectLst/>
                        </a:rPr>
                        <a:t>≤1.60*X</a:t>
                      </a:r>
                      <a:endParaRPr lang="en-US" sz="1600" b="1" dirty="0">
                        <a:solidFill>
                          <a:schemeClr val="tx1"/>
                        </a:solidFill>
                        <a:effectLst/>
                        <a:latin typeface="Calibri"/>
                        <a:ea typeface="Times New Roman"/>
                        <a:cs typeface="Times New Roman"/>
                      </a:endParaRPr>
                    </a:p>
                  </a:txBody>
                  <a:tcPr marL="68580" marR="68580" marT="0" marB="0" anchor="ctr"/>
                </a:tc>
              </a:tr>
            </a:tbl>
          </a:graphicData>
        </a:graphic>
      </p:graphicFrame>
      <p:sp>
        <p:nvSpPr>
          <p:cNvPr id="6" name="Rectangle 1"/>
          <p:cNvSpPr>
            <a:spLocks noChangeArrowheads="1"/>
          </p:cNvSpPr>
          <p:nvPr/>
        </p:nvSpPr>
        <p:spPr bwMode="auto">
          <a:xfrm>
            <a:off x="990600" y="2605444"/>
            <a:ext cx="739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Vertical Accuracy Standards for Digital Elevation Data</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0804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sz="2400" dirty="0"/>
              <a:t>Vertical Accuracy/Quality Examples for Digital Elevation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9690189"/>
              </p:ext>
            </p:extLst>
          </p:nvPr>
        </p:nvGraphicFramePr>
        <p:xfrm>
          <a:off x="381000" y="1600202"/>
          <a:ext cx="8305799" cy="4176679"/>
        </p:xfrm>
        <a:graphic>
          <a:graphicData uri="http://schemas.openxmlformats.org/drawingml/2006/table">
            <a:tbl>
              <a:tblPr firstRow="1" firstCol="1" bandRow="1" bandCol="1">
                <a:tableStyleId>{5C22544A-7EE6-4342-B048-85BDC9FD1C3A}</a:tableStyleId>
              </a:tblPr>
              <a:tblGrid>
                <a:gridCol w="1052012"/>
                <a:gridCol w="1037195"/>
                <a:gridCol w="1259452"/>
                <a:gridCol w="1325307"/>
                <a:gridCol w="1325307"/>
                <a:gridCol w="1153263"/>
                <a:gridCol w="1153263"/>
              </a:tblGrid>
              <a:tr h="257839">
                <a:tc rowSpan="2">
                  <a:txBody>
                    <a:bodyPr/>
                    <a:lstStyle/>
                    <a:p>
                      <a:pPr marL="0" marR="0" algn="ctr">
                        <a:lnSpc>
                          <a:spcPct val="115000"/>
                        </a:lnSpc>
                        <a:spcBef>
                          <a:spcPts val="0"/>
                        </a:spcBef>
                        <a:spcAft>
                          <a:spcPts val="0"/>
                        </a:spcAft>
                      </a:pPr>
                      <a:r>
                        <a:rPr lang="en-US" sz="1100" dirty="0">
                          <a:solidFill>
                            <a:schemeClr val="tx1"/>
                          </a:solidFill>
                          <a:effectLst/>
                        </a:rPr>
                        <a:t> </a:t>
                      </a:r>
                    </a:p>
                    <a:p>
                      <a:pPr marL="0" marR="0" algn="ctr">
                        <a:lnSpc>
                          <a:spcPct val="115000"/>
                        </a:lnSpc>
                        <a:spcBef>
                          <a:spcPts val="0"/>
                        </a:spcBef>
                        <a:spcAft>
                          <a:spcPts val="0"/>
                        </a:spcAft>
                      </a:pPr>
                      <a:r>
                        <a:rPr lang="en-US" sz="1100" dirty="0">
                          <a:solidFill>
                            <a:schemeClr val="tx1"/>
                          </a:solidFill>
                          <a:effectLst/>
                        </a:rPr>
                        <a:t>Vertical Accuracy Class</a:t>
                      </a:r>
                    </a:p>
                    <a:p>
                      <a:pPr marL="0" marR="0" algn="ctr">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a:ea typeface="Times New Roman"/>
                        <a:cs typeface="Times New Roman"/>
                      </a:endParaRPr>
                    </a:p>
                  </a:txBody>
                  <a:tcPr marL="68580" marR="68580" marT="0" marB="0" anchor="ctr"/>
                </a:tc>
                <a:tc gridSpan="3">
                  <a:txBody>
                    <a:bodyPr/>
                    <a:lstStyle/>
                    <a:p>
                      <a:pPr marL="0" marR="0" algn="ctr">
                        <a:lnSpc>
                          <a:spcPct val="115000"/>
                        </a:lnSpc>
                        <a:spcBef>
                          <a:spcPts val="0"/>
                        </a:spcBef>
                        <a:spcAft>
                          <a:spcPts val="0"/>
                        </a:spcAft>
                      </a:pPr>
                      <a:r>
                        <a:rPr lang="en-US" sz="1100">
                          <a:solidFill>
                            <a:schemeClr val="tx1"/>
                          </a:solidFill>
                          <a:effectLst/>
                        </a:rPr>
                        <a:t>Absolute Accuracy</a:t>
                      </a:r>
                      <a:endParaRPr lang="en-US" sz="11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algn="ctr">
                        <a:lnSpc>
                          <a:spcPct val="115000"/>
                        </a:lnSpc>
                        <a:spcBef>
                          <a:spcPts val="0"/>
                        </a:spcBef>
                        <a:spcAft>
                          <a:spcPts val="0"/>
                        </a:spcAft>
                      </a:pPr>
                      <a:r>
                        <a:rPr lang="en-US" sz="1100">
                          <a:solidFill>
                            <a:schemeClr val="tx1"/>
                          </a:solidFill>
                          <a:effectLst/>
                        </a:rPr>
                        <a:t>Relative Accuracy (where applicable)</a:t>
                      </a:r>
                      <a:endParaRPr lang="en-US" sz="11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885159">
                <a:tc vMerge="1">
                  <a:txBody>
                    <a:bodyPr/>
                    <a:lstStyle/>
                    <a:p>
                      <a:endParaRPr lang="en-US"/>
                    </a:p>
                  </a:txBody>
                  <a:tcPr/>
                </a:tc>
                <a:tc>
                  <a:txBody>
                    <a:bodyPr/>
                    <a:lstStyle/>
                    <a:p>
                      <a:pPr marL="0" marR="0" algn="ctr">
                        <a:lnSpc>
                          <a:spcPct val="115000"/>
                        </a:lnSpc>
                        <a:spcBef>
                          <a:spcPts val="0"/>
                        </a:spcBef>
                        <a:spcAft>
                          <a:spcPts val="0"/>
                        </a:spcAft>
                      </a:pPr>
                      <a:r>
                        <a:rPr lang="en-US" sz="1100" dirty="0" err="1">
                          <a:solidFill>
                            <a:schemeClr val="tx1"/>
                          </a:solidFill>
                          <a:effectLst/>
                        </a:rPr>
                        <a:t>RMSE</a:t>
                      </a:r>
                      <a:r>
                        <a:rPr lang="en-US" sz="1100" baseline="-25000" dirty="0" err="1">
                          <a:solidFill>
                            <a:schemeClr val="tx1"/>
                          </a:solidFill>
                          <a:effectLst/>
                        </a:rPr>
                        <a:t>z</a:t>
                      </a:r>
                      <a:endParaRPr lang="en-US" sz="1100" dirty="0">
                        <a:solidFill>
                          <a:schemeClr val="tx1"/>
                        </a:solidFill>
                        <a:effectLst/>
                      </a:endParaRPr>
                    </a:p>
                    <a:p>
                      <a:pPr marL="0" marR="0" algn="ctr">
                        <a:lnSpc>
                          <a:spcPct val="115000"/>
                        </a:lnSpc>
                        <a:spcBef>
                          <a:spcPts val="0"/>
                        </a:spcBef>
                        <a:spcAft>
                          <a:spcPts val="0"/>
                        </a:spcAft>
                      </a:pPr>
                      <a:r>
                        <a:rPr lang="en-US" sz="1100" dirty="0">
                          <a:solidFill>
                            <a:schemeClr val="tx1"/>
                          </a:solidFill>
                          <a:effectLst/>
                        </a:rPr>
                        <a:t>Non-Vegetated </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NVA </a:t>
                      </a:r>
                    </a:p>
                    <a:p>
                      <a:pPr marL="0" marR="0" algn="ctr">
                        <a:lnSpc>
                          <a:spcPct val="115000"/>
                        </a:lnSpc>
                        <a:spcBef>
                          <a:spcPts val="0"/>
                        </a:spcBef>
                        <a:spcAft>
                          <a:spcPts val="0"/>
                        </a:spcAft>
                      </a:pPr>
                      <a:r>
                        <a:rPr lang="en-US" sz="1100" dirty="0">
                          <a:solidFill>
                            <a:schemeClr val="tx1"/>
                          </a:solidFill>
                          <a:effectLst/>
                        </a:rPr>
                        <a:t>at 95%</a:t>
                      </a:r>
                    </a:p>
                    <a:p>
                      <a:pPr marL="0" marR="0" algn="ctr">
                        <a:lnSpc>
                          <a:spcPct val="115000"/>
                        </a:lnSpc>
                        <a:spcBef>
                          <a:spcPts val="0"/>
                        </a:spcBef>
                        <a:spcAft>
                          <a:spcPts val="0"/>
                        </a:spcAft>
                      </a:pPr>
                      <a:r>
                        <a:rPr lang="en-US" sz="1100" dirty="0">
                          <a:solidFill>
                            <a:schemeClr val="tx1"/>
                          </a:solidFill>
                          <a:effectLst/>
                        </a:rPr>
                        <a:t>Confidence Level</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VVA </a:t>
                      </a:r>
                    </a:p>
                    <a:p>
                      <a:pPr marL="0" marR="0" algn="ctr">
                        <a:lnSpc>
                          <a:spcPct val="115000"/>
                        </a:lnSpc>
                        <a:spcBef>
                          <a:spcPts val="0"/>
                        </a:spcBef>
                        <a:spcAft>
                          <a:spcPts val="0"/>
                        </a:spcAft>
                      </a:pPr>
                      <a:r>
                        <a:rPr lang="en-US" sz="1100" dirty="0">
                          <a:solidFill>
                            <a:schemeClr val="tx1"/>
                          </a:solidFill>
                          <a:effectLst/>
                        </a:rPr>
                        <a:t>at 95</a:t>
                      </a:r>
                      <a:r>
                        <a:rPr lang="en-US" sz="1100" baseline="30000" dirty="0">
                          <a:solidFill>
                            <a:schemeClr val="tx1"/>
                          </a:solidFill>
                          <a:effectLst/>
                        </a:rPr>
                        <a:t>th</a:t>
                      </a:r>
                      <a:r>
                        <a:rPr lang="en-US" sz="1100" dirty="0">
                          <a:solidFill>
                            <a:schemeClr val="tx1"/>
                          </a:solidFill>
                          <a:effectLst/>
                        </a:rPr>
                        <a:t> Percentile</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Within-Swath</a:t>
                      </a:r>
                    </a:p>
                    <a:p>
                      <a:pPr marL="0" marR="0" algn="ctr">
                        <a:lnSpc>
                          <a:spcPct val="115000"/>
                        </a:lnSpc>
                        <a:spcBef>
                          <a:spcPts val="0"/>
                        </a:spcBef>
                        <a:spcAft>
                          <a:spcPts val="0"/>
                        </a:spcAft>
                      </a:pPr>
                      <a:r>
                        <a:rPr lang="en-US" sz="1100" dirty="0">
                          <a:solidFill>
                            <a:schemeClr val="tx1"/>
                          </a:solidFill>
                          <a:effectLst/>
                        </a:rPr>
                        <a:t>Hard Surface Repeatability</a:t>
                      </a:r>
                    </a:p>
                    <a:p>
                      <a:pPr marL="0" marR="0" algn="ctr">
                        <a:lnSpc>
                          <a:spcPct val="115000"/>
                        </a:lnSpc>
                        <a:spcBef>
                          <a:spcPts val="0"/>
                        </a:spcBef>
                        <a:spcAft>
                          <a:spcPts val="0"/>
                        </a:spcAft>
                      </a:pPr>
                      <a:r>
                        <a:rPr lang="en-US" sz="1100" dirty="0">
                          <a:solidFill>
                            <a:schemeClr val="tx1"/>
                          </a:solidFill>
                          <a:effectLst/>
                        </a:rPr>
                        <a:t>(Max Diff) </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Swath-to-Swath</a:t>
                      </a:r>
                    </a:p>
                    <a:p>
                      <a:pPr marL="0" marR="0" algn="ctr">
                        <a:lnSpc>
                          <a:spcPct val="115000"/>
                        </a:lnSpc>
                        <a:spcBef>
                          <a:spcPts val="0"/>
                        </a:spcBef>
                        <a:spcAft>
                          <a:spcPts val="0"/>
                        </a:spcAft>
                      </a:pPr>
                      <a:r>
                        <a:rPr lang="en-US" sz="1100" dirty="0">
                          <a:solidFill>
                            <a:schemeClr val="tx1"/>
                          </a:solidFill>
                          <a:effectLst/>
                        </a:rPr>
                        <a:t>Non-Veg Terrain</a:t>
                      </a:r>
                    </a:p>
                    <a:p>
                      <a:pPr marL="0" marR="0" algn="ctr">
                        <a:lnSpc>
                          <a:spcPct val="115000"/>
                        </a:lnSpc>
                        <a:spcBef>
                          <a:spcPts val="0"/>
                        </a:spcBef>
                        <a:spcAft>
                          <a:spcPts val="0"/>
                        </a:spcAft>
                      </a:pPr>
                      <a:r>
                        <a:rPr lang="en-US" sz="1100" dirty="0">
                          <a:solidFill>
                            <a:schemeClr val="tx1"/>
                          </a:solidFill>
                          <a:effectLst/>
                        </a:rPr>
                        <a:t>(</a:t>
                      </a:r>
                      <a:r>
                        <a:rPr lang="en-US" sz="1100" dirty="0" err="1">
                          <a:solidFill>
                            <a:schemeClr val="tx1"/>
                          </a:solidFill>
                          <a:effectLst/>
                        </a:rPr>
                        <a:t>RMSD</a:t>
                      </a:r>
                      <a:r>
                        <a:rPr lang="en-US" sz="1100" baseline="-25000" dirty="0" err="1">
                          <a:solidFill>
                            <a:schemeClr val="tx1"/>
                          </a:solidFill>
                          <a:effectLst/>
                        </a:rPr>
                        <a:t>z</a:t>
                      </a:r>
                      <a:r>
                        <a:rPr lang="en-US" sz="1100" dirty="0">
                          <a:solidFill>
                            <a:schemeClr val="tx1"/>
                          </a:solidFill>
                          <a:effectLst/>
                        </a:rPr>
                        <a:t>) </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Swath-to-Swath</a:t>
                      </a:r>
                    </a:p>
                    <a:p>
                      <a:pPr marL="0" marR="0" algn="ctr">
                        <a:lnSpc>
                          <a:spcPct val="115000"/>
                        </a:lnSpc>
                        <a:spcBef>
                          <a:spcPts val="0"/>
                        </a:spcBef>
                        <a:spcAft>
                          <a:spcPts val="0"/>
                        </a:spcAft>
                      </a:pPr>
                      <a:r>
                        <a:rPr lang="en-US" sz="1100" dirty="0">
                          <a:solidFill>
                            <a:schemeClr val="tx1"/>
                          </a:solidFill>
                          <a:effectLst/>
                        </a:rPr>
                        <a:t>Non-Veg Terrain</a:t>
                      </a:r>
                    </a:p>
                    <a:p>
                      <a:pPr marL="0" marR="0" algn="ctr">
                        <a:lnSpc>
                          <a:spcPct val="115000"/>
                        </a:lnSpc>
                        <a:spcBef>
                          <a:spcPts val="0"/>
                        </a:spcBef>
                        <a:spcAft>
                          <a:spcPts val="0"/>
                        </a:spcAft>
                      </a:pPr>
                      <a:r>
                        <a:rPr lang="en-US" sz="1100" dirty="0">
                          <a:solidFill>
                            <a:schemeClr val="tx1"/>
                          </a:solidFill>
                          <a:effectLst/>
                        </a:rPr>
                        <a:t>(Max Diff) </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1-cm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1.0</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0.6</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0.8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1.6</a:t>
                      </a:r>
                      <a:endParaRPr lang="en-US" sz="1100" dirty="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2.5-cm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4.9</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7.5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9.8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15</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8</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10-cm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19.6</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30</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6</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16</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15-cm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29.4</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9</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12</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24</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20-cm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39.2</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12</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16</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32</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33.3-cm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33.3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65.3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26.7</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53.3</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66.7-cm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66.7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130.7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53.3</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106.7</a:t>
                      </a:r>
                      <a:endParaRPr lang="en-US" sz="110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100-cm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100.0</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196.0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80</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160</a:t>
                      </a:r>
                      <a:endParaRPr lang="en-US" sz="1100" dirty="0">
                        <a:effectLst/>
                        <a:latin typeface="Calibri"/>
                        <a:ea typeface="Times New Roman"/>
                        <a:cs typeface="Times New Roman"/>
                      </a:endParaRPr>
                    </a:p>
                  </a:txBody>
                  <a:tcPr marL="68580" marR="68580" marT="0" marB="0" anchor="ctr"/>
                </a:tc>
              </a:tr>
              <a:tr h="295491">
                <a:tc>
                  <a:txBody>
                    <a:bodyPr/>
                    <a:lstStyle/>
                    <a:p>
                      <a:pPr marL="0" marR="0" algn="ctr">
                        <a:lnSpc>
                          <a:spcPct val="115000"/>
                        </a:lnSpc>
                        <a:spcBef>
                          <a:spcPts val="0"/>
                        </a:spcBef>
                        <a:spcAft>
                          <a:spcPts val="0"/>
                        </a:spcAft>
                      </a:pPr>
                      <a:r>
                        <a:rPr lang="en-US" sz="1100" dirty="0">
                          <a:solidFill>
                            <a:schemeClr val="tx1"/>
                          </a:solidFill>
                          <a:effectLst/>
                        </a:rPr>
                        <a:t>333.3-cm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333.3</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653.3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266.7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533.3</a:t>
                      </a:r>
                      <a:endParaRPr lang="en-US" sz="1100" dirty="0">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17</a:t>
            </a:fld>
            <a:endParaRPr lang="en-US"/>
          </a:p>
        </p:txBody>
      </p:sp>
    </p:spTree>
    <p:extLst>
      <p:ext uri="{BB962C8B-B14F-4D97-AF65-F5344CB8AC3E}">
        <p14:creationId xmlns:p14="http://schemas.microsoft.com/office/powerpoint/2010/main" val="167777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Vertical accuracy of the new ASPRS 2014 standard compared with legacy standards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38859999"/>
              </p:ext>
            </p:extLst>
          </p:nvPr>
        </p:nvGraphicFramePr>
        <p:xfrm>
          <a:off x="609600" y="1447802"/>
          <a:ext cx="8077199" cy="4495795"/>
        </p:xfrm>
        <a:graphic>
          <a:graphicData uri="http://schemas.openxmlformats.org/drawingml/2006/table">
            <a:tbl>
              <a:tblPr firstRow="1" firstCol="1" bandRow="1">
                <a:tableStyleId>{5C22544A-7EE6-4342-B048-85BDC9FD1C3A}</a:tableStyleId>
              </a:tblPr>
              <a:tblGrid>
                <a:gridCol w="1262719"/>
                <a:gridCol w="1241710"/>
                <a:gridCol w="1990275"/>
                <a:gridCol w="1963738"/>
                <a:gridCol w="1618757"/>
              </a:tblGrid>
              <a:tr h="1578975">
                <a:tc>
                  <a:txBody>
                    <a:bodyPr/>
                    <a:lstStyle/>
                    <a:p>
                      <a:pPr marL="0" marR="0" algn="ctr">
                        <a:lnSpc>
                          <a:spcPct val="115000"/>
                        </a:lnSpc>
                        <a:spcBef>
                          <a:spcPts val="0"/>
                        </a:spcBef>
                        <a:spcAft>
                          <a:spcPts val="0"/>
                        </a:spcAft>
                      </a:pPr>
                      <a:r>
                        <a:rPr lang="en-US" sz="1100" dirty="0">
                          <a:solidFill>
                            <a:schemeClr val="tx1"/>
                          </a:solidFill>
                          <a:effectLst/>
                        </a:rPr>
                        <a:t> </a:t>
                      </a:r>
                    </a:p>
                    <a:p>
                      <a:pPr marL="0" marR="0" algn="ctr">
                        <a:lnSpc>
                          <a:spcPct val="115000"/>
                        </a:lnSpc>
                        <a:spcBef>
                          <a:spcPts val="0"/>
                        </a:spcBef>
                        <a:spcAft>
                          <a:spcPts val="0"/>
                        </a:spcAft>
                      </a:pPr>
                      <a:r>
                        <a:rPr lang="en-US" sz="1100" dirty="0">
                          <a:solidFill>
                            <a:schemeClr val="tx1"/>
                          </a:solidFill>
                          <a:effectLst/>
                        </a:rPr>
                        <a:t>Vertical Accuracy Class</a:t>
                      </a:r>
                    </a:p>
                    <a:p>
                      <a:pPr marL="0" marR="0" algn="ctr">
                        <a:lnSpc>
                          <a:spcPct val="115000"/>
                        </a:lnSpc>
                        <a:spcBef>
                          <a:spcPts val="0"/>
                        </a:spcBef>
                        <a:spcAft>
                          <a:spcPts val="0"/>
                        </a:spcAft>
                      </a:pPr>
                      <a:r>
                        <a:rPr lang="en-US" sz="1100" dirty="0">
                          <a:solidFill>
                            <a:schemeClr val="tx1"/>
                          </a:solidFill>
                          <a:effectLst/>
                        </a:rPr>
                        <a:t> </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err="1">
                          <a:solidFill>
                            <a:schemeClr val="tx1"/>
                          </a:solidFill>
                          <a:effectLst/>
                        </a:rPr>
                        <a:t>RMSE</a:t>
                      </a:r>
                      <a:r>
                        <a:rPr lang="en-US" sz="1100" baseline="-25000" dirty="0" err="1">
                          <a:solidFill>
                            <a:schemeClr val="tx1"/>
                          </a:solidFill>
                          <a:effectLst/>
                        </a:rPr>
                        <a:t>z</a:t>
                      </a:r>
                      <a:endParaRPr lang="en-US" sz="1100" dirty="0">
                        <a:solidFill>
                          <a:schemeClr val="tx1"/>
                        </a:solidFill>
                        <a:effectLst/>
                      </a:endParaRPr>
                    </a:p>
                    <a:p>
                      <a:pPr marL="0" marR="0" algn="ctr">
                        <a:lnSpc>
                          <a:spcPct val="115000"/>
                        </a:lnSpc>
                        <a:spcBef>
                          <a:spcPts val="0"/>
                        </a:spcBef>
                        <a:spcAft>
                          <a:spcPts val="0"/>
                        </a:spcAft>
                      </a:pPr>
                      <a:r>
                        <a:rPr lang="en-US" sz="1100" dirty="0">
                          <a:solidFill>
                            <a:schemeClr val="tx1"/>
                          </a:solidFill>
                          <a:effectLst/>
                        </a:rPr>
                        <a:t>Non-Vegetated</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Equivalent Class 1 contour interval per ASPRS 1990 (cm)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Equivalent  Class 2 contour interval per ASPRS 1990 (cm)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Equivalent contour interval per NMAS (cm)</a:t>
                      </a:r>
                      <a:endParaRPr lang="en-US" sz="1100" dirty="0">
                        <a:solidFill>
                          <a:schemeClr val="tx1"/>
                        </a:solidFill>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1-cm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3.29</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2.5-cm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7.5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3.8</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8.22</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7.5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16.45</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10-cm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32.90</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15-cm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45.0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22.5</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49.35</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20-cm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65.80</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33.3-cm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33.3</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99.9</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50.0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109.55</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66.7-cm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66.7</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200.1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100.1</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219.43</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100-cm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100.0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300.0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150.0</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effectLst/>
                        </a:rPr>
                        <a:t>328.98</a:t>
                      </a:r>
                      <a:endParaRPr lang="en-US" sz="1100">
                        <a:effectLst/>
                        <a:latin typeface="Calibri"/>
                        <a:ea typeface="Times New Roman"/>
                        <a:cs typeface="Times New Roman"/>
                      </a:endParaRPr>
                    </a:p>
                  </a:txBody>
                  <a:tcPr marL="68580" marR="68580" marT="0" marB="0" anchor="ctr"/>
                </a:tc>
              </a:tr>
              <a:tr h="291682">
                <a:tc>
                  <a:txBody>
                    <a:bodyPr/>
                    <a:lstStyle/>
                    <a:p>
                      <a:pPr marL="0" marR="0" algn="ctr">
                        <a:lnSpc>
                          <a:spcPct val="115000"/>
                        </a:lnSpc>
                        <a:spcBef>
                          <a:spcPts val="0"/>
                        </a:spcBef>
                        <a:spcAft>
                          <a:spcPts val="0"/>
                        </a:spcAft>
                      </a:pPr>
                      <a:r>
                        <a:rPr lang="en-US" sz="1100" dirty="0">
                          <a:solidFill>
                            <a:schemeClr val="tx1"/>
                          </a:solidFill>
                          <a:effectLst/>
                        </a:rPr>
                        <a:t>333.3-cm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333.3</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999.9</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500.0</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effectLst/>
                        </a:rPr>
                        <a:t>1096.49</a:t>
                      </a:r>
                      <a:endParaRPr lang="en-US" sz="1100" dirty="0">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18</a:t>
            </a:fld>
            <a:endParaRPr lang="en-US"/>
          </a:p>
        </p:txBody>
      </p:sp>
    </p:spTree>
    <p:extLst>
      <p:ext uri="{BB962C8B-B14F-4D97-AF65-F5344CB8AC3E}">
        <p14:creationId xmlns:p14="http://schemas.microsoft.com/office/powerpoint/2010/main" val="470546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lstStyle/>
          <a:p>
            <a:r>
              <a:rPr lang="en-US" sz="2400" dirty="0"/>
              <a:t>Examples on Vertical Accuracy and Recommended </a:t>
            </a:r>
            <a:r>
              <a:rPr lang="en-US" sz="2400" dirty="0" err="1"/>
              <a:t>Lidar</a:t>
            </a:r>
            <a:r>
              <a:rPr lang="en-US" sz="2400" dirty="0"/>
              <a:t> Point Density for Digital Elevation Data according to the new ASPRS 2014 standard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5344674"/>
              </p:ext>
            </p:extLst>
          </p:nvPr>
        </p:nvGraphicFramePr>
        <p:xfrm>
          <a:off x="533401" y="1600204"/>
          <a:ext cx="8000998" cy="4648191"/>
        </p:xfrm>
        <a:graphic>
          <a:graphicData uri="http://schemas.openxmlformats.org/drawingml/2006/table">
            <a:tbl>
              <a:tblPr firstRow="1" firstCol="1" bandRow="1" bandCol="1">
                <a:tableStyleId>{5C22544A-7EE6-4342-B048-85BDC9FD1C3A}</a:tableStyleId>
              </a:tblPr>
              <a:tblGrid>
                <a:gridCol w="1497068"/>
                <a:gridCol w="1746580"/>
                <a:gridCol w="1746580"/>
                <a:gridCol w="1497068"/>
                <a:gridCol w="1513702"/>
              </a:tblGrid>
              <a:tr h="302431">
                <a:tc rowSpan="2">
                  <a:txBody>
                    <a:bodyPr/>
                    <a:lstStyle/>
                    <a:p>
                      <a:pPr marL="0" marR="0" algn="ctr">
                        <a:lnSpc>
                          <a:spcPct val="115000"/>
                        </a:lnSpc>
                        <a:spcBef>
                          <a:spcPts val="0"/>
                        </a:spcBef>
                        <a:spcAft>
                          <a:spcPts val="0"/>
                        </a:spcAft>
                      </a:pPr>
                      <a:r>
                        <a:rPr lang="en-US" sz="1200" dirty="0">
                          <a:solidFill>
                            <a:schemeClr val="tx1"/>
                          </a:solidFill>
                          <a:effectLst/>
                        </a:rPr>
                        <a:t> </a:t>
                      </a:r>
                    </a:p>
                    <a:p>
                      <a:pPr marL="0" marR="0" algn="ctr">
                        <a:lnSpc>
                          <a:spcPct val="115000"/>
                        </a:lnSpc>
                        <a:spcBef>
                          <a:spcPts val="0"/>
                        </a:spcBef>
                        <a:spcAft>
                          <a:spcPts val="0"/>
                        </a:spcAft>
                      </a:pPr>
                      <a:r>
                        <a:rPr lang="en-US" sz="1200" dirty="0">
                          <a:solidFill>
                            <a:schemeClr val="tx1"/>
                          </a:solidFill>
                          <a:effectLst/>
                        </a:rPr>
                        <a:t>Vertical Accuracy Class</a:t>
                      </a:r>
                    </a:p>
                    <a:p>
                      <a:pPr marL="0" marR="0" algn="ctr">
                        <a:lnSpc>
                          <a:spcPct val="115000"/>
                        </a:lnSpc>
                        <a:spcBef>
                          <a:spcPts val="0"/>
                        </a:spcBef>
                        <a:spcAft>
                          <a:spcPts val="0"/>
                        </a:spcAft>
                      </a:pPr>
                      <a:r>
                        <a:rPr lang="en-US" sz="1200" dirty="0">
                          <a:solidFill>
                            <a:schemeClr val="tx1"/>
                          </a:solidFill>
                          <a:effectLst/>
                        </a:rPr>
                        <a:t> </a:t>
                      </a:r>
                      <a:endParaRPr lang="en-US" sz="1200" dirty="0">
                        <a:solidFill>
                          <a:schemeClr val="tx1"/>
                        </a:solidFill>
                        <a:effectLst/>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200">
                          <a:solidFill>
                            <a:schemeClr val="tx1"/>
                          </a:solidFill>
                          <a:effectLst/>
                        </a:rPr>
                        <a:t>Absolute Accuracy</a:t>
                      </a:r>
                      <a:endParaRPr lang="en-US" sz="12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rowSpan="2">
                  <a:txBody>
                    <a:bodyPr/>
                    <a:lstStyle/>
                    <a:p>
                      <a:pPr marL="0" marR="0" algn="ctr">
                        <a:lnSpc>
                          <a:spcPct val="115000"/>
                        </a:lnSpc>
                        <a:spcBef>
                          <a:spcPts val="0"/>
                        </a:spcBef>
                        <a:spcAft>
                          <a:spcPts val="0"/>
                        </a:spcAft>
                      </a:pPr>
                      <a:r>
                        <a:rPr lang="en-US" sz="1200">
                          <a:solidFill>
                            <a:schemeClr val="tx1"/>
                          </a:solidFill>
                          <a:effectLst/>
                        </a:rPr>
                        <a:t>Recommended</a:t>
                      </a:r>
                    </a:p>
                    <a:p>
                      <a:pPr marL="0" marR="0" algn="ctr">
                        <a:lnSpc>
                          <a:spcPct val="115000"/>
                        </a:lnSpc>
                        <a:spcBef>
                          <a:spcPts val="0"/>
                        </a:spcBef>
                        <a:spcAft>
                          <a:spcPts val="0"/>
                        </a:spcAft>
                      </a:pPr>
                      <a:r>
                        <a:rPr lang="en-US" sz="1200">
                          <a:solidFill>
                            <a:schemeClr val="tx1"/>
                          </a:solidFill>
                          <a:effectLst/>
                        </a:rPr>
                        <a:t>Minimum NPD</a:t>
                      </a:r>
                    </a:p>
                    <a:p>
                      <a:pPr marL="0" marR="0" algn="ctr">
                        <a:lnSpc>
                          <a:spcPct val="115000"/>
                        </a:lnSpc>
                        <a:spcBef>
                          <a:spcPts val="0"/>
                        </a:spcBef>
                        <a:spcAft>
                          <a:spcPts val="0"/>
                        </a:spcAft>
                      </a:pPr>
                      <a:r>
                        <a:rPr lang="en-US" sz="1200">
                          <a:solidFill>
                            <a:schemeClr val="tx1"/>
                          </a:solidFill>
                          <a:effectLst/>
                        </a:rPr>
                        <a:t>(pts/m</a:t>
                      </a:r>
                      <a:r>
                        <a:rPr lang="en-US" sz="1200" baseline="30000">
                          <a:solidFill>
                            <a:schemeClr val="tx1"/>
                          </a:solidFill>
                          <a:effectLst/>
                        </a:rPr>
                        <a:t>2</a:t>
                      </a:r>
                      <a:r>
                        <a:rPr lang="en-US" sz="1200">
                          <a:solidFill>
                            <a:schemeClr val="tx1"/>
                          </a:solidFill>
                          <a:effectLst/>
                        </a:rPr>
                        <a:t>)</a:t>
                      </a:r>
                      <a:endParaRPr lang="en-US" sz="1200">
                        <a:solidFill>
                          <a:schemeClr val="tx1"/>
                        </a:solidFill>
                        <a:effectLst/>
                        <a:latin typeface="Calibri"/>
                        <a:ea typeface="Times New Roman"/>
                        <a:cs typeface="Times New Roman"/>
                      </a:endParaRPr>
                    </a:p>
                  </a:txBody>
                  <a:tcPr marL="68580" marR="68580" marT="0" marB="0" anchor="ctr"/>
                </a:tc>
                <a:tc rowSpan="2">
                  <a:txBody>
                    <a:bodyPr/>
                    <a:lstStyle/>
                    <a:p>
                      <a:pPr marL="0" marR="0" algn="ctr">
                        <a:lnSpc>
                          <a:spcPct val="115000"/>
                        </a:lnSpc>
                        <a:spcBef>
                          <a:spcPts val="0"/>
                        </a:spcBef>
                        <a:spcAft>
                          <a:spcPts val="0"/>
                        </a:spcAft>
                      </a:pPr>
                      <a:r>
                        <a:rPr lang="en-US" sz="1200">
                          <a:solidFill>
                            <a:schemeClr val="tx1"/>
                          </a:solidFill>
                          <a:effectLst/>
                        </a:rPr>
                        <a:t>Recommended Maximum NPS</a:t>
                      </a:r>
                      <a:r>
                        <a:rPr lang="en-US" sz="1200" baseline="30000">
                          <a:solidFill>
                            <a:schemeClr val="tx1"/>
                          </a:solidFill>
                          <a:effectLst/>
                        </a:rPr>
                        <a:t>7</a:t>
                      </a:r>
                      <a:r>
                        <a:rPr lang="en-US" sz="1200">
                          <a:solidFill>
                            <a:schemeClr val="tx1"/>
                          </a:solidFill>
                          <a:effectLst/>
                        </a:rPr>
                        <a:t> (m)</a:t>
                      </a:r>
                      <a:endParaRPr lang="en-US" sz="1200">
                        <a:solidFill>
                          <a:schemeClr val="tx1"/>
                        </a:solidFill>
                        <a:effectLst/>
                        <a:latin typeface="Calibri"/>
                        <a:ea typeface="Times New Roman"/>
                        <a:cs typeface="Times New Roman"/>
                      </a:endParaRPr>
                    </a:p>
                  </a:txBody>
                  <a:tcPr marL="68580" marR="68580" marT="0" marB="0" anchor="ctr"/>
                </a:tc>
              </a:tr>
              <a:tr h="878400">
                <a:tc vMerge="1">
                  <a:txBody>
                    <a:bodyPr/>
                    <a:lstStyle/>
                    <a:p>
                      <a:endParaRPr lang="en-US"/>
                    </a:p>
                  </a:txBody>
                  <a:tcPr/>
                </a:tc>
                <a:tc>
                  <a:txBody>
                    <a:bodyPr/>
                    <a:lstStyle/>
                    <a:p>
                      <a:pPr marL="0" marR="0" algn="ctr">
                        <a:lnSpc>
                          <a:spcPct val="115000"/>
                        </a:lnSpc>
                        <a:spcBef>
                          <a:spcPts val="0"/>
                        </a:spcBef>
                        <a:spcAft>
                          <a:spcPts val="0"/>
                        </a:spcAft>
                      </a:pPr>
                      <a:r>
                        <a:rPr lang="en-US" sz="1200" dirty="0" err="1">
                          <a:solidFill>
                            <a:schemeClr val="tx1"/>
                          </a:solidFill>
                          <a:effectLst/>
                        </a:rPr>
                        <a:t>RMSE</a:t>
                      </a:r>
                      <a:r>
                        <a:rPr lang="en-US" sz="1200" baseline="-25000" dirty="0" err="1">
                          <a:solidFill>
                            <a:schemeClr val="tx1"/>
                          </a:solidFill>
                          <a:effectLst/>
                        </a:rPr>
                        <a:t>z</a:t>
                      </a:r>
                      <a:endParaRPr lang="en-US" sz="1200" dirty="0">
                        <a:solidFill>
                          <a:schemeClr val="tx1"/>
                        </a:solidFill>
                        <a:effectLst/>
                      </a:endParaRPr>
                    </a:p>
                    <a:p>
                      <a:pPr marL="0" marR="0" algn="ctr">
                        <a:lnSpc>
                          <a:spcPct val="115000"/>
                        </a:lnSpc>
                        <a:spcBef>
                          <a:spcPts val="0"/>
                        </a:spcBef>
                        <a:spcAft>
                          <a:spcPts val="0"/>
                        </a:spcAft>
                      </a:pPr>
                      <a:r>
                        <a:rPr lang="en-US" sz="1200" dirty="0">
                          <a:solidFill>
                            <a:schemeClr val="tx1"/>
                          </a:solidFill>
                          <a:effectLst/>
                        </a:rPr>
                        <a:t>Non-Vegetated</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NVA</a:t>
                      </a:r>
                    </a:p>
                    <a:p>
                      <a:pPr marL="0" marR="0" algn="ctr">
                        <a:lnSpc>
                          <a:spcPct val="115000"/>
                        </a:lnSpc>
                        <a:spcBef>
                          <a:spcPts val="0"/>
                        </a:spcBef>
                        <a:spcAft>
                          <a:spcPts val="0"/>
                        </a:spcAft>
                      </a:pPr>
                      <a:r>
                        <a:rPr lang="en-US" sz="1200" dirty="0">
                          <a:solidFill>
                            <a:schemeClr val="tx1"/>
                          </a:solidFill>
                          <a:effectLst/>
                        </a:rPr>
                        <a:t>at 95% Confidence </a:t>
                      </a:r>
                    </a:p>
                    <a:p>
                      <a:pPr marL="0" marR="0" algn="ctr">
                        <a:lnSpc>
                          <a:spcPct val="115000"/>
                        </a:lnSpc>
                        <a:spcBef>
                          <a:spcPts val="0"/>
                        </a:spcBef>
                        <a:spcAft>
                          <a:spcPts val="0"/>
                        </a:spcAft>
                      </a:pPr>
                      <a:r>
                        <a:rPr lang="en-US" sz="1200" dirty="0">
                          <a:solidFill>
                            <a:schemeClr val="tx1"/>
                          </a:solidFill>
                          <a:effectLst/>
                        </a:rPr>
                        <a:t>Level (cm)</a:t>
                      </a:r>
                      <a:endParaRPr lang="en-US" sz="1200" dirty="0">
                        <a:solidFill>
                          <a:schemeClr val="tx1"/>
                        </a:solidFill>
                        <a:effectLst/>
                        <a:latin typeface="Calibri"/>
                        <a:ea typeface="Times New Roman"/>
                        <a:cs typeface="Times New Roman"/>
                      </a:endParaRPr>
                    </a:p>
                  </a:txBody>
                  <a:tcPr marL="68580" marR="68580" marT="0" marB="0" anchor="ctr"/>
                </a:tc>
                <a:tc vMerge="1">
                  <a:txBody>
                    <a:bodyPr/>
                    <a:lstStyle/>
                    <a:p>
                      <a:endParaRPr lang="en-US"/>
                    </a:p>
                  </a:txBody>
                  <a:tcPr/>
                </a:tc>
                <a:tc vMerge="1">
                  <a:txBody>
                    <a:bodyPr/>
                    <a:lstStyle/>
                    <a:p>
                      <a:endParaRPr lang="en-US"/>
                    </a:p>
                  </a:txBody>
                  <a:tcPr/>
                </a:tc>
              </a:tr>
              <a:tr h="346736">
                <a:tc>
                  <a:txBody>
                    <a:bodyPr/>
                    <a:lstStyle/>
                    <a:p>
                      <a:pPr marL="0" marR="0" algn="ctr">
                        <a:lnSpc>
                          <a:spcPct val="115000"/>
                        </a:lnSpc>
                        <a:spcBef>
                          <a:spcPts val="0"/>
                        </a:spcBef>
                        <a:spcAft>
                          <a:spcPts val="0"/>
                        </a:spcAft>
                      </a:pPr>
                      <a:r>
                        <a:rPr lang="en-US" sz="1100" dirty="0">
                          <a:solidFill>
                            <a:schemeClr val="tx1"/>
                          </a:solidFill>
                          <a:effectLst/>
                        </a:rPr>
                        <a:t>1-cm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≥20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≤0.22</a:t>
                      </a:r>
                      <a:endParaRPr lang="en-US" sz="110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dirty="0">
                          <a:solidFill>
                            <a:schemeClr val="tx1"/>
                          </a:solidFill>
                          <a:effectLst/>
                        </a:rPr>
                        <a:t>2.5-cm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4.9</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16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0.25</a:t>
                      </a:r>
                      <a:endParaRPr lang="en-US" sz="110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a:solidFill>
                            <a:schemeClr val="tx1"/>
                          </a:solidFill>
                          <a:effectLst/>
                        </a:rPr>
                        <a:t>5-cm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5.0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9.8</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8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0.35</a:t>
                      </a:r>
                      <a:endParaRPr lang="en-US" sz="110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dirty="0">
                          <a:solidFill>
                            <a:schemeClr val="tx1"/>
                          </a:solidFill>
                          <a:effectLst/>
                        </a:rPr>
                        <a:t>10-cm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10.0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19.6</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 </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0.71</a:t>
                      </a:r>
                      <a:endParaRPr lang="en-US" sz="1100" dirty="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dirty="0">
                          <a:solidFill>
                            <a:schemeClr val="tx1"/>
                          </a:solidFill>
                          <a:effectLst/>
                        </a:rPr>
                        <a:t>15-cm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15.0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29.4</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 </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1.0</a:t>
                      </a:r>
                      <a:endParaRPr lang="en-US" sz="110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a:solidFill>
                            <a:schemeClr val="tx1"/>
                          </a:solidFill>
                          <a:effectLst/>
                        </a:rPr>
                        <a:t>20-cm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20.0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39.2</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0.5 </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1.4</a:t>
                      </a:r>
                      <a:endParaRPr lang="en-US" sz="1100" dirty="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a:solidFill>
                            <a:schemeClr val="tx1"/>
                          </a:solidFill>
                          <a:effectLst/>
                        </a:rPr>
                        <a:t>33.3-cm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33.3</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65.3</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0.25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2.0</a:t>
                      </a:r>
                      <a:endParaRPr lang="en-US" sz="1100" dirty="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a:solidFill>
                            <a:schemeClr val="tx1"/>
                          </a:solidFill>
                          <a:effectLst/>
                        </a:rPr>
                        <a:t>66.7-cm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66.7</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130.7</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0.1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3.2</a:t>
                      </a:r>
                      <a:endParaRPr lang="en-US" sz="1100" dirty="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a:solidFill>
                            <a:schemeClr val="tx1"/>
                          </a:solidFill>
                          <a:effectLst/>
                        </a:rPr>
                        <a:t>100-cm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100.0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196.0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0.05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4.5</a:t>
                      </a:r>
                      <a:endParaRPr lang="en-US" sz="1100" dirty="0">
                        <a:solidFill>
                          <a:schemeClr val="tx1"/>
                        </a:solidFill>
                        <a:effectLst/>
                        <a:latin typeface="Calibri"/>
                        <a:ea typeface="Times New Roman"/>
                        <a:cs typeface="Times New Roman"/>
                      </a:endParaRPr>
                    </a:p>
                  </a:txBody>
                  <a:tcPr marL="68580" marR="68580" marT="0" marB="0" anchor="ctr"/>
                </a:tc>
              </a:tr>
              <a:tr h="346736">
                <a:tc>
                  <a:txBody>
                    <a:bodyPr/>
                    <a:lstStyle/>
                    <a:p>
                      <a:pPr marL="0" marR="0" algn="ctr">
                        <a:lnSpc>
                          <a:spcPct val="115000"/>
                        </a:lnSpc>
                        <a:spcBef>
                          <a:spcPts val="0"/>
                        </a:spcBef>
                        <a:spcAft>
                          <a:spcPts val="0"/>
                        </a:spcAft>
                      </a:pPr>
                      <a:r>
                        <a:rPr lang="en-US" sz="1100">
                          <a:solidFill>
                            <a:schemeClr val="tx1"/>
                          </a:solidFill>
                          <a:effectLst/>
                        </a:rPr>
                        <a:t>333.3-cm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333.3</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653.3</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0.01 </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10.0</a:t>
                      </a:r>
                      <a:endParaRPr lang="en-US" sz="1100" dirty="0">
                        <a:solidFill>
                          <a:schemeClr val="tx1"/>
                        </a:solidFill>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19</a:t>
            </a:fld>
            <a:endParaRPr lang="en-US"/>
          </a:p>
        </p:txBody>
      </p:sp>
    </p:spTree>
    <p:extLst>
      <p:ext uri="{BB962C8B-B14F-4D97-AF65-F5344CB8AC3E}">
        <p14:creationId xmlns:p14="http://schemas.microsoft.com/office/powerpoint/2010/main" val="2703461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3889372"/>
          </a:xfrm>
        </p:spPr>
        <p:txBody>
          <a:bodyPr/>
          <a:lstStyle/>
          <a:p>
            <a:r>
              <a:rPr lang="en-US" sz="3000" b="1" dirty="0" smtClean="0"/>
              <a:t>New ASPRS </a:t>
            </a:r>
            <a:r>
              <a:rPr lang="en-US" sz="3000" b="1" dirty="0"/>
              <a:t>Positional Accuracy Standards for </a:t>
            </a:r>
            <a:br>
              <a:rPr lang="en-US" sz="3000" b="1" dirty="0"/>
            </a:br>
            <a:r>
              <a:rPr lang="en-US" sz="3000" b="1" dirty="0"/>
              <a:t>Digital Geospatial </a:t>
            </a:r>
            <a:r>
              <a:rPr lang="en-US" sz="3000" b="1" dirty="0" smtClean="0"/>
              <a:t>Data</a:t>
            </a:r>
            <a:r>
              <a:rPr lang="en-US" sz="2800" b="1" dirty="0" smtClean="0"/>
              <a:t/>
            </a:r>
            <a:br>
              <a:rPr lang="en-US" sz="2800" b="1" dirty="0" smtClean="0"/>
            </a:br>
            <a:r>
              <a:rPr lang="en-US" sz="2800" b="1" dirty="0" smtClean="0"/>
              <a:t/>
            </a:r>
            <a:br>
              <a:rPr lang="en-US" sz="2800" b="1" dirty="0" smtClean="0"/>
            </a:br>
            <a:r>
              <a:rPr lang="en-US" sz="2800" dirty="0" smtClean="0"/>
              <a:t>Drafting Committee:</a:t>
            </a:r>
            <a:br>
              <a:rPr lang="en-US" sz="2800" dirty="0" smtClean="0"/>
            </a:br>
            <a:r>
              <a:rPr lang="en-US" sz="2000" dirty="0" smtClean="0"/>
              <a:t>Chair: </a:t>
            </a:r>
            <a:r>
              <a:rPr lang="en-US" sz="2000" b="1" dirty="0" smtClean="0"/>
              <a:t>Douglas </a:t>
            </a:r>
            <a:r>
              <a:rPr lang="en-US" sz="2000" b="1" dirty="0"/>
              <a:t>L. Smith</a:t>
            </a:r>
            <a:r>
              <a:rPr lang="en-US" sz="2000" dirty="0" smtClean="0"/>
              <a:t>, David </a:t>
            </a:r>
            <a:r>
              <a:rPr lang="en-US" sz="2000" dirty="0"/>
              <a:t>C. Smith &amp; Associates, Inc</a:t>
            </a:r>
            <a:r>
              <a:rPr lang="en-US" sz="2000" dirty="0" smtClean="0"/>
              <a:t>.</a:t>
            </a:r>
            <a:br>
              <a:rPr lang="en-US" sz="2000" dirty="0" smtClean="0"/>
            </a:br>
            <a:r>
              <a:rPr lang="en-US" sz="2000" b="1" dirty="0" smtClean="0"/>
              <a:t>Dr. Qassim A. Abdullah</a:t>
            </a:r>
            <a:r>
              <a:rPr lang="en-US" sz="2000" dirty="0" smtClean="0"/>
              <a:t>, Woolpert, Inc.</a:t>
            </a:r>
            <a:br>
              <a:rPr lang="en-US" sz="2000" dirty="0" smtClean="0"/>
            </a:br>
            <a:r>
              <a:rPr lang="en-US" sz="2000" b="1" dirty="0" smtClean="0"/>
              <a:t>Dr. David </a:t>
            </a:r>
            <a:r>
              <a:rPr lang="en-US" sz="2000" b="1" dirty="0" err="1" smtClean="0"/>
              <a:t>Maune</a:t>
            </a:r>
            <a:r>
              <a:rPr lang="en-US" sz="2000" dirty="0"/>
              <a:t>, Dewberry</a:t>
            </a:r>
            <a:br>
              <a:rPr lang="en-US" sz="2000" dirty="0"/>
            </a:br>
            <a:r>
              <a:rPr lang="en-US" sz="2000" b="1" dirty="0" smtClean="0"/>
              <a:t>Karl Hans </a:t>
            </a:r>
            <a:r>
              <a:rPr lang="en-US" sz="2000" b="1" dirty="0" err="1" smtClean="0"/>
              <a:t>Heidemann</a:t>
            </a:r>
            <a:r>
              <a:rPr lang="en-US" sz="2000" dirty="0" smtClean="0"/>
              <a:t>, USGS</a:t>
            </a:r>
            <a:r>
              <a:rPr lang="en-US" sz="2000" dirty="0"/>
              <a:t/>
            </a:r>
            <a:br>
              <a:rPr lang="en-US" sz="2000" dirty="0"/>
            </a:br>
            <a:r>
              <a:rPr lang="en-US" sz="2800" dirty="0" smtClean="0"/>
              <a:t> </a:t>
            </a:r>
            <a:r>
              <a:rPr lang="en-US" sz="1600" b="1" dirty="0" smtClean="0"/>
              <a:t>REVISION 7, VERSION 1 </a:t>
            </a:r>
            <a:r>
              <a:rPr lang="en-US" sz="1600" b="1" dirty="0"/>
              <a:t>NOVEMBER 14, 2014</a:t>
            </a:r>
            <a:r>
              <a:rPr lang="en-US" sz="1600" dirty="0"/>
              <a:t/>
            </a:r>
            <a:br>
              <a:rPr lang="en-US" sz="1600" dirty="0"/>
            </a:br>
            <a:r>
              <a:rPr lang="en-US" sz="1600" b="1" dirty="0" smtClean="0"/>
              <a:t>(FINAL </a:t>
            </a:r>
            <a:r>
              <a:rPr lang="en-US" sz="1600" b="1" dirty="0" smtClean="0"/>
              <a:t>BOARD APPROVAED Version)</a:t>
            </a:r>
            <a:r>
              <a:rPr lang="en-US" sz="1600" dirty="0" smtClean="0"/>
              <a:t/>
            </a:r>
            <a:br>
              <a:rPr lang="en-US" sz="1600" dirty="0" smtClean="0"/>
            </a:br>
            <a:endParaRPr lang="en-US" sz="1600" b="1"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499" y="76201"/>
            <a:ext cx="8869101" cy="2038923"/>
          </a:xfrm>
          <a:prstGeom prst="rect">
            <a:avLst/>
          </a:prstGeom>
        </p:spPr>
      </p:pic>
      <p:pic>
        <p:nvPicPr>
          <p:cNvPr id="1026" name="Picture 2" descr="http://medialibrary.woolpert.com/Images/0c9a0e9b356171c3c17b543fa9eb22aa/0/0/Reference/R_131125_N9_eps/R_131125_N9_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011899"/>
            <a:ext cx="2021589" cy="631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944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Horizontal accuracy requirements for elevation data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en-US" sz="2400" b="1" dirty="0"/>
                  <a:t>Photogrammetric elevation data</a:t>
                </a:r>
                <a:r>
                  <a:rPr lang="en-US" sz="2400" b="1" dirty="0" smtClean="0"/>
                  <a:t>:</a:t>
                </a:r>
                <a:r>
                  <a:rPr lang="en-US" sz="2400" dirty="0" smtClean="0"/>
                  <a:t>, </a:t>
                </a:r>
                <a:r>
                  <a:rPr lang="en-US" sz="2400" dirty="0"/>
                  <a:t>the horizontal accuracy equates to the horizontal accuracy class that would apply to planimetric data or digital </a:t>
                </a:r>
                <a:r>
                  <a:rPr lang="en-US" sz="2400" dirty="0" err="1"/>
                  <a:t>orthoimagery</a:t>
                </a:r>
                <a:r>
                  <a:rPr lang="en-US" sz="2400" dirty="0"/>
                  <a:t> produced from the same source imagery, using the same aerial triangulation/INS solution.</a:t>
                </a:r>
              </a:p>
              <a:p>
                <a:pPr marL="0" indent="0">
                  <a:buNone/>
                </a:pPr>
                <a:r>
                  <a:rPr lang="en-US" sz="2400" dirty="0"/>
                  <a:t> </a:t>
                </a:r>
              </a:p>
              <a:p>
                <a:pPr lvl="0"/>
                <a:r>
                  <a:rPr lang="en-US" sz="2400" b="1" dirty="0" err="1"/>
                  <a:t>Lidar</a:t>
                </a:r>
                <a:r>
                  <a:rPr lang="en-US" sz="2400" b="1" dirty="0"/>
                  <a:t> elevation data:  </a:t>
                </a:r>
                <a:r>
                  <a:rPr lang="en-US" sz="2400" dirty="0" smtClean="0"/>
                  <a:t>use the following formula:</a:t>
                </a:r>
                <a:endParaRPr lang="en-US" sz="2400" dirty="0"/>
              </a:p>
              <a:p>
                <a:pPr marL="0" indent="0">
                  <a:buNone/>
                </a:pPr>
                <a:endParaRPr lang="en-US" sz="2000" dirty="0"/>
              </a:p>
              <a:p>
                <a:pPr marL="0" indent="0">
                  <a:buNone/>
                </a:pPr>
                <a14:m>
                  <m:oMathPara xmlns:m="http://schemas.openxmlformats.org/officeDocument/2006/math">
                    <m:oMathParaPr>
                      <m:jc m:val="centerGroup"/>
                    </m:oMathParaPr>
                    <m:oMath xmlns:m="http://schemas.openxmlformats.org/officeDocument/2006/math">
                      <m:r>
                        <a:rPr lang="en-US" sz="1400" i="1">
                          <a:latin typeface="Cambria Math"/>
                        </a:rPr>
                        <m:t>𝐿𝑖𝑑𝑎𝑟</m:t>
                      </m:r>
                      <m:r>
                        <a:rPr lang="en-US" sz="1400" i="1">
                          <a:latin typeface="Cambria Math"/>
                        </a:rPr>
                        <m:t> </m:t>
                      </m:r>
                      <m:r>
                        <a:rPr lang="en-US" sz="1400" i="1">
                          <a:latin typeface="Cambria Math"/>
                        </a:rPr>
                        <m:t>𝐻𝑜𝑟𝑖𝑧𝑜𝑛𝑡𝑎𝑙</m:t>
                      </m:r>
                      <m:r>
                        <a:rPr lang="en-US" sz="1400" i="1">
                          <a:latin typeface="Cambria Math"/>
                        </a:rPr>
                        <m:t> </m:t>
                      </m:r>
                      <m:r>
                        <a:rPr lang="en-US" sz="1400" i="1">
                          <a:latin typeface="Cambria Math"/>
                        </a:rPr>
                        <m:t>𝐸𝑟𝑟𝑜𝑟</m:t>
                      </m:r>
                      <m:d>
                        <m:dPr>
                          <m:ctrlPr>
                            <a:rPr lang="en-US" sz="1400" i="1">
                              <a:latin typeface="Cambria Math"/>
                            </a:rPr>
                          </m:ctrlPr>
                        </m:dPr>
                        <m:e>
                          <m:sSub>
                            <m:sSubPr>
                              <m:ctrlPr>
                                <a:rPr lang="en-US" sz="1400" i="1">
                                  <a:latin typeface="Cambria Math"/>
                                </a:rPr>
                              </m:ctrlPr>
                            </m:sSubPr>
                            <m:e>
                              <m:r>
                                <a:rPr lang="en-US" sz="1400" i="1">
                                  <a:latin typeface="Cambria Math"/>
                                </a:rPr>
                                <m:t>𝑅𝑀𝑆𝐸</m:t>
                              </m:r>
                            </m:e>
                            <m:sub>
                              <m:r>
                                <a:rPr lang="en-US" sz="1400" i="1">
                                  <a:latin typeface="Cambria Math"/>
                                </a:rPr>
                                <m:t>𝑟</m:t>
                              </m:r>
                            </m:sub>
                          </m:sSub>
                        </m:e>
                      </m:d>
                      <m:r>
                        <a:rPr lang="en-US" sz="1400">
                          <a:latin typeface="Cambria Math"/>
                        </a:rPr>
                        <m:t>=</m:t>
                      </m:r>
                      <m:rad>
                        <m:radPr>
                          <m:degHide m:val="on"/>
                          <m:ctrlPr>
                            <a:rPr lang="en-US" sz="1400" i="1">
                              <a:latin typeface="Cambria Math"/>
                            </a:rPr>
                          </m:ctrlPr>
                        </m:radPr>
                        <m:deg/>
                        <m:e>
                          <m:sSup>
                            <m:sSupPr>
                              <m:ctrlPr>
                                <a:rPr lang="en-US" sz="1400" i="1">
                                  <a:latin typeface="Cambria Math"/>
                                </a:rPr>
                              </m:ctrlPr>
                            </m:sSupPr>
                            <m:e>
                              <m:d>
                                <m:dPr>
                                  <m:ctrlPr>
                                    <a:rPr lang="en-US" sz="1400" i="1">
                                      <a:latin typeface="Cambria Math"/>
                                    </a:rPr>
                                  </m:ctrlPr>
                                </m:dPr>
                                <m:e>
                                  <m:r>
                                    <a:rPr lang="en-US" sz="1400" i="1">
                                      <a:latin typeface="Cambria Math"/>
                                    </a:rPr>
                                    <m:t>𝐺𝑁𝑆𝑆</m:t>
                                  </m:r>
                                  <m:r>
                                    <a:rPr lang="en-US" sz="1400" i="1">
                                      <a:latin typeface="Cambria Math"/>
                                    </a:rPr>
                                    <m:t> </m:t>
                                  </m:r>
                                  <m:r>
                                    <a:rPr lang="en-US" sz="1400" i="1">
                                      <a:latin typeface="Cambria Math"/>
                                    </a:rPr>
                                    <m:t>𝑝𝑜𝑠𝑖𝑡𝑖𝑜𝑛𝑎𝑙</m:t>
                                  </m:r>
                                  <m:r>
                                    <a:rPr lang="en-US" sz="1400" i="1">
                                      <a:latin typeface="Cambria Math"/>
                                    </a:rPr>
                                    <m:t> </m:t>
                                  </m:r>
                                  <m:r>
                                    <a:rPr lang="en-US" sz="1400" i="1">
                                      <a:latin typeface="Cambria Math"/>
                                    </a:rPr>
                                    <m:t>𝑒𝑟𝑟𝑜𝑟</m:t>
                                  </m:r>
                                </m:e>
                              </m:d>
                            </m:e>
                            <m:sup>
                              <m:r>
                                <a:rPr lang="en-US" sz="1400" i="1">
                                  <a:latin typeface="Cambria Math"/>
                                </a:rPr>
                                <m:t>2</m:t>
                              </m:r>
                            </m:sup>
                          </m:sSup>
                          <m:r>
                            <a:rPr lang="en-US" sz="1400">
                              <a:latin typeface="Cambria Math"/>
                            </a:rPr>
                            <m:t>+</m:t>
                          </m:r>
                          <m:sSup>
                            <m:sSupPr>
                              <m:ctrlPr>
                                <a:rPr lang="en-US" sz="1400" i="1">
                                  <a:latin typeface="Cambria Math"/>
                                </a:rPr>
                              </m:ctrlPr>
                            </m:sSupPr>
                            <m:e>
                              <m:d>
                                <m:dPr>
                                  <m:ctrlPr>
                                    <a:rPr lang="en-US" sz="1400" i="1">
                                      <a:latin typeface="Cambria Math"/>
                                    </a:rPr>
                                  </m:ctrlPr>
                                </m:dPr>
                                <m:e>
                                  <m:f>
                                    <m:fPr>
                                      <m:ctrlPr>
                                        <a:rPr lang="en-US" sz="1400" i="1">
                                          <a:latin typeface="Cambria Math"/>
                                        </a:rPr>
                                      </m:ctrlPr>
                                    </m:fPr>
                                    <m:num>
                                      <m:func>
                                        <m:funcPr>
                                          <m:ctrlPr>
                                            <a:rPr lang="en-US" sz="1400" i="1">
                                              <a:latin typeface="Cambria Math"/>
                                            </a:rPr>
                                          </m:ctrlPr>
                                        </m:funcPr>
                                        <m:fName>
                                          <m:r>
                                            <m:rPr>
                                              <m:sty m:val="p"/>
                                            </m:rPr>
                                            <a:rPr lang="en-US" sz="1400">
                                              <a:latin typeface="Cambria Math"/>
                                            </a:rPr>
                                            <m:t>tan</m:t>
                                          </m:r>
                                        </m:fName>
                                        <m:e>
                                          <m:r>
                                            <a:rPr lang="en-US" sz="1400" i="1">
                                              <a:latin typeface="Cambria Math"/>
                                            </a:rPr>
                                            <m:t>(</m:t>
                                          </m:r>
                                          <m:r>
                                            <a:rPr lang="en-US" sz="1400" i="1">
                                              <a:latin typeface="Cambria Math"/>
                                            </a:rPr>
                                            <m:t>𝐼𝑀𝑈</m:t>
                                          </m:r>
                                          <m:r>
                                            <a:rPr lang="en-US" sz="1400" i="1">
                                              <a:latin typeface="Cambria Math"/>
                                            </a:rPr>
                                            <m:t> </m:t>
                                          </m:r>
                                          <m:r>
                                            <a:rPr lang="en-US" sz="1400" i="1">
                                              <a:latin typeface="Cambria Math"/>
                                            </a:rPr>
                                            <m:t>𝑒𝑟𝑟𝑜𝑟</m:t>
                                          </m:r>
                                          <m:r>
                                            <a:rPr lang="en-US" sz="1400" i="1">
                                              <a:latin typeface="Cambria Math"/>
                                            </a:rPr>
                                            <m:t>)</m:t>
                                          </m:r>
                                        </m:e>
                                      </m:func>
                                    </m:num>
                                    <m:den>
                                      <m:r>
                                        <a:rPr lang="en-US" sz="1400" i="1">
                                          <a:latin typeface="Cambria Math"/>
                                        </a:rPr>
                                        <m:t>0.55894170</m:t>
                                      </m:r>
                                    </m:den>
                                  </m:f>
                                  <m:r>
                                    <a:rPr lang="en-US" sz="1400" i="1">
                                      <a:latin typeface="Cambria Math"/>
                                    </a:rPr>
                                    <m:t>𝑥</m:t>
                                  </m:r>
                                  <m:r>
                                    <a:rPr lang="en-US" sz="1400" i="1">
                                      <a:latin typeface="Cambria Math"/>
                                    </a:rPr>
                                    <m:t> </m:t>
                                  </m:r>
                                  <m:r>
                                    <a:rPr lang="en-US" sz="1400" i="1">
                                      <a:latin typeface="Cambria Math"/>
                                    </a:rPr>
                                    <m:t>𝑓𝑙𝑦𝑖𝑛𝑔</m:t>
                                  </m:r>
                                  <m:r>
                                    <a:rPr lang="en-US" sz="1400" i="1">
                                      <a:latin typeface="Cambria Math"/>
                                    </a:rPr>
                                    <m:t> </m:t>
                                  </m:r>
                                  <m:r>
                                    <a:rPr lang="en-US" sz="1400" i="1">
                                      <a:latin typeface="Cambria Math"/>
                                    </a:rPr>
                                    <m:t>𝑎𝑙𝑡𝑖𝑡𝑢𝑑𝑒</m:t>
                                  </m:r>
                                </m:e>
                              </m:d>
                            </m:e>
                            <m:sup>
                              <m:r>
                                <a:rPr lang="en-US" sz="1400" i="1">
                                  <a:latin typeface="Cambria Math"/>
                                </a:rPr>
                                <m:t>2</m:t>
                              </m:r>
                            </m:sup>
                          </m:sSup>
                        </m:e>
                      </m:rad>
                    </m:oMath>
                  </m:oMathPara>
                </a14:m>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11" t="-1078" r="-59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20</a:t>
            </a:fld>
            <a:endParaRPr lang="en-US"/>
          </a:p>
        </p:txBody>
      </p:sp>
    </p:spTree>
    <p:extLst>
      <p:ext uri="{BB962C8B-B14F-4D97-AF65-F5344CB8AC3E}">
        <p14:creationId xmlns:p14="http://schemas.microsoft.com/office/powerpoint/2010/main" val="1307912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229600" cy="1143000"/>
          </a:xfrm>
        </p:spPr>
        <p:txBody>
          <a:bodyPr/>
          <a:lstStyle/>
          <a:p>
            <a:r>
              <a:rPr lang="en-US" sz="3200" dirty="0"/>
              <a:t>Expected horizontal errors (</a:t>
            </a:r>
            <a:r>
              <a:rPr lang="en-US" sz="3200" dirty="0" err="1"/>
              <a:t>RMSEr</a:t>
            </a:r>
            <a:r>
              <a:rPr lang="en-US" sz="3200" dirty="0"/>
              <a:t>) for </a:t>
            </a:r>
            <a:r>
              <a:rPr lang="en-US" sz="3200" dirty="0" err="1" smtClean="0"/>
              <a:t>Lidar</a:t>
            </a:r>
            <a:r>
              <a:rPr lang="en-US" sz="3200" dirty="0" smtClean="0"/>
              <a:t> </a:t>
            </a:r>
            <a:r>
              <a:rPr lang="en-US" sz="3200" dirty="0"/>
              <a:t>data in terms of flying altitude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6827260"/>
              </p:ext>
            </p:extLst>
          </p:nvPr>
        </p:nvGraphicFramePr>
        <p:xfrm>
          <a:off x="838199" y="2362200"/>
          <a:ext cx="7696201" cy="2971798"/>
        </p:xfrm>
        <a:graphic>
          <a:graphicData uri="http://schemas.openxmlformats.org/drawingml/2006/table">
            <a:tbl>
              <a:tblPr firstRow="1" firstCol="1" bandRow="1" bandCol="1">
                <a:tableStyleId>{5C22544A-7EE6-4342-B048-85BDC9FD1C3A}</a:tableStyleId>
              </a:tblPr>
              <a:tblGrid>
                <a:gridCol w="1338470"/>
                <a:gridCol w="2342322"/>
                <a:gridCol w="334617"/>
                <a:gridCol w="1338470"/>
                <a:gridCol w="2342322"/>
              </a:tblGrid>
              <a:tr h="982898">
                <a:tc>
                  <a:txBody>
                    <a:bodyPr/>
                    <a:lstStyle/>
                    <a:p>
                      <a:pPr marL="0" marR="0" algn="ctr">
                        <a:lnSpc>
                          <a:spcPct val="115000"/>
                        </a:lnSpc>
                        <a:spcBef>
                          <a:spcPts val="0"/>
                        </a:spcBef>
                        <a:spcAft>
                          <a:spcPts val="0"/>
                        </a:spcAft>
                      </a:pPr>
                      <a:r>
                        <a:rPr lang="en-US" sz="1400" dirty="0">
                          <a:solidFill>
                            <a:schemeClr val="tx1"/>
                          </a:solidFill>
                          <a:effectLst/>
                        </a:rPr>
                        <a:t>Altitude</a:t>
                      </a:r>
                      <a:br>
                        <a:rPr lang="en-US" sz="1400" dirty="0">
                          <a:solidFill>
                            <a:schemeClr val="tx1"/>
                          </a:solidFill>
                          <a:effectLst/>
                        </a:rPr>
                      </a:br>
                      <a:r>
                        <a:rPr lang="en-US" sz="1400" dirty="0">
                          <a:solidFill>
                            <a:schemeClr val="tx1"/>
                          </a:solidFill>
                          <a:effectLst/>
                        </a:rPr>
                        <a:t>(m)</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Positional RMSE</a:t>
                      </a:r>
                      <a:r>
                        <a:rPr lang="en-US" sz="1400" baseline="-25000">
                          <a:solidFill>
                            <a:schemeClr val="tx1"/>
                          </a:solidFill>
                          <a:effectLst/>
                        </a:rPr>
                        <a:t>r</a:t>
                      </a:r>
                      <a:r>
                        <a:rPr lang="en-US" sz="1400">
                          <a:solidFill>
                            <a:schemeClr val="tx1"/>
                          </a:solidFill>
                          <a:effectLst/>
                        </a:rPr>
                        <a:t/>
                      </a:r>
                      <a:br>
                        <a:rPr lang="en-US" sz="1400">
                          <a:solidFill>
                            <a:schemeClr val="tx1"/>
                          </a:solidFill>
                          <a:effectLst/>
                        </a:rPr>
                      </a:br>
                      <a:r>
                        <a:rPr lang="en-US" sz="1400">
                          <a:solidFill>
                            <a:schemeClr val="tx1"/>
                          </a:solidFill>
                          <a:effectLst/>
                        </a:rPr>
                        <a:t>(cm)</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Altitude</a:t>
                      </a:r>
                      <a:br>
                        <a:rPr lang="en-US" sz="1400">
                          <a:solidFill>
                            <a:schemeClr val="tx1"/>
                          </a:solidFill>
                          <a:effectLst/>
                        </a:rPr>
                      </a:br>
                      <a:r>
                        <a:rPr lang="en-US" sz="1400">
                          <a:solidFill>
                            <a:schemeClr val="tx1"/>
                          </a:solidFill>
                          <a:effectLst/>
                        </a:rPr>
                        <a:t>(m)</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Positional RMSE</a:t>
                      </a:r>
                      <a:r>
                        <a:rPr lang="en-US" sz="1400" baseline="-25000">
                          <a:solidFill>
                            <a:schemeClr val="tx1"/>
                          </a:solidFill>
                          <a:effectLst/>
                        </a:rPr>
                        <a:t>r</a:t>
                      </a:r>
                      <a:r>
                        <a:rPr lang="en-US" sz="1400">
                          <a:solidFill>
                            <a:schemeClr val="tx1"/>
                          </a:solidFill>
                          <a:effectLst/>
                        </a:rPr>
                        <a:t/>
                      </a:r>
                      <a:br>
                        <a:rPr lang="en-US" sz="1400">
                          <a:solidFill>
                            <a:schemeClr val="tx1"/>
                          </a:solidFill>
                          <a:effectLst/>
                        </a:rPr>
                      </a:br>
                      <a:r>
                        <a:rPr lang="en-US" sz="1400">
                          <a:solidFill>
                            <a:schemeClr val="tx1"/>
                          </a:solidFill>
                          <a:effectLst/>
                        </a:rPr>
                        <a:t>(cm)</a:t>
                      </a:r>
                      <a:endParaRPr lang="en-US" sz="1400">
                        <a:solidFill>
                          <a:schemeClr val="tx1"/>
                        </a:solidFill>
                        <a:effectLst/>
                        <a:latin typeface="Calibri"/>
                        <a:ea typeface="Times New Roman"/>
                        <a:cs typeface="Times New Roman"/>
                      </a:endParaRPr>
                    </a:p>
                  </a:txBody>
                  <a:tcPr marL="68580" marR="68580" marT="0" marB="0" anchor="ctr"/>
                </a:tc>
              </a:tr>
              <a:tr h="397780">
                <a:tc>
                  <a:txBody>
                    <a:bodyPr/>
                    <a:lstStyle/>
                    <a:p>
                      <a:pPr marL="0" marR="0" algn="ctr">
                        <a:lnSpc>
                          <a:spcPct val="115000"/>
                        </a:lnSpc>
                        <a:spcBef>
                          <a:spcPts val="0"/>
                        </a:spcBef>
                        <a:spcAft>
                          <a:spcPts val="0"/>
                        </a:spcAft>
                      </a:pPr>
                      <a:r>
                        <a:rPr lang="en-US" sz="1400" dirty="0">
                          <a:solidFill>
                            <a:schemeClr val="tx1"/>
                          </a:solidFill>
                          <a:effectLst/>
                        </a:rPr>
                        <a:t>500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13.1</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3,000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41.6</a:t>
                      </a:r>
                      <a:endParaRPr lang="en-US" sz="1400">
                        <a:solidFill>
                          <a:schemeClr val="tx1"/>
                        </a:solidFill>
                        <a:effectLst/>
                        <a:latin typeface="Calibri"/>
                        <a:ea typeface="Times New Roman"/>
                        <a:cs typeface="Times New Roman"/>
                      </a:endParaRPr>
                    </a:p>
                  </a:txBody>
                  <a:tcPr marL="68580" marR="68580" marT="0" marB="0" anchor="ctr"/>
                </a:tc>
              </a:tr>
              <a:tr h="397780">
                <a:tc>
                  <a:txBody>
                    <a:bodyPr/>
                    <a:lstStyle/>
                    <a:p>
                      <a:pPr marL="0" marR="0" algn="ctr">
                        <a:lnSpc>
                          <a:spcPct val="115000"/>
                        </a:lnSpc>
                        <a:spcBef>
                          <a:spcPts val="0"/>
                        </a:spcBef>
                        <a:spcAft>
                          <a:spcPts val="0"/>
                        </a:spcAft>
                      </a:pPr>
                      <a:r>
                        <a:rPr lang="en-US" sz="1400">
                          <a:solidFill>
                            <a:schemeClr val="tx1"/>
                          </a:solidFill>
                          <a:effectLst/>
                        </a:rPr>
                        <a:t>1,000</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17.5</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3,500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48.0</a:t>
                      </a:r>
                      <a:endParaRPr lang="en-US" sz="1400">
                        <a:solidFill>
                          <a:schemeClr val="tx1"/>
                        </a:solidFill>
                        <a:effectLst/>
                        <a:latin typeface="Calibri"/>
                        <a:ea typeface="Times New Roman"/>
                        <a:cs typeface="Times New Roman"/>
                      </a:endParaRPr>
                    </a:p>
                  </a:txBody>
                  <a:tcPr marL="68580" marR="68580" marT="0" marB="0" anchor="ctr"/>
                </a:tc>
              </a:tr>
              <a:tr h="397780">
                <a:tc>
                  <a:txBody>
                    <a:bodyPr/>
                    <a:lstStyle/>
                    <a:p>
                      <a:pPr marL="0" marR="0" algn="ctr">
                        <a:lnSpc>
                          <a:spcPct val="115000"/>
                        </a:lnSpc>
                        <a:spcBef>
                          <a:spcPts val="0"/>
                        </a:spcBef>
                        <a:spcAft>
                          <a:spcPts val="0"/>
                        </a:spcAft>
                      </a:pPr>
                      <a:r>
                        <a:rPr lang="en-US" sz="1400">
                          <a:solidFill>
                            <a:schemeClr val="tx1"/>
                          </a:solidFill>
                          <a:effectLst/>
                        </a:rPr>
                        <a:t>1,500</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23.0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4,000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54.5</a:t>
                      </a:r>
                      <a:endParaRPr lang="en-US" sz="1400">
                        <a:solidFill>
                          <a:schemeClr val="tx1"/>
                        </a:solidFill>
                        <a:effectLst/>
                        <a:latin typeface="Calibri"/>
                        <a:ea typeface="Times New Roman"/>
                        <a:cs typeface="Times New Roman"/>
                      </a:endParaRPr>
                    </a:p>
                  </a:txBody>
                  <a:tcPr marL="68580" marR="68580" marT="0" marB="0" anchor="ctr"/>
                </a:tc>
              </a:tr>
              <a:tr h="397780">
                <a:tc>
                  <a:txBody>
                    <a:bodyPr/>
                    <a:lstStyle/>
                    <a:p>
                      <a:pPr marL="0" marR="0" algn="ctr">
                        <a:lnSpc>
                          <a:spcPct val="115000"/>
                        </a:lnSpc>
                        <a:spcBef>
                          <a:spcPts val="0"/>
                        </a:spcBef>
                        <a:spcAft>
                          <a:spcPts val="0"/>
                        </a:spcAft>
                      </a:pPr>
                      <a:r>
                        <a:rPr lang="en-US" sz="1400">
                          <a:solidFill>
                            <a:schemeClr val="tx1"/>
                          </a:solidFill>
                          <a:effectLst/>
                        </a:rPr>
                        <a:t>2,000</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29.0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4,500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61.1</a:t>
                      </a:r>
                      <a:endParaRPr lang="en-US" sz="1400">
                        <a:solidFill>
                          <a:schemeClr val="tx1"/>
                        </a:solidFill>
                        <a:effectLst/>
                        <a:latin typeface="Calibri"/>
                        <a:ea typeface="Times New Roman"/>
                        <a:cs typeface="Times New Roman"/>
                      </a:endParaRPr>
                    </a:p>
                  </a:txBody>
                  <a:tcPr marL="68580" marR="68580" marT="0" marB="0" anchor="ctr"/>
                </a:tc>
              </a:tr>
              <a:tr h="397780">
                <a:tc>
                  <a:txBody>
                    <a:bodyPr/>
                    <a:lstStyle/>
                    <a:p>
                      <a:pPr marL="0" marR="0" algn="ctr">
                        <a:lnSpc>
                          <a:spcPct val="115000"/>
                        </a:lnSpc>
                        <a:spcBef>
                          <a:spcPts val="0"/>
                        </a:spcBef>
                        <a:spcAft>
                          <a:spcPts val="0"/>
                        </a:spcAft>
                      </a:pPr>
                      <a:r>
                        <a:rPr lang="en-US" sz="1400">
                          <a:solidFill>
                            <a:schemeClr val="tx1"/>
                          </a:solidFill>
                          <a:effectLst/>
                        </a:rPr>
                        <a:t>2,500</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a:solidFill>
                            <a:schemeClr val="tx1"/>
                          </a:solidFill>
                          <a:effectLst/>
                        </a:rPr>
                        <a:t>35.2</a:t>
                      </a:r>
                      <a:endParaRPr lang="en-US" sz="14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 </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5,000</a:t>
                      </a:r>
                      <a:endParaRPr lang="en-US" sz="14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dirty="0">
                          <a:solidFill>
                            <a:schemeClr val="tx1"/>
                          </a:solidFill>
                          <a:effectLst/>
                        </a:rPr>
                        <a:t>67.6</a:t>
                      </a:r>
                      <a:endParaRPr lang="en-US" sz="1400" dirty="0">
                        <a:solidFill>
                          <a:schemeClr val="tx1"/>
                        </a:solidFill>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21</a:t>
            </a:fld>
            <a:endParaRPr lang="en-US"/>
          </a:p>
        </p:txBody>
      </p:sp>
    </p:spTree>
    <p:extLst>
      <p:ext uri="{BB962C8B-B14F-4D97-AF65-F5344CB8AC3E}">
        <p14:creationId xmlns:p14="http://schemas.microsoft.com/office/powerpoint/2010/main" val="2308079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Low Confidence </a:t>
            </a:r>
            <a:r>
              <a:rPr lang="en-US" sz="3600" dirty="0" smtClean="0"/>
              <a:t>Areas in </a:t>
            </a:r>
            <a:r>
              <a:rPr lang="en-US" sz="3600" dirty="0" err="1" smtClean="0"/>
              <a:t>Lidar</a:t>
            </a:r>
            <a:r>
              <a:rPr lang="en-US" sz="3600" dirty="0" smtClean="0"/>
              <a:t> Dataset</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96716305"/>
              </p:ext>
            </p:extLst>
          </p:nvPr>
        </p:nvGraphicFramePr>
        <p:xfrm>
          <a:off x="533400" y="1295400"/>
          <a:ext cx="8229598" cy="4724399"/>
        </p:xfrm>
        <a:graphic>
          <a:graphicData uri="http://schemas.openxmlformats.org/drawingml/2006/table">
            <a:tbl>
              <a:tblPr firstRow="1" firstCol="1" bandRow="1" bandCol="1">
                <a:tableStyleId>{5C22544A-7EE6-4342-B048-85BDC9FD1C3A}</a:tableStyleId>
              </a:tblPr>
              <a:tblGrid>
                <a:gridCol w="1077273"/>
                <a:gridCol w="2216574"/>
                <a:gridCol w="1888192"/>
                <a:gridCol w="1724001"/>
                <a:gridCol w="1323558"/>
              </a:tblGrid>
              <a:tr h="1401259">
                <a:tc>
                  <a:txBody>
                    <a:bodyPr/>
                    <a:lstStyle/>
                    <a:p>
                      <a:pPr marL="0" marR="0" algn="ctr">
                        <a:lnSpc>
                          <a:spcPct val="115000"/>
                        </a:lnSpc>
                        <a:spcBef>
                          <a:spcPts val="0"/>
                        </a:spcBef>
                        <a:spcAft>
                          <a:spcPts val="0"/>
                        </a:spcAft>
                      </a:pPr>
                      <a:r>
                        <a:rPr lang="en-US" sz="1200" dirty="0">
                          <a:solidFill>
                            <a:schemeClr val="tx1"/>
                          </a:solidFill>
                          <a:effectLst/>
                        </a:rPr>
                        <a:t>Vertical Accuracy Class</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Recommended </a:t>
                      </a:r>
                    </a:p>
                    <a:p>
                      <a:pPr marL="0" marR="0" algn="ctr">
                        <a:lnSpc>
                          <a:spcPct val="115000"/>
                        </a:lnSpc>
                        <a:spcBef>
                          <a:spcPts val="0"/>
                        </a:spcBef>
                        <a:spcAft>
                          <a:spcPts val="0"/>
                        </a:spcAft>
                      </a:pPr>
                      <a:r>
                        <a:rPr lang="en-US" sz="1200" dirty="0">
                          <a:solidFill>
                            <a:schemeClr val="tx1"/>
                          </a:solidFill>
                          <a:effectLst/>
                        </a:rPr>
                        <a:t>Project </a:t>
                      </a:r>
                    </a:p>
                    <a:p>
                      <a:pPr marL="0" marR="0" algn="ctr">
                        <a:lnSpc>
                          <a:spcPct val="115000"/>
                        </a:lnSpc>
                        <a:spcBef>
                          <a:spcPts val="0"/>
                        </a:spcBef>
                        <a:spcAft>
                          <a:spcPts val="0"/>
                        </a:spcAft>
                      </a:pPr>
                      <a:r>
                        <a:rPr lang="en-US" sz="1200" dirty="0">
                          <a:solidFill>
                            <a:schemeClr val="tx1"/>
                          </a:solidFill>
                          <a:effectLst/>
                        </a:rPr>
                        <a:t>Min NPD (</a:t>
                      </a:r>
                      <a:r>
                        <a:rPr lang="en-US" sz="1200" dirty="0" err="1">
                          <a:solidFill>
                            <a:schemeClr val="tx1"/>
                          </a:solidFill>
                          <a:effectLst/>
                        </a:rPr>
                        <a:t>pts</a:t>
                      </a:r>
                      <a:r>
                        <a:rPr lang="en-US" sz="1200" dirty="0">
                          <a:solidFill>
                            <a:schemeClr val="tx1"/>
                          </a:solidFill>
                          <a:effectLst/>
                        </a:rPr>
                        <a:t>/m</a:t>
                      </a:r>
                      <a:r>
                        <a:rPr lang="en-US" sz="1200" baseline="30000" dirty="0">
                          <a:solidFill>
                            <a:schemeClr val="tx1"/>
                          </a:solidFill>
                          <a:effectLst/>
                        </a:rPr>
                        <a:t>2</a:t>
                      </a:r>
                      <a:r>
                        <a:rPr lang="en-US" sz="1200" dirty="0">
                          <a:solidFill>
                            <a:schemeClr val="tx1"/>
                          </a:solidFill>
                          <a:effectLst/>
                        </a:rPr>
                        <a:t>) </a:t>
                      </a:r>
                    </a:p>
                    <a:p>
                      <a:pPr marL="0" marR="0" algn="ctr">
                        <a:lnSpc>
                          <a:spcPct val="115000"/>
                        </a:lnSpc>
                        <a:spcBef>
                          <a:spcPts val="0"/>
                        </a:spcBef>
                        <a:spcAft>
                          <a:spcPts val="0"/>
                        </a:spcAft>
                      </a:pPr>
                      <a:r>
                        <a:rPr lang="en-US" sz="1200" dirty="0">
                          <a:solidFill>
                            <a:schemeClr val="tx1"/>
                          </a:solidFill>
                          <a:effectLst/>
                        </a:rPr>
                        <a:t>(Max NPS (m))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Recommended </a:t>
                      </a:r>
                    </a:p>
                    <a:p>
                      <a:pPr marL="0" marR="0" algn="ctr">
                        <a:lnSpc>
                          <a:spcPct val="115000"/>
                        </a:lnSpc>
                        <a:spcBef>
                          <a:spcPts val="0"/>
                        </a:spcBef>
                        <a:spcAft>
                          <a:spcPts val="0"/>
                        </a:spcAft>
                      </a:pPr>
                      <a:r>
                        <a:rPr lang="en-US" sz="1200" dirty="0">
                          <a:solidFill>
                            <a:schemeClr val="tx1"/>
                          </a:solidFill>
                          <a:effectLst/>
                        </a:rPr>
                        <a:t>Low Confidence </a:t>
                      </a:r>
                    </a:p>
                    <a:p>
                      <a:pPr marL="0" marR="0" algn="ctr">
                        <a:lnSpc>
                          <a:spcPct val="115000"/>
                        </a:lnSpc>
                        <a:spcBef>
                          <a:spcPts val="0"/>
                        </a:spcBef>
                        <a:spcAft>
                          <a:spcPts val="0"/>
                        </a:spcAft>
                      </a:pPr>
                      <a:r>
                        <a:rPr lang="en-US" sz="1200" dirty="0">
                          <a:solidFill>
                            <a:schemeClr val="tx1"/>
                          </a:solidFill>
                          <a:effectLst/>
                        </a:rPr>
                        <a:t>Min NGPD (</a:t>
                      </a:r>
                      <a:r>
                        <a:rPr lang="en-US" sz="1200" dirty="0" err="1">
                          <a:solidFill>
                            <a:schemeClr val="tx1"/>
                          </a:solidFill>
                          <a:effectLst/>
                        </a:rPr>
                        <a:t>pts</a:t>
                      </a:r>
                      <a:r>
                        <a:rPr lang="en-US" sz="1200" dirty="0">
                          <a:solidFill>
                            <a:schemeClr val="tx1"/>
                          </a:solidFill>
                          <a:effectLst/>
                        </a:rPr>
                        <a:t>/m</a:t>
                      </a:r>
                      <a:r>
                        <a:rPr lang="en-US" sz="1200" baseline="30000" dirty="0">
                          <a:solidFill>
                            <a:schemeClr val="tx1"/>
                          </a:solidFill>
                          <a:effectLst/>
                        </a:rPr>
                        <a:t>2</a:t>
                      </a:r>
                      <a:r>
                        <a:rPr lang="en-US" sz="1200" dirty="0">
                          <a:solidFill>
                            <a:schemeClr val="tx1"/>
                          </a:solidFill>
                          <a:effectLst/>
                        </a:rPr>
                        <a:t>) </a:t>
                      </a:r>
                    </a:p>
                    <a:p>
                      <a:pPr marL="0" marR="0" algn="ctr">
                        <a:lnSpc>
                          <a:spcPct val="115000"/>
                        </a:lnSpc>
                        <a:spcBef>
                          <a:spcPts val="0"/>
                        </a:spcBef>
                        <a:spcAft>
                          <a:spcPts val="0"/>
                        </a:spcAft>
                      </a:pPr>
                      <a:r>
                        <a:rPr lang="en-US" sz="1200" dirty="0">
                          <a:solidFill>
                            <a:schemeClr val="tx1"/>
                          </a:solidFill>
                          <a:effectLst/>
                        </a:rPr>
                        <a:t>(Max NGPS (m))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Search Radius and Cell Size </a:t>
                      </a:r>
                    </a:p>
                    <a:p>
                      <a:pPr marL="0" marR="0" algn="ctr">
                        <a:lnSpc>
                          <a:spcPct val="115000"/>
                        </a:lnSpc>
                        <a:spcBef>
                          <a:spcPts val="0"/>
                        </a:spcBef>
                        <a:spcAft>
                          <a:spcPts val="0"/>
                        </a:spcAft>
                      </a:pPr>
                      <a:r>
                        <a:rPr lang="en-US" sz="1200" dirty="0">
                          <a:solidFill>
                            <a:schemeClr val="tx1"/>
                          </a:solidFill>
                          <a:effectLst/>
                        </a:rPr>
                        <a:t>for Computing NGPD (m)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Low Confidence Polygons </a:t>
                      </a:r>
                    </a:p>
                    <a:p>
                      <a:pPr marL="0" marR="0" algn="ctr">
                        <a:lnSpc>
                          <a:spcPct val="115000"/>
                        </a:lnSpc>
                        <a:spcBef>
                          <a:spcPts val="0"/>
                        </a:spcBef>
                        <a:spcAft>
                          <a:spcPts val="0"/>
                        </a:spcAft>
                      </a:pPr>
                      <a:r>
                        <a:rPr lang="en-US" sz="1200" dirty="0">
                          <a:solidFill>
                            <a:schemeClr val="tx1"/>
                          </a:solidFill>
                          <a:effectLst/>
                        </a:rPr>
                        <a:t>Min Area</a:t>
                      </a:r>
                    </a:p>
                    <a:p>
                      <a:pPr marL="0" marR="0" algn="ctr">
                        <a:lnSpc>
                          <a:spcPct val="115000"/>
                        </a:lnSpc>
                        <a:spcBef>
                          <a:spcPts val="0"/>
                        </a:spcBef>
                        <a:spcAft>
                          <a:spcPts val="0"/>
                        </a:spcAft>
                      </a:pPr>
                      <a:r>
                        <a:rPr lang="en-US" sz="1200" dirty="0">
                          <a:solidFill>
                            <a:schemeClr val="tx1"/>
                          </a:solidFill>
                          <a:effectLst/>
                        </a:rPr>
                        <a:t>(acres (m</a:t>
                      </a:r>
                      <a:r>
                        <a:rPr lang="en-US" sz="1200" baseline="30000" dirty="0">
                          <a:solidFill>
                            <a:schemeClr val="tx1"/>
                          </a:solidFill>
                          <a:effectLst/>
                        </a:rPr>
                        <a:t>2</a:t>
                      </a:r>
                      <a:r>
                        <a:rPr lang="en-US" sz="1200" dirty="0">
                          <a:solidFill>
                            <a:schemeClr val="tx1"/>
                          </a:solidFill>
                          <a:effectLst/>
                        </a:rPr>
                        <a:t>))</a:t>
                      </a:r>
                      <a:endParaRPr lang="en-US" sz="1200" dirty="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dirty="0">
                          <a:solidFill>
                            <a:schemeClr val="tx1"/>
                          </a:solidFill>
                          <a:effectLst/>
                        </a:rPr>
                        <a:t>1-cm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≥20 (≤0.22)</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≥5 (≤0.45)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0.67</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0.5 (2,000)</a:t>
                      </a:r>
                      <a:endParaRPr lang="en-US" sz="110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dirty="0">
                          <a:solidFill>
                            <a:schemeClr val="tx1"/>
                          </a:solidFill>
                          <a:effectLst/>
                        </a:rPr>
                        <a:t>2.5-cm</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16 (0.25)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4 (0.50)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0.75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 (4,000)</a:t>
                      </a:r>
                      <a:endParaRPr lang="en-US" sz="110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5-cm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8 (0.35)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 (0.71)</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1.06</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 (8,000)</a:t>
                      </a:r>
                      <a:endParaRPr lang="en-US" sz="110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10-cm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 (0.71)</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0.5 (1.41)</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2.12</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5 (20,000)</a:t>
                      </a:r>
                      <a:endParaRPr lang="en-US" sz="110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15-cm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 (1.0)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0.25 (2.0)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3.00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5 (20,000)</a:t>
                      </a:r>
                      <a:endParaRPr lang="en-US" sz="110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20-cm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0.5 (1.4)</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0.125 (2.8)</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4.24</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5 (20,000)</a:t>
                      </a:r>
                      <a:endParaRPr lang="en-US" sz="110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33.3-cm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0.25 (2.0)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0.0625 (4.0)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6.0</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10 (40,000)</a:t>
                      </a:r>
                      <a:endParaRPr lang="en-US" sz="1100" dirty="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66.7-cm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0.1 (3.2)</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0.025 (6.3)</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9.5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15 (60,000)</a:t>
                      </a:r>
                      <a:endParaRPr lang="en-US" sz="1100" dirty="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100-cm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0.05 (4.5)</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0.0125 (8.9)</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13.4</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20 (80,000)</a:t>
                      </a:r>
                      <a:endParaRPr lang="en-US" sz="1100" dirty="0">
                        <a:solidFill>
                          <a:schemeClr val="tx1"/>
                        </a:solidFill>
                        <a:effectLst/>
                        <a:latin typeface="Calibri"/>
                        <a:ea typeface="Times New Roman"/>
                        <a:cs typeface="Times New Roman"/>
                      </a:endParaRPr>
                    </a:p>
                  </a:txBody>
                  <a:tcPr marL="68580" marR="68580" marT="0" marB="0" anchor="ctr"/>
                </a:tc>
              </a:tr>
              <a:tr h="332314">
                <a:tc>
                  <a:txBody>
                    <a:bodyPr/>
                    <a:lstStyle/>
                    <a:p>
                      <a:pPr marL="0" marR="0" algn="ctr">
                        <a:lnSpc>
                          <a:spcPct val="115000"/>
                        </a:lnSpc>
                        <a:spcBef>
                          <a:spcPts val="100"/>
                        </a:spcBef>
                        <a:spcAft>
                          <a:spcPts val="100"/>
                        </a:spcAft>
                      </a:pPr>
                      <a:r>
                        <a:rPr lang="en-US" sz="1100">
                          <a:solidFill>
                            <a:schemeClr val="tx1"/>
                          </a:solidFill>
                          <a:effectLst/>
                        </a:rPr>
                        <a:t>333.3-cm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0.01 (10.0)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0.0025 (20.0)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30.0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25 (100,000)</a:t>
                      </a:r>
                      <a:endParaRPr lang="en-US" sz="1100" dirty="0">
                        <a:solidFill>
                          <a:schemeClr val="tx1"/>
                        </a:solidFill>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22</a:t>
            </a:fld>
            <a:endParaRPr lang="en-US"/>
          </a:p>
        </p:txBody>
      </p:sp>
    </p:spTree>
    <p:extLst>
      <p:ext uri="{BB962C8B-B14F-4D97-AF65-F5344CB8AC3E}">
        <p14:creationId xmlns:p14="http://schemas.microsoft.com/office/powerpoint/2010/main" val="3950058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t>Accuracy requirements for aerial triangulation and INS-based sensor orientation of digital imagery</a:t>
            </a:r>
          </a:p>
        </p:txBody>
      </p:sp>
      <p:sp>
        <p:nvSpPr>
          <p:cNvPr id="3" name="Content Placeholder 2"/>
          <p:cNvSpPr>
            <a:spLocks noGrp="1"/>
          </p:cNvSpPr>
          <p:nvPr>
            <p:ph idx="1"/>
          </p:nvPr>
        </p:nvSpPr>
        <p:spPr/>
        <p:txBody>
          <a:bodyPr/>
          <a:lstStyle/>
          <a:p>
            <a:pPr lvl="0"/>
            <a:r>
              <a:rPr lang="en-US" sz="2000" dirty="0"/>
              <a:t>Accuracy of aerial triangulation designed for </a:t>
            </a:r>
            <a:r>
              <a:rPr lang="en-US" sz="2000" b="1" dirty="0"/>
              <a:t>digital planimetric data</a:t>
            </a:r>
            <a:r>
              <a:rPr lang="en-US" sz="2000" dirty="0"/>
              <a:t> (</a:t>
            </a:r>
            <a:r>
              <a:rPr lang="en-US" sz="2000" dirty="0" err="1"/>
              <a:t>orthoimagery</a:t>
            </a:r>
            <a:r>
              <a:rPr lang="en-US" sz="2000" dirty="0"/>
              <a:t> and/or digital planimetric map) </a:t>
            </a:r>
            <a:r>
              <a:rPr lang="en-US" sz="2000" b="1" dirty="0"/>
              <a:t>only</a:t>
            </a:r>
            <a:r>
              <a:rPr lang="en-US" sz="2000" dirty="0" smtClean="0"/>
              <a:t>:</a:t>
            </a:r>
          </a:p>
          <a:p>
            <a:pPr lvl="0"/>
            <a:endParaRPr lang="en-US" sz="2000" dirty="0"/>
          </a:p>
          <a:p>
            <a:pPr marL="800100" lvl="2" indent="0">
              <a:buNone/>
            </a:pPr>
            <a:r>
              <a:rPr lang="en-US" sz="2000" dirty="0" err="1"/>
              <a:t>RMSE</a:t>
            </a:r>
            <a:r>
              <a:rPr lang="en-US" sz="2000" baseline="-25000" dirty="0" err="1"/>
              <a:t>x</a:t>
            </a:r>
            <a:r>
              <a:rPr lang="en-US" sz="2000" baseline="-25000" dirty="0"/>
              <a:t>(AT)</a:t>
            </a:r>
            <a:r>
              <a:rPr lang="en-US" sz="2000" dirty="0"/>
              <a:t> or </a:t>
            </a:r>
            <a:r>
              <a:rPr lang="en-US" sz="2000" dirty="0" err="1"/>
              <a:t>RMSE</a:t>
            </a:r>
            <a:r>
              <a:rPr lang="en-US" sz="2000" baseline="-25000" dirty="0" err="1"/>
              <a:t>y</a:t>
            </a:r>
            <a:r>
              <a:rPr lang="en-US" sz="2000" baseline="-25000" dirty="0"/>
              <a:t>(AT)</a:t>
            </a:r>
            <a:r>
              <a:rPr lang="en-US" sz="2000" dirty="0"/>
              <a:t> = ½ * </a:t>
            </a:r>
            <a:r>
              <a:rPr lang="en-US" sz="2000" dirty="0" err="1"/>
              <a:t>RMSE</a:t>
            </a:r>
            <a:r>
              <a:rPr lang="en-US" sz="2000" baseline="-25000" dirty="0" err="1"/>
              <a:t>x</a:t>
            </a:r>
            <a:r>
              <a:rPr lang="en-US" sz="2000" baseline="-25000" dirty="0"/>
              <a:t>(Map)</a:t>
            </a:r>
            <a:r>
              <a:rPr lang="en-US" sz="2000" dirty="0"/>
              <a:t> or </a:t>
            </a:r>
            <a:r>
              <a:rPr lang="en-US" sz="2000" dirty="0" err="1"/>
              <a:t>RMSE</a:t>
            </a:r>
            <a:r>
              <a:rPr lang="en-US" sz="2000" baseline="-25000" dirty="0" err="1"/>
              <a:t>y</a:t>
            </a:r>
            <a:r>
              <a:rPr lang="en-US" sz="2000" baseline="-25000" dirty="0"/>
              <a:t>(Map)</a:t>
            </a:r>
            <a:endParaRPr lang="en-US" sz="2000" dirty="0"/>
          </a:p>
          <a:p>
            <a:pPr marL="800100" lvl="2" indent="0">
              <a:buNone/>
            </a:pPr>
            <a:r>
              <a:rPr lang="en-US" sz="2000" dirty="0" err="1"/>
              <a:t>RMSE</a:t>
            </a:r>
            <a:r>
              <a:rPr lang="en-US" sz="2000" baseline="-25000" dirty="0" err="1"/>
              <a:t>z</a:t>
            </a:r>
            <a:r>
              <a:rPr lang="en-US" sz="2000" baseline="-25000" dirty="0"/>
              <a:t>(AT)</a:t>
            </a:r>
            <a:r>
              <a:rPr lang="en-US" sz="2000" dirty="0"/>
              <a:t> = </a:t>
            </a:r>
            <a:r>
              <a:rPr lang="en-US" sz="2000" dirty="0" err="1"/>
              <a:t>RMSE</a:t>
            </a:r>
            <a:r>
              <a:rPr lang="en-US" sz="2000" baseline="-25000" dirty="0" err="1"/>
              <a:t>x</a:t>
            </a:r>
            <a:r>
              <a:rPr lang="en-US" sz="2000" baseline="-25000" dirty="0"/>
              <a:t>(Map)</a:t>
            </a:r>
            <a:r>
              <a:rPr lang="en-US" sz="2000" dirty="0"/>
              <a:t> or </a:t>
            </a:r>
            <a:r>
              <a:rPr lang="en-US" sz="2000" dirty="0" err="1"/>
              <a:t>RMSE</a:t>
            </a:r>
            <a:r>
              <a:rPr lang="en-US" sz="2000" baseline="-25000" dirty="0" err="1"/>
              <a:t>y</a:t>
            </a:r>
            <a:r>
              <a:rPr lang="en-US" sz="2000" baseline="-25000" dirty="0"/>
              <a:t>(Map)</a:t>
            </a:r>
            <a:r>
              <a:rPr lang="en-US" sz="2000" dirty="0"/>
              <a:t> of </a:t>
            </a:r>
            <a:r>
              <a:rPr lang="en-US" sz="2000" dirty="0" err="1"/>
              <a:t>orthoimagery</a:t>
            </a:r>
            <a:endParaRPr lang="en-US" sz="2000" dirty="0"/>
          </a:p>
          <a:p>
            <a:pPr marL="800100" lvl="2" indent="0">
              <a:buNone/>
            </a:pPr>
            <a:endParaRPr lang="en-US" sz="2000" dirty="0" smtClean="0"/>
          </a:p>
          <a:p>
            <a:pPr lvl="0"/>
            <a:r>
              <a:rPr lang="en-US" sz="2000" dirty="0" smtClean="0"/>
              <a:t>Accuracy </a:t>
            </a:r>
            <a:r>
              <a:rPr lang="en-US" sz="2000" dirty="0"/>
              <a:t>of aerial triangulation designed </a:t>
            </a:r>
            <a:r>
              <a:rPr lang="en-US" sz="2000" b="1" dirty="0"/>
              <a:t>for elevation data</a:t>
            </a:r>
            <a:r>
              <a:rPr lang="en-US" sz="2000" dirty="0"/>
              <a:t>, or planimetric data (</a:t>
            </a:r>
            <a:r>
              <a:rPr lang="en-US" sz="2000" dirty="0" err="1"/>
              <a:t>orthoimagery</a:t>
            </a:r>
            <a:r>
              <a:rPr lang="en-US" sz="2000" dirty="0"/>
              <a:t> and/or digital planimetric map) and elevation data production</a:t>
            </a:r>
            <a:r>
              <a:rPr lang="en-US" sz="2000" dirty="0" smtClean="0"/>
              <a:t>:</a:t>
            </a:r>
          </a:p>
          <a:p>
            <a:pPr lvl="0"/>
            <a:endParaRPr lang="en-US" sz="2000" dirty="0"/>
          </a:p>
          <a:p>
            <a:r>
              <a:rPr lang="en-US" sz="2000" dirty="0" err="1"/>
              <a:t>RMSE</a:t>
            </a:r>
            <a:r>
              <a:rPr lang="en-US" sz="2000" baseline="-25000" dirty="0" err="1"/>
              <a:t>x</a:t>
            </a:r>
            <a:r>
              <a:rPr lang="en-US" sz="2000" baseline="-25000" dirty="0"/>
              <a:t>(AT)</a:t>
            </a:r>
            <a:r>
              <a:rPr lang="en-US" sz="2000" dirty="0"/>
              <a:t>, </a:t>
            </a:r>
            <a:r>
              <a:rPr lang="en-US" sz="2000" dirty="0" err="1"/>
              <a:t>RMSE</a:t>
            </a:r>
            <a:r>
              <a:rPr lang="en-US" sz="2000" baseline="-25000" dirty="0" err="1"/>
              <a:t>y</a:t>
            </a:r>
            <a:r>
              <a:rPr lang="en-US" sz="2000" baseline="-25000" dirty="0"/>
              <a:t>(AT)</a:t>
            </a:r>
            <a:r>
              <a:rPr lang="en-US" sz="2000" dirty="0"/>
              <a:t>or </a:t>
            </a:r>
            <a:r>
              <a:rPr lang="en-US" sz="2000" dirty="0" err="1"/>
              <a:t>RMSE</a:t>
            </a:r>
            <a:r>
              <a:rPr lang="en-US" sz="2000" baseline="-25000" dirty="0" err="1"/>
              <a:t>z</a:t>
            </a:r>
            <a:r>
              <a:rPr lang="en-US" sz="2000" baseline="-25000" dirty="0"/>
              <a:t>(AT)</a:t>
            </a:r>
            <a:r>
              <a:rPr lang="en-US" sz="2000" dirty="0"/>
              <a:t> = ½ * </a:t>
            </a:r>
            <a:r>
              <a:rPr lang="en-US" sz="2000" dirty="0" err="1"/>
              <a:t>RMSE</a:t>
            </a:r>
            <a:r>
              <a:rPr lang="en-US" sz="2000" baseline="-25000" dirty="0" err="1"/>
              <a:t>x</a:t>
            </a:r>
            <a:r>
              <a:rPr lang="en-US" sz="2000" baseline="-25000" dirty="0"/>
              <a:t>(Map)</a:t>
            </a:r>
            <a:r>
              <a:rPr lang="en-US" sz="2000" dirty="0"/>
              <a:t>, </a:t>
            </a:r>
            <a:r>
              <a:rPr lang="en-US" sz="2000" dirty="0" err="1"/>
              <a:t>RMSE</a:t>
            </a:r>
            <a:r>
              <a:rPr lang="en-US" sz="2000" baseline="-25000" dirty="0" err="1"/>
              <a:t>y</a:t>
            </a:r>
            <a:r>
              <a:rPr lang="en-US" sz="2000" baseline="-25000" dirty="0"/>
              <a:t>(Map)</a:t>
            </a:r>
            <a:r>
              <a:rPr lang="en-US" sz="2000" dirty="0"/>
              <a:t>or </a:t>
            </a:r>
            <a:r>
              <a:rPr lang="en-US" sz="2000" dirty="0" err="1"/>
              <a:t>RMSE</a:t>
            </a:r>
            <a:r>
              <a:rPr lang="en-US" sz="2000" baseline="-25000" dirty="0" err="1"/>
              <a:t>z</a:t>
            </a:r>
            <a:r>
              <a:rPr lang="en-US" sz="2000" baseline="-25000" dirty="0"/>
              <a:t>(DEM</a:t>
            </a:r>
            <a:r>
              <a:rPr lang="en-US" sz="2000" baseline="-25000" dirty="0" smtClean="0"/>
              <a:t>)</a:t>
            </a:r>
            <a:endParaRPr lang="en-US" sz="20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23</a:t>
            </a:fld>
            <a:endParaRPr lang="en-US"/>
          </a:p>
        </p:txBody>
      </p:sp>
    </p:spTree>
    <p:extLst>
      <p:ext uri="{BB962C8B-B14F-4D97-AF65-F5344CB8AC3E}">
        <p14:creationId xmlns:p14="http://schemas.microsoft.com/office/powerpoint/2010/main" val="3108400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Accuracy requirements for ground control used for aerial triangulation</a:t>
            </a:r>
          </a:p>
        </p:txBody>
      </p:sp>
      <p:sp>
        <p:nvSpPr>
          <p:cNvPr id="3" name="Content Placeholder 2"/>
          <p:cNvSpPr>
            <a:spLocks noGrp="1"/>
          </p:cNvSpPr>
          <p:nvPr>
            <p:ph idx="1"/>
          </p:nvPr>
        </p:nvSpPr>
        <p:spPr>
          <a:xfrm>
            <a:off x="533400" y="1524000"/>
            <a:ext cx="8458200" cy="4754563"/>
          </a:xfrm>
        </p:spPr>
        <p:txBody>
          <a:bodyPr/>
          <a:lstStyle/>
          <a:p>
            <a:pPr lvl="0"/>
            <a:r>
              <a:rPr lang="en-US" sz="2400" dirty="0"/>
              <a:t>Accuracy of  ground controls designed for </a:t>
            </a:r>
            <a:r>
              <a:rPr lang="en-US" sz="2400" b="1" dirty="0"/>
              <a:t>planimetric data </a:t>
            </a:r>
            <a:r>
              <a:rPr lang="en-US" sz="2400" dirty="0"/>
              <a:t>(</a:t>
            </a:r>
            <a:r>
              <a:rPr lang="en-US" sz="2400" dirty="0" err="1"/>
              <a:t>orthoimagery</a:t>
            </a:r>
            <a:r>
              <a:rPr lang="en-US" sz="2400" dirty="0"/>
              <a:t> and/or digital planimetric map)production </a:t>
            </a:r>
            <a:r>
              <a:rPr lang="en-US" sz="2400" b="1" dirty="0"/>
              <a:t>only</a:t>
            </a:r>
            <a:r>
              <a:rPr lang="en-US" sz="2400" dirty="0" smtClean="0"/>
              <a:t>:</a:t>
            </a:r>
          </a:p>
          <a:p>
            <a:pPr marL="0" lvl="0" indent="0">
              <a:buNone/>
            </a:pPr>
            <a:endParaRPr lang="en-US" sz="2400" dirty="0"/>
          </a:p>
          <a:p>
            <a:pPr marL="400050" lvl="1" indent="0">
              <a:buNone/>
            </a:pPr>
            <a:r>
              <a:rPr lang="en-US" sz="2200" dirty="0" err="1" smtClean="0"/>
              <a:t>RMSE</a:t>
            </a:r>
            <a:r>
              <a:rPr lang="en-US" sz="2200" baseline="-25000" dirty="0" err="1" smtClean="0"/>
              <a:t>x</a:t>
            </a:r>
            <a:r>
              <a:rPr lang="en-US" sz="2200" dirty="0" smtClean="0"/>
              <a:t> or </a:t>
            </a:r>
            <a:r>
              <a:rPr lang="en-US" sz="2200" dirty="0" err="1" smtClean="0"/>
              <a:t>RMSE</a:t>
            </a:r>
            <a:r>
              <a:rPr lang="en-US" sz="2200" baseline="-25000" dirty="0" err="1" smtClean="0"/>
              <a:t>y</a:t>
            </a:r>
            <a:r>
              <a:rPr lang="en-US" sz="2200" dirty="0" smtClean="0"/>
              <a:t> = ¼ * </a:t>
            </a:r>
            <a:r>
              <a:rPr lang="en-US" sz="2200" dirty="0" err="1" smtClean="0"/>
              <a:t>RMSE</a:t>
            </a:r>
            <a:r>
              <a:rPr lang="en-US" sz="2200" baseline="-25000" dirty="0" err="1" smtClean="0"/>
              <a:t>x</a:t>
            </a:r>
            <a:r>
              <a:rPr lang="en-US" sz="2200" baseline="-25000" dirty="0" smtClean="0"/>
              <a:t>(Map)</a:t>
            </a:r>
            <a:r>
              <a:rPr lang="en-US" sz="2200" dirty="0" smtClean="0"/>
              <a:t> or </a:t>
            </a:r>
            <a:r>
              <a:rPr lang="en-US" sz="2200" dirty="0" err="1" smtClean="0"/>
              <a:t>RMSE</a:t>
            </a:r>
            <a:r>
              <a:rPr lang="en-US" sz="2200" baseline="-25000" dirty="0" err="1" smtClean="0"/>
              <a:t>y</a:t>
            </a:r>
            <a:r>
              <a:rPr lang="en-US" sz="2200" baseline="-25000" dirty="0" smtClean="0"/>
              <a:t>(Map)</a:t>
            </a:r>
            <a:r>
              <a:rPr lang="en-US" sz="2200" dirty="0" smtClean="0"/>
              <a:t>, </a:t>
            </a:r>
          </a:p>
          <a:p>
            <a:pPr marL="400050" lvl="1" indent="0">
              <a:buNone/>
            </a:pPr>
            <a:r>
              <a:rPr lang="en-US" sz="2200" dirty="0" err="1" smtClean="0"/>
              <a:t>RMSE</a:t>
            </a:r>
            <a:r>
              <a:rPr lang="en-US" sz="2200" baseline="-25000" dirty="0" err="1" smtClean="0"/>
              <a:t>z</a:t>
            </a:r>
            <a:r>
              <a:rPr lang="en-US" sz="2200" dirty="0" smtClean="0"/>
              <a:t> = ½ * </a:t>
            </a:r>
            <a:r>
              <a:rPr lang="en-US" sz="2200" dirty="0" err="1" smtClean="0"/>
              <a:t>RMSE</a:t>
            </a:r>
            <a:r>
              <a:rPr lang="en-US" sz="2200" baseline="-25000" dirty="0" err="1" smtClean="0"/>
              <a:t>x</a:t>
            </a:r>
            <a:r>
              <a:rPr lang="en-US" sz="2200" baseline="-25000" dirty="0" smtClean="0"/>
              <a:t>(Map)</a:t>
            </a:r>
            <a:r>
              <a:rPr lang="en-US" sz="2200" dirty="0" smtClean="0"/>
              <a:t> or </a:t>
            </a:r>
            <a:r>
              <a:rPr lang="en-US" sz="2200" dirty="0" err="1" smtClean="0"/>
              <a:t>RMSE</a:t>
            </a:r>
            <a:r>
              <a:rPr lang="en-US" sz="2200" baseline="-25000" dirty="0" err="1" smtClean="0"/>
              <a:t>y</a:t>
            </a:r>
            <a:r>
              <a:rPr lang="en-US" sz="2200" baseline="-25000" dirty="0" smtClean="0"/>
              <a:t>(Map)</a:t>
            </a:r>
            <a:r>
              <a:rPr lang="en-US" sz="2200" dirty="0" smtClean="0"/>
              <a:t> </a:t>
            </a:r>
          </a:p>
          <a:p>
            <a:pPr marL="400050" lvl="1" indent="0">
              <a:buNone/>
            </a:pPr>
            <a:endParaRPr lang="en-US" sz="2200" dirty="0" smtClean="0"/>
          </a:p>
          <a:p>
            <a:pPr lvl="0"/>
            <a:r>
              <a:rPr lang="en-US" sz="2400" dirty="0" smtClean="0"/>
              <a:t>Accuracy </a:t>
            </a:r>
            <a:r>
              <a:rPr lang="en-US" sz="2400" dirty="0"/>
              <a:t>of ground controls designed for </a:t>
            </a:r>
            <a:r>
              <a:rPr lang="en-US" sz="2400" b="1" dirty="0"/>
              <a:t>elevation data</a:t>
            </a:r>
            <a:r>
              <a:rPr lang="en-US" sz="2400" dirty="0"/>
              <a:t>, or planimetric data  </a:t>
            </a:r>
            <a:r>
              <a:rPr lang="en-US" sz="2400" b="1" dirty="0"/>
              <a:t>and</a:t>
            </a:r>
            <a:r>
              <a:rPr lang="en-US" sz="2400" dirty="0"/>
              <a:t> elevation data production:</a:t>
            </a:r>
          </a:p>
          <a:p>
            <a:pPr marL="0" indent="0">
              <a:buNone/>
            </a:pPr>
            <a:r>
              <a:rPr lang="en-US" sz="2400" dirty="0"/>
              <a:t> </a:t>
            </a:r>
          </a:p>
          <a:p>
            <a:pPr marL="400050" lvl="1" indent="0">
              <a:buNone/>
            </a:pPr>
            <a:r>
              <a:rPr lang="en-US" sz="2200" dirty="0" err="1"/>
              <a:t>RMSE</a:t>
            </a:r>
            <a:r>
              <a:rPr lang="en-US" sz="2200" baseline="-25000" dirty="0" err="1"/>
              <a:t>x</a:t>
            </a:r>
            <a:r>
              <a:rPr lang="en-US" sz="2200" dirty="0"/>
              <a:t>, </a:t>
            </a:r>
            <a:r>
              <a:rPr lang="en-US" sz="2200" dirty="0" err="1"/>
              <a:t>RMSE</a:t>
            </a:r>
            <a:r>
              <a:rPr lang="en-US" sz="2200" baseline="-25000" dirty="0" err="1"/>
              <a:t>y</a:t>
            </a:r>
            <a:r>
              <a:rPr lang="en-US" sz="2200" dirty="0"/>
              <a:t> or </a:t>
            </a:r>
            <a:r>
              <a:rPr lang="en-US" sz="2200" dirty="0" err="1"/>
              <a:t>RMSE</a:t>
            </a:r>
            <a:r>
              <a:rPr lang="en-US" sz="2200" baseline="-25000" dirty="0" err="1"/>
              <a:t>z</a:t>
            </a:r>
            <a:r>
              <a:rPr lang="en-US" sz="2200" dirty="0"/>
              <a:t>= ¼ * </a:t>
            </a:r>
            <a:r>
              <a:rPr lang="en-US" sz="2200" dirty="0" err="1"/>
              <a:t>RMSE</a:t>
            </a:r>
            <a:r>
              <a:rPr lang="en-US" sz="2200" baseline="-25000" dirty="0" err="1"/>
              <a:t>x</a:t>
            </a:r>
            <a:r>
              <a:rPr lang="en-US" sz="2200" baseline="-25000" dirty="0"/>
              <a:t>(Map)</a:t>
            </a:r>
            <a:r>
              <a:rPr lang="en-US" sz="2200" dirty="0"/>
              <a:t>, </a:t>
            </a:r>
            <a:r>
              <a:rPr lang="en-US" sz="2200" dirty="0" err="1"/>
              <a:t>RMSE</a:t>
            </a:r>
            <a:r>
              <a:rPr lang="en-US" sz="2200" baseline="-25000" dirty="0" err="1"/>
              <a:t>y</a:t>
            </a:r>
            <a:r>
              <a:rPr lang="en-US" sz="2200" baseline="-25000" dirty="0"/>
              <a:t>(Map)</a:t>
            </a:r>
            <a:r>
              <a:rPr lang="en-US" sz="2200" dirty="0"/>
              <a:t> or </a:t>
            </a:r>
            <a:r>
              <a:rPr lang="en-US" sz="2200" dirty="0" err="1"/>
              <a:t>RMSE</a:t>
            </a:r>
            <a:r>
              <a:rPr lang="en-US" sz="2200" baseline="-25000" dirty="0" err="1"/>
              <a:t>z</a:t>
            </a:r>
            <a:r>
              <a:rPr lang="en-US" sz="2200" baseline="-25000" dirty="0"/>
              <a:t>(DEM)</a:t>
            </a:r>
            <a:endParaRPr lang="en-US" sz="2200" dirty="0"/>
          </a:p>
          <a:p>
            <a:endParaRPr lang="en-US" sz="24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24</a:t>
            </a:fld>
            <a:endParaRPr lang="en-US"/>
          </a:p>
        </p:txBody>
      </p:sp>
    </p:spTree>
    <p:extLst>
      <p:ext uri="{BB962C8B-B14F-4D97-AF65-F5344CB8AC3E}">
        <p14:creationId xmlns:p14="http://schemas.microsoft.com/office/powerpoint/2010/main" val="27199685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Examples on Aerial </a:t>
            </a:r>
            <a:r>
              <a:rPr lang="en-US" sz="3600" dirty="0" err="1" smtClean="0"/>
              <a:t>Traingulation</a:t>
            </a:r>
            <a:r>
              <a:rPr lang="en-US" sz="3600" dirty="0" smtClean="0"/>
              <a:t> and Ground Control Accuracy</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03594489"/>
              </p:ext>
            </p:extLst>
          </p:nvPr>
        </p:nvGraphicFramePr>
        <p:xfrm>
          <a:off x="1143000" y="4419600"/>
          <a:ext cx="7010401" cy="902335"/>
        </p:xfrm>
        <a:graphic>
          <a:graphicData uri="http://schemas.openxmlformats.org/drawingml/2006/table">
            <a:tbl>
              <a:tblPr firstRow="1" firstCol="1" bandRow="1" bandCol="1">
                <a:tableStyleId>{5C22544A-7EE6-4342-B048-85BDC9FD1C3A}</a:tableStyleId>
              </a:tblPr>
              <a:tblGrid>
                <a:gridCol w="1557867"/>
                <a:gridCol w="1557867"/>
                <a:gridCol w="1557867"/>
                <a:gridCol w="1557867"/>
                <a:gridCol w="778933"/>
              </a:tblGrid>
              <a:tr h="216535">
                <a:tc rowSpan="2">
                  <a:txBody>
                    <a:bodyPr/>
                    <a:lstStyle/>
                    <a:p>
                      <a:pPr marL="0" marR="0" algn="ctr">
                        <a:lnSpc>
                          <a:spcPct val="115000"/>
                        </a:lnSpc>
                        <a:spcBef>
                          <a:spcPts val="0"/>
                        </a:spcBef>
                        <a:spcAft>
                          <a:spcPts val="0"/>
                        </a:spcAft>
                      </a:pPr>
                      <a:r>
                        <a:rPr lang="en-US" sz="1200" dirty="0">
                          <a:solidFill>
                            <a:schemeClr val="tx1"/>
                          </a:solidFill>
                          <a:effectLst/>
                        </a:rPr>
                        <a:t>Product Accuracy (</a:t>
                      </a:r>
                      <a:r>
                        <a:rPr lang="en-US" sz="1200" dirty="0" err="1">
                          <a:solidFill>
                            <a:schemeClr val="tx1"/>
                          </a:solidFill>
                          <a:effectLst/>
                        </a:rPr>
                        <a:t>RMSE</a:t>
                      </a:r>
                      <a:r>
                        <a:rPr lang="en-US" sz="1200" baseline="-25000" dirty="0" err="1">
                          <a:solidFill>
                            <a:schemeClr val="tx1"/>
                          </a:solidFill>
                          <a:effectLst/>
                        </a:rPr>
                        <a:t>x</a:t>
                      </a:r>
                      <a:r>
                        <a:rPr lang="en-US" sz="1200" baseline="-25000" dirty="0">
                          <a:solidFill>
                            <a:schemeClr val="tx1"/>
                          </a:solidFill>
                          <a:effectLst/>
                        </a:rPr>
                        <a:t>, </a:t>
                      </a:r>
                      <a:r>
                        <a:rPr lang="en-US" sz="1200" dirty="0" err="1">
                          <a:solidFill>
                            <a:schemeClr val="tx1"/>
                          </a:solidFill>
                          <a:effectLst/>
                        </a:rPr>
                        <a:t>RMSE</a:t>
                      </a:r>
                      <a:r>
                        <a:rPr lang="en-US" sz="1200" baseline="-25000" dirty="0" err="1">
                          <a:solidFill>
                            <a:schemeClr val="tx1"/>
                          </a:solidFill>
                          <a:effectLst/>
                        </a:rPr>
                        <a:t>y</a:t>
                      </a:r>
                      <a:r>
                        <a:rPr lang="en-US" sz="1200" dirty="0">
                          <a:solidFill>
                            <a:schemeClr val="tx1"/>
                          </a:solidFill>
                          <a:effectLst/>
                        </a:rPr>
                        <a:t>)</a:t>
                      </a: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200">
                          <a:solidFill>
                            <a:schemeClr val="tx1"/>
                          </a:solidFill>
                          <a:effectLst/>
                        </a:rPr>
                        <a:t>A/T Accuracy</a:t>
                      </a:r>
                      <a:endParaRPr lang="en-US" sz="12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200">
                          <a:solidFill>
                            <a:schemeClr val="tx1"/>
                          </a:solidFill>
                          <a:effectLst/>
                        </a:rPr>
                        <a:t>Ground Control Accuracy</a:t>
                      </a:r>
                      <a:endParaRPr lang="en-US" sz="12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r>
              <a:tr h="457200">
                <a:tc vMerge="1">
                  <a:txBody>
                    <a:bodyPr/>
                    <a:lstStyle/>
                    <a:p>
                      <a:endParaRPr lang="en-US"/>
                    </a:p>
                  </a:txBody>
                  <a:tcPr/>
                </a:tc>
                <a:tc>
                  <a:txBody>
                    <a:bodyPr/>
                    <a:lstStyle/>
                    <a:p>
                      <a:pPr marL="0" marR="0" algn="ctr">
                        <a:lnSpc>
                          <a:spcPct val="115000"/>
                        </a:lnSpc>
                        <a:spcBef>
                          <a:spcPts val="0"/>
                        </a:spcBef>
                        <a:spcAft>
                          <a:spcPts val="0"/>
                        </a:spcAft>
                      </a:pPr>
                      <a:r>
                        <a:rPr lang="en-US" sz="1200" dirty="0" err="1">
                          <a:solidFill>
                            <a:schemeClr val="tx1"/>
                          </a:solidFill>
                          <a:effectLst/>
                        </a:rPr>
                        <a:t>RMSE</a:t>
                      </a:r>
                      <a:r>
                        <a:rPr lang="en-US" sz="1200" baseline="-25000" dirty="0" err="1">
                          <a:solidFill>
                            <a:schemeClr val="tx1"/>
                          </a:solidFill>
                          <a:effectLst/>
                        </a:rPr>
                        <a:t>x</a:t>
                      </a:r>
                      <a:r>
                        <a:rPr lang="en-US" sz="1200" baseline="-25000" dirty="0">
                          <a:solidFill>
                            <a:schemeClr val="tx1"/>
                          </a:solidFill>
                          <a:effectLst/>
                        </a:rPr>
                        <a:t> </a:t>
                      </a:r>
                      <a:r>
                        <a:rPr lang="en-US" sz="1200" dirty="0">
                          <a:solidFill>
                            <a:schemeClr val="tx1"/>
                          </a:solidFill>
                          <a:effectLst/>
                        </a:rPr>
                        <a:t>and </a:t>
                      </a:r>
                      <a:r>
                        <a:rPr lang="en-US" sz="1200" dirty="0" err="1">
                          <a:solidFill>
                            <a:schemeClr val="tx1"/>
                          </a:solidFill>
                          <a:effectLst/>
                        </a:rPr>
                        <a:t>RMSE</a:t>
                      </a:r>
                      <a:r>
                        <a:rPr lang="en-US" sz="1200" baseline="-25000" dirty="0" err="1">
                          <a:solidFill>
                            <a:schemeClr val="tx1"/>
                          </a:solidFill>
                          <a:effectLst/>
                        </a:rPr>
                        <a:t>y</a:t>
                      </a:r>
                      <a:endParaRPr lang="en-US" sz="1200" dirty="0">
                        <a:solidFill>
                          <a:schemeClr val="tx1"/>
                        </a:solidFill>
                        <a:effectLst/>
                      </a:endParaRPr>
                    </a:p>
                    <a:p>
                      <a:pPr marL="0" marR="0" algn="ctr">
                        <a:lnSpc>
                          <a:spcPct val="115000"/>
                        </a:lnSpc>
                        <a:spcBef>
                          <a:spcPts val="0"/>
                        </a:spcBef>
                        <a:spcAft>
                          <a:spcPts val="0"/>
                        </a:spcAft>
                      </a:pPr>
                      <a:r>
                        <a:rPr lang="en-US" sz="1200" dirty="0">
                          <a:solidFill>
                            <a:schemeClr val="tx1"/>
                          </a:solidFill>
                          <a:effectLst/>
                        </a:rPr>
                        <a:t>(cm)</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chemeClr val="tx1"/>
                          </a:solidFill>
                          <a:effectLst/>
                        </a:rPr>
                        <a:t>RMSE</a:t>
                      </a:r>
                      <a:r>
                        <a:rPr lang="en-US" sz="1200" baseline="-25000">
                          <a:solidFill>
                            <a:schemeClr val="tx1"/>
                          </a:solidFill>
                          <a:effectLst/>
                        </a:rPr>
                        <a:t>z</a:t>
                      </a:r>
                      <a:endParaRPr lang="en-US" sz="1200">
                        <a:solidFill>
                          <a:schemeClr val="tx1"/>
                        </a:solidFill>
                        <a:effectLst/>
                      </a:endParaRPr>
                    </a:p>
                    <a:p>
                      <a:pPr marL="0" marR="0" algn="ctr">
                        <a:lnSpc>
                          <a:spcPct val="115000"/>
                        </a:lnSpc>
                        <a:spcBef>
                          <a:spcPts val="0"/>
                        </a:spcBef>
                        <a:spcAft>
                          <a:spcPts val="0"/>
                        </a:spcAft>
                      </a:pPr>
                      <a:r>
                        <a:rPr lang="en-US" sz="1200">
                          <a:solidFill>
                            <a:schemeClr val="tx1"/>
                          </a:solidFill>
                          <a:effectLst/>
                        </a:rPr>
                        <a:t>(cm)</a:t>
                      </a:r>
                      <a:endParaRPr lang="en-US" sz="12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chemeClr val="tx1"/>
                          </a:solidFill>
                          <a:effectLst/>
                        </a:rPr>
                        <a:t>RMSE</a:t>
                      </a:r>
                      <a:r>
                        <a:rPr lang="en-US" sz="1200" baseline="-25000">
                          <a:solidFill>
                            <a:schemeClr val="tx1"/>
                          </a:solidFill>
                          <a:effectLst/>
                        </a:rPr>
                        <a:t>x </a:t>
                      </a:r>
                      <a:r>
                        <a:rPr lang="en-US" sz="1200">
                          <a:solidFill>
                            <a:schemeClr val="tx1"/>
                          </a:solidFill>
                          <a:effectLst/>
                        </a:rPr>
                        <a:t>and RMSE</a:t>
                      </a:r>
                      <a:r>
                        <a:rPr lang="en-US" sz="1200" baseline="-25000">
                          <a:solidFill>
                            <a:schemeClr val="tx1"/>
                          </a:solidFill>
                          <a:effectLst/>
                        </a:rPr>
                        <a:t>y</a:t>
                      </a:r>
                      <a:endParaRPr lang="en-US" sz="1200">
                        <a:solidFill>
                          <a:schemeClr val="tx1"/>
                        </a:solidFill>
                        <a:effectLst/>
                      </a:endParaRPr>
                    </a:p>
                    <a:p>
                      <a:pPr marL="0" marR="0" algn="ctr">
                        <a:lnSpc>
                          <a:spcPct val="115000"/>
                        </a:lnSpc>
                        <a:spcBef>
                          <a:spcPts val="0"/>
                        </a:spcBef>
                        <a:spcAft>
                          <a:spcPts val="0"/>
                        </a:spcAft>
                      </a:pPr>
                      <a:r>
                        <a:rPr lang="en-US" sz="1200">
                          <a:solidFill>
                            <a:schemeClr val="tx1"/>
                          </a:solidFill>
                          <a:effectLst/>
                        </a:rPr>
                        <a:t>(cm)</a:t>
                      </a:r>
                      <a:endParaRPr lang="en-US" sz="12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chemeClr val="tx1"/>
                          </a:solidFill>
                          <a:effectLst/>
                        </a:rPr>
                        <a:t>RMSE</a:t>
                      </a:r>
                      <a:r>
                        <a:rPr lang="en-US" sz="1200" baseline="-25000">
                          <a:solidFill>
                            <a:schemeClr val="tx1"/>
                          </a:solidFill>
                          <a:effectLst/>
                        </a:rPr>
                        <a:t>z</a:t>
                      </a:r>
                      <a:endParaRPr lang="en-US" sz="1200">
                        <a:solidFill>
                          <a:schemeClr val="tx1"/>
                        </a:solidFill>
                        <a:effectLst/>
                      </a:endParaRPr>
                    </a:p>
                    <a:p>
                      <a:pPr marL="0" marR="0" algn="ctr">
                        <a:lnSpc>
                          <a:spcPct val="115000"/>
                        </a:lnSpc>
                        <a:spcBef>
                          <a:spcPts val="0"/>
                        </a:spcBef>
                        <a:spcAft>
                          <a:spcPts val="0"/>
                        </a:spcAft>
                      </a:pPr>
                      <a:r>
                        <a:rPr lang="en-US" sz="1200">
                          <a:solidFill>
                            <a:schemeClr val="tx1"/>
                          </a:solidFill>
                          <a:effectLst/>
                        </a:rPr>
                        <a:t>(cm)</a:t>
                      </a:r>
                      <a:endParaRPr lang="en-US" sz="1200">
                        <a:solidFill>
                          <a:schemeClr val="tx1"/>
                        </a:solidFill>
                        <a:effectLst/>
                        <a:latin typeface="Calibri"/>
                        <a:ea typeface="Times New Roman"/>
                        <a:cs typeface="Times New Roman"/>
                      </a:endParaRPr>
                    </a:p>
                  </a:txBody>
                  <a:tcPr marL="68580" marR="68580" marT="0" marB="0" anchor="ctr"/>
                </a:tc>
              </a:tr>
              <a:tr h="228600">
                <a:tc>
                  <a:txBody>
                    <a:bodyPr/>
                    <a:lstStyle/>
                    <a:p>
                      <a:pPr marL="0" marR="0" algn="ctr">
                        <a:lnSpc>
                          <a:spcPct val="115000"/>
                        </a:lnSpc>
                        <a:spcBef>
                          <a:spcPts val="0"/>
                        </a:spcBef>
                        <a:spcAft>
                          <a:spcPts val="0"/>
                        </a:spcAft>
                      </a:pPr>
                      <a:r>
                        <a:rPr lang="en-US" sz="1200">
                          <a:solidFill>
                            <a:schemeClr val="tx1"/>
                          </a:solidFill>
                          <a:effectLst/>
                        </a:rPr>
                        <a:t>50</a:t>
                      </a:r>
                      <a:endParaRPr lang="en-US" sz="12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25</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50</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12.5</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25</a:t>
                      </a:r>
                      <a:endParaRPr lang="en-US" sz="1200" dirty="0">
                        <a:solidFill>
                          <a:schemeClr val="tx1"/>
                        </a:solidFill>
                        <a:effectLst/>
                        <a:latin typeface="Calibri"/>
                        <a:ea typeface="Times New Roman"/>
                        <a:cs typeface="Times New Roman"/>
                      </a:endParaRPr>
                    </a:p>
                  </a:txBody>
                  <a:tcPr marL="68580" marR="68580" marT="0" marB="0" anchor="ctr"/>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17961757"/>
              </p:ext>
            </p:extLst>
          </p:nvPr>
        </p:nvGraphicFramePr>
        <p:xfrm>
          <a:off x="990599" y="2286000"/>
          <a:ext cx="7239001" cy="999744"/>
        </p:xfrm>
        <a:graphic>
          <a:graphicData uri="http://schemas.openxmlformats.org/drawingml/2006/table">
            <a:tbl>
              <a:tblPr firstRow="1" firstCol="1" bandRow="1" bandCol="1">
                <a:tableStyleId>{5C22544A-7EE6-4342-B048-85BDC9FD1C3A}</a:tableStyleId>
              </a:tblPr>
              <a:tblGrid>
                <a:gridCol w="1608667"/>
                <a:gridCol w="1608667"/>
                <a:gridCol w="1608667"/>
                <a:gridCol w="1608667"/>
                <a:gridCol w="804333"/>
              </a:tblGrid>
              <a:tr h="228600">
                <a:tc rowSpan="2">
                  <a:txBody>
                    <a:bodyPr/>
                    <a:lstStyle/>
                    <a:p>
                      <a:pPr marL="0" marR="0" algn="ctr">
                        <a:lnSpc>
                          <a:spcPct val="115000"/>
                        </a:lnSpc>
                        <a:spcBef>
                          <a:spcPts val="0"/>
                        </a:spcBef>
                        <a:spcAft>
                          <a:spcPts val="0"/>
                        </a:spcAft>
                      </a:pPr>
                      <a:r>
                        <a:rPr lang="en-US" sz="1100" dirty="0">
                          <a:solidFill>
                            <a:schemeClr val="tx1"/>
                          </a:solidFill>
                          <a:effectLst/>
                        </a:rPr>
                        <a:t>Product Accuracy (</a:t>
                      </a:r>
                      <a:r>
                        <a:rPr lang="en-US" sz="1100" dirty="0" err="1">
                          <a:solidFill>
                            <a:schemeClr val="tx1"/>
                          </a:solidFill>
                          <a:effectLst/>
                        </a:rPr>
                        <a:t>RMSE</a:t>
                      </a:r>
                      <a:r>
                        <a:rPr lang="en-US" sz="1100" baseline="-25000" dirty="0" err="1">
                          <a:solidFill>
                            <a:schemeClr val="tx1"/>
                          </a:solidFill>
                          <a:effectLst/>
                        </a:rPr>
                        <a:t>x</a:t>
                      </a:r>
                      <a:r>
                        <a:rPr lang="en-US" sz="1100" baseline="-25000" dirty="0">
                          <a:solidFill>
                            <a:schemeClr val="tx1"/>
                          </a:solidFill>
                          <a:effectLst/>
                        </a:rPr>
                        <a:t>, </a:t>
                      </a:r>
                      <a:r>
                        <a:rPr lang="en-US" sz="1100" dirty="0" err="1">
                          <a:solidFill>
                            <a:schemeClr val="tx1"/>
                          </a:solidFill>
                          <a:effectLst/>
                        </a:rPr>
                        <a:t>RMSE</a:t>
                      </a:r>
                      <a:r>
                        <a:rPr lang="en-US" sz="1100" baseline="-25000" dirty="0" err="1">
                          <a:solidFill>
                            <a:schemeClr val="tx1"/>
                          </a:solidFill>
                          <a:effectLst/>
                        </a:rPr>
                        <a:t>y</a:t>
                      </a:r>
                      <a:r>
                        <a:rPr lang="en-US" sz="1100" baseline="-25000" dirty="0">
                          <a:solidFill>
                            <a:schemeClr val="tx1"/>
                          </a:solidFill>
                          <a:effectLst/>
                        </a:rPr>
                        <a:t>, or </a:t>
                      </a:r>
                      <a:r>
                        <a:rPr lang="en-US" sz="1100" dirty="0" err="1">
                          <a:solidFill>
                            <a:schemeClr val="tx1"/>
                          </a:solidFill>
                          <a:effectLst/>
                        </a:rPr>
                        <a:t>RMSE</a:t>
                      </a:r>
                      <a:r>
                        <a:rPr lang="en-US" sz="1100" baseline="-25000" dirty="0" err="1">
                          <a:solidFill>
                            <a:schemeClr val="tx1"/>
                          </a:solidFill>
                          <a:effectLst/>
                        </a:rPr>
                        <a:t>z</a:t>
                      </a:r>
                      <a:r>
                        <a:rPr lang="en-US" sz="1100" dirty="0">
                          <a:solidFill>
                            <a:schemeClr val="tx1"/>
                          </a:solidFill>
                          <a:effectLst/>
                        </a:rPr>
                        <a:t>)</a:t>
                      </a:r>
                    </a:p>
                    <a:p>
                      <a:pPr marL="0" marR="0" algn="ctr">
                        <a:lnSpc>
                          <a:spcPct val="115000"/>
                        </a:lnSpc>
                        <a:spcBef>
                          <a:spcPts val="0"/>
                        </a:spcBef>
                        <a:spcAft>
                          <a:spcPts val="0"/>
                        </a:spcAft>
                      </a:pPr>
                      <a:r>
                        <a:rPr lang="en-US" sz="1100" dirty="0">
                          <a:solidFill>
                            <a:schemeClr val="tx1"/>
                          </a:solidFill>
                          <a:effectLst/>
                        </a:rPr>
                        <a:t>(cm)</a:t>
                      </a:r>
                      <a:endParaRPr lang="en-US" sz="1100" dirty="0">
                        <a:solidFill>
                          <a:schemeClr val="tx1"/>
                        </a:solidFill>
                        <a:effectLst/>
                        <a:latin typeface="Calibri"/>
                        <a:ea typeface="Times New Roman"/>
                        <a:cs typeface="Times New Roman"/>
                      </a:endParaRPr>
                    </a:p>
                  </a:txBody>
                  <a:tcPr marL="68580" marR="68580" marT="0" marB="0" anchor="ctr"/>
                </a:tc>
                <a:tc gridSpan="2">
                  <a:txBody>
                    <a:bodyPr/>
                    <a:lstStyle/>
                    <a:p>
                      <a:pPr marL="0" marR="0" algn="ctr">
                        <a:lnSpc>
                          <a:spcPct val="115000"/>
                        </a:lnSpc>
                        <a:spcBef>
                          <a:spcPts val="0"/>
                        </a:spcBef>
                        <a:spcAft>
                          <a:spcPts val="0"/>
                        </a:spcAft>
                      </a:pPr>
                      <a:r>
                        <a:rPr lang="en-US" sz="1100">
                          <a:solidFill>
                            <a:schemeClr val="tx1"/>
                          </a:solidFill>
                          <a:effectLst/>
                        </a:rPr>
                        <a:t>A/T Accuracy</a:t>
                      </a:r>
                      <a:endParaRPr lang="en-US" sz="11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gridSpan="2">
                  <a:txBody>
                    <a:bodyPr/>
                    <a:lstStyle/>
                    <a:p>
                      <a:pPr marL="0" marR="0" algn="ctr">
                        <a:lnSpc>
                          <a:spcPct val="115000"/>
                        </a:lnSpc>
                        <a:spcBef>
                          <a:spcPts val="0"/>
                        </a:spcBef>
                        <a:spcAft>
                          <a:spcPts val="0"/>
                        </a:spcAft>
                      </a:pPr>
                      <a:r>
                        <a:rPr lang="en-US" sz="1100">
                          <a:solidFill>
                            <a:schemeClr val="tx1"/>
                          </a:solidFill>
                          <a:effectLst/>
                        </a:rPr>
                        <a:t>Ground Control Accuracy</a:t>
                      </a:r>
                      <a:endParaRPr lang="en-US" sz="11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r>
              <a:tr h="457200">
                <a:tc vMerge="1">
                  <a:txBody>
                    <a:bodyPr/>
                    <a:lstStyle/>
                    <a:p>
                      <a:endParaRPr lang="en-US"/>
                    </a:p>
                  </a:txBody>
                  <a:tcPr/>
                </a:tc>
                <a:tc>
                  <a:txBody>
                    <a:bodyPr/>
                    <a:lstStyle/>
                    <a:p>
                      <a:pPr marL="0" marR="0" algn="ctr">
                        <a:lnSpc>
                          <a:spcPct val="115000"/>
                        </a:lnSpc>
                        <a:spcBef>
                          <a:spcPts val="0"/>
                        </a:spcBef>
                        <a:spcAft>
                          <a:spcPts val="0"/>
                        </a:spcAft>
                      </a:pPr>
                      <a:r>
                        <a:rPr lang="en-US" sz="1100">
                          <a:solidFill>
                            <a:schemeClr val="tx1"/>
                          </a:solidFill>
                          <a:effectLst/>
                        </a:rPr>
                        <a:t>RMSE</a:t>
                      </a:r>
                      <a:r>
                        <a:rPr lang="en-US" sz="1100" baseline="-25000">
                          <a:solidFill>
                            <a:schemeClr val="tx1"/>
                          </a:solidFill>
                          <a:effectLst/>
                        </a:rPr>
                        <a:t>x </a:t>
                      </a:r>
                      <a:r>
                        <a:rPr lang="en-US" sz="1100">
                          <a:solidFill>
                            <a:schemeClr val="tx1"/>
                          </a:solidFill>
                          <a:effectLst/>
                        </a:rPr>
                        <a:t>and RMSE</a:t>
                      </a:r>
                      <a:r>
                        <a:rPr lang="en-US" sz="1100" baseline="-25000">
                          <a:solidFill>
                            <a:schemeClr val="tx1"/>
                          </a:solidFill>
                          <a:effectLst/>
                        </a:rPr>
                        <a:t>y</a:t>
                      </a:r>
                      <a:endParaRPr lang="en-US" sz="1100">
                        <a:solidFill>
                          <a:schemeClr val="tx1"/>
                        </a:solidFill>
                        <a:effectLst/>
                      </a:endParaRPr>
                    </a:p>
                    <a:p>
                      <a:pPr marL="0" marR="0" algn="ctr">
                        <a:lnSpc>
                          <a:spcPct val="115000"/>
                        </a:lnSpc>
                        <a:spcBef>
                          <a:spcPts val="0"/>
                        </a:spcBef>
                        <a:spcAft>
                          <a:spcPts val="0"/>
                        </a:spcAft>
                      </a:pPr>
                      <a:r>
                        <a:rPr lang="en-US" sz="1100">
                          <a:solidFill>
                            <a:schemeClr val="tx1"/>
                          </a:solidFill>
                          <a:effectLst/>
                        </a:rPr>
                        <a:t>(cm)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RMSE</a:t>
                      </a:r>
                      <a:r>
                        <a:rPr lang="en-US" sz="1100" baseline="-25000">
                          <a:solidFill>
                            <a:schemeClr val="tx1"/>
                          </a:solidFill>
                          <a:effectLst/>
                        </a:rPr>
                        <a:t>z</a:t>
                      </a:r>
                      <a:endParaRPr lang="en-US" sz="1100">
                        <a:solidFill>
                          <a:schemeClr val="tx1"/>
                        </a:solidFill>
                        <a:effectLst/>
                      </a:endParaRPr>
                    </a:p>
                    <a:p>
                      <a:pPr marL="0" marR="0" algn="ctr">
                        <a:lnSpc>
                          <a:spcPct val="115000"/>
                        </a:lnSpc>
                        <a:spcBef>
                          <a:spcPts val="0"/>
                        </a:spcBef>
                        <a:spcAft>
                          <a:spcPts val="0"/>
                        </a:spcAft>
                      </a:pPr>
                      <a:r>
                        <a:rPr lang="en-US" sz="1100">
                          <a:solidFill>
                            <a:schemeClr val="tx1"/>
                          </a:solidFill>
                          <a:effectLst/>
                        </a:rPr>
                        <a:t>(cm)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RMSE</a:t>
                      </a:r>
                      <a:r>
                        <a:rPr lang="en-US" sz="1100" baseline="-25000">
                          <a:solidFill>
                            <a:schemeClr val="tx1"/>
                          </a:solidFill>
                          <a:effectLst/>
                        </a:rPr>
                        <a:t>x </a:t>
                      </a:r>
                      <a:r>
                        <a:rPr lang="en-US" sz="1100">
                          <a:solidFill>
                            <a:schemeClr val="tx1"/>
                          </a:solidFill>
                          <a:effectLst/>
                        </a:rPr>
                        <a:t>and RMSE</a:t>
                      </a:r>
                      <a:r>
                        <a:rPr lang="en-US" sz="1100" baseline="-25000">
                          <a:solidFill>
                            <a:schemeClr val="tx1"/>
                          </a:solidFill>
                          <a:effectLst/>
                        </a:rPr>
                        <a:t>y</a:t>
                      </a:r>
                      <a:endParaRPr lang="en-US" sz="1100">
                        <a:solidFill>
                          <a:schemeClr val="tx1"/>
                        </a:solidFill>
                        <a:effectLst/>
                      </a:endParaRPr>
                    </a:p>
                    <a:p>
                      <a:pPr marL="0" marR="0" algn="ctr">
                        <a:lnSpc>
                          <a:spcPct val="115000"/>
                        </a:lnSpc>
                        <a:spcBef>
                          <a:spcPts val="0"/>
                        </a:spcBef>
                        <a:spcAft>
                          <a:spcPts val="0"/>
                        </a:spcAft>
                      </a:pPr>
                      <a:r>
                        <a:rPr lang="en-US" sz="1100">
                          <a:solidFill>
                            <a:schemeClr val="tx1"/>
                          </a:solidFill>
                          <a:effectLst/>
                        </a:rPr>
                        <a:t>(cm)</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a:solidFill>
                            <a:schemeClr val="tx1"/>
                          </a:solidFill>
                          <a:effectLst/>
                        </a:rPr>
                        <a:t>RMSE</a:t>
                      </a:r>
                      <a:r>
                        <a:rPr lang="en-US" sz="1100" baseline="-25000">
                          <a:solidFill>
                            <a:schemeClr val="tx1"/>
                          </a:solidFill>
                          <a:effectLst/>
                        </a:rPr>
                        <a:t>z</a:t>
                      </a:r>
                      <a:endParaRPr lang="en-US" sz="1100">
                        <a:solidFill>
                          <a:schemeClr val="tx1"/>
                        </a:solidFill>
                        <a:effectLst/>
                      </a:endParaRPr>
                    </a:p>
                    <a:p>
                      <a:pPr marL="0" marR="0" algn="ctr">
                        <a:lnSpc>
                          <a:spcPct val="115000"/>
                        </a:lnSpc>
                        <a:spcBef>
                          <a:spcPts val="0"/>
                        </a:spcBef>
                        <a:spcAft>
                          <a:spcPts val="0"/>
                        </a:spcAft>
                      </a:pPr>
                      <a:r>
                        <a:rPr lang="en-US" sz="1100">
                          <a:solidFill>
                            <a:schemeClr val="tx1"/>
                          </a:solidFill>
                          <a:effectLst/>
                        </a:rPr>
                        <a:t>(cm)</a:t>
                      </a:r>
                      <a:endParaRPr lang="en-US" sz="1100">
                        <a:solidFill>
                          <a:schemeClr val="tx1"/>
                        </a:solidFill>
                        <a:effectLst/>
                        <a:latin typeface="Calibri"/>
                        <a:ea typeface="Times New Roman"/>
                        <a:cs typeface="Times New Roman"/>
                      </a:endParaRPr>
                    </a:p>
                  </a:txBody>
                  <a:tcPr marL="68580" marR="68580" marT="0" marB="0" anchor="ctr"/>
                </a:tc>
              </a:tr>
              <a:tr h="228600">
                <a:tc>
                  <a:txBody>
                    <a:bodyPr/>
                    <a:lstStyle/>
                    <a:p>
                      <a:pPr marL="0" marR="0" algn="ctr">
                        <a:lnSpc>
                          <a:spcPct val="115000"/>
                        </a:lnSpc>
                        <a:spcBef>
                          <a:spcPts val="0"/>
                        </a:spcBef>
                        <a:spcAft>
                          <a:spcPts val="0"/>
                        </a:spcAft>
                      </a:pPr>
                      <a:r>
                        <a:rPr lang="en-US" sz="1100">
                          <a:solidFill>
                            <a:schemeClr val="tx1"/>
                          </a:solidFill>
                          <a:effectLst/>
                        </a:rPr>
                        <a:t>50</a:t>
                      </a:r>
                      <a:endParaRPr lang="en-US" sz="11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12.5</a:t>
                      </a:r>
                      <a:endParaRPr lang="en-US" sz="11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100" dirty="0">
                          <a:solidFill>
                            <a:schemeClr val="tx1"/>
                          </a:solidFill>
                          <a:effectLst/>
                        </a:rPr>
                        <a:t>12.5</a:t>
                      </a:r>
                      <a:endParaRPr lang="en-US" sz="1100" dirty="0">
                        <a:solidFill>
                          <a:schemeClr val="tx1"/>
                        </a:solidFill>
                        <a:effectLst/>
                        <a:latin typeface="Calibri"/>
                        <a:ea typeface="Times New Roman"/>
                        <a:cs typeface="Times New Roman"/>
                      </a:endParaRPr>
                    </a:p>
                  </a:txBody>
                  <a:tcPr marL="68580" marR="68580" marT="0" marB="0" anchor="ctr"/>
                </a:tc>
              </a:tr>
            </a:tbl>
          </a:graphicData>
        </a:graphic>
      </p:graphicFrame>
      <p:sp>
        <p:nvSpPr>
          <p:cNvPr id="7" name="Rectangle 1"/>
          <p:cNvSpPr>
            <a:spLocks noChangeArrowheads="1"/>
          </p:cNvSpPr>
          <p:nvPr/>
        </p:nvSpPr>
        <p:spPr bwMode="auto">
          <a:xfrm>
            <a:off x="1524000" y="3711714"/>
            <a:ext cx="6248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Aerial Triangulation and Ground Control Accuracy Requirements,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Orthoimagery</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and/or Planimetric Data and Elevation Data</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76400" y="1643390"/>
            <a:ext cx="594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Aerial Triangulation and Ground Control Accuracy Requirements,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Orthoimagery</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and/or Planimetric Data Only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94063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Horizontal Accuracy</a:t>
            </a:r>
            <a:endParaRPr lang="en-US" dirty="0"/>
          </a:p>
        </p:txBody>
      </p:sp>
      <p:sp>
        <p:nvSpPr>
          <p:cNvPr id="3" name="Content Placeholder 2"/>
          <p:cNvSpPr>
            <a:spLocks noGrp="1"/>
          </p:cNvSpPr>
          <p:nvPr>
            <p:ph idx="1"/>
          </p:nvPr>
        </p:nvSpPr>
        <p:spPr/>
        <p:txBody>
          <a:bodyPr/>
          <a:lstStyle/>
          <a:p>
            <a:pPr lvl="0"/>
            <a:r>
              <a:rPr lang="en-US" sz="2000" dirty="0"/>
              <a:t>“This data set was </a:t>
            </a:r>
            <a:r>
              <a:rPr lang="en-US" sz="2000" b="1" dirty="0"/>
              <a:t>tested</a:t>
            </a:r>
            <a:r>
              <a:rPr lang="en-US" sz="2000" dirty="0"/>
              <a:t> to meet ASPRS Positional Accuracy Standards for Digital Geospatial Data (2014) for a ___ (cm) </a:t>
            </a:r>
            <a:r>
              <a:rPr lang="en-US" sz="2000" dirty="0" err="1"/>
              <a:t>RMSE</a:t>
            </a:r>
            <a:r>
              <a:rPr lang="en-US" sz="2000" baseline="-25000" dirty="0" err="1"/>
              <a:t>x</a:t>
            </a:r>
            <a:r>
              <a:rPr lang="en-US" sz="2000" dirty="0"/>
              <a:t> </a:t>
            </a:r>
            <a:r>
              <a:rPr lang="en-US" sz="2000" dirty="0" smtClean="0"/>
              <a:t>/</a:t>
            </a:r>
            <a:r>
              <a:rPr lang="en-US" sz="2000" dirty="0"/>
              <a:t> </a:t>
            </a:r>
            <a:r>
              <a:rPr lang="en-US" sz="2000" dirty="0" err="1" smtClean="0"/>
              <a:t>RMSE</a:t>
            </a:r>
            <a:r>
              <a:rPr lang="en-US" sz="2000" baseline="-25000" dirty="0" err="1" smtClean="0"/>
              <a:t>y</a:t>
            </a:r>
            <a:r>
              <a:rPr lang="en-US" sz="2000" dirty="0" smtClean="0"/>
              <a:t> </a:t>
            </a:r>
            <a:r>
              <a:rPr lang="en-US" sz="2000" dirty="0"/>
              <a:t>Horizontal Accuracy Class.  Actual positional accuracy was found to be </a:t>
            </a:r>
            <a:r>
              <a:rPr lang="en-US" sz="2000" dirty="0" err="1"/>
              <a:t>RMSE</a:t>
            </a:r>
            <a:r>
              <a:rPr lang="en-US" sz="2000" baseline="-25000" dirty="0" err="1"/>
              <a:t>x</a:t>
            </a:r>
            <a:r>
              <a:rPr lang="en-US" sz="2000" dirty="0"/>
              <a:t>  = ___ (cm) and  </a:t>
            </a:r>
            <a:r>
              <a:rPr lang="en-US" sz="2000" dirty="0" err="1"/>
              <a:t>RMSE</a:t>
            </a:r>
            <a:r>
              <a:rPr lang="en-US" sz="2000" baseline="-25000" dirty="0" err="1"/>
              <a:t>y</a:t>
            </a:r>
            <a:r>
              <a:rPr lang="en-US" sz="2000" dirty="0"/>
              <a:t> = ___ cm which equates to +/- ___ at 95% confidence level.”</a:t>
            </a:r>
            <a:r>
              <a:rPr lang="en-US" sz="2000" baseline="30000" dirty="0"/>
              <a:t> </a:t>
            </a:r>
            <a:endParaRPr lang="en-US" sz="2000" dirty="0"/>
          </a:p>
          <a:p>
            <a:pPr marL="0" indent="0">
              <a:buNone/>
            </a:pPr>
            <a:r>
              <a:rPr lang="en-US" sz="2000" dirty="0"/>
              <a:t> </a:t>
            </a:r>
          </a:p>
          <a:p>
            <a:pPr lvl="0"/>
            <a:r>
              <a:rPr lang="en-US" sz="2000" dirty="0"/>
              <a:t>“This data set was </a:t>
            </a:r>
            <a:r>
              <a:rPr lang="en-US" sz="2000" b="1" dirty="0"/>
              <a:t>produced</a:t>
            </a:r>
            <a:r>
              <a:rPr lang="en-US" sz="2000" dirty="0"/>
              <a:t> to meet ASPRS Positional Accuracy Standards for Digital Geospatial Data (2014) for a ___ (cm) </a:t>
            </a:r>
            <a:r>
              <a:rPr lang="en-US" sz="2000" dirty="0" err="1"/>
              <a:t>RMSE</a:t>
            </a:r>
            <a:r>
              <a:rPr lang="en-US" sz="2000" baseline="-25000" dirty="0" err="1"/>
              <a:t>x</a:t>
            </a:r>
            <a:r>
              <a:rPr lang="en-US" sz="2000" dirty="0"/>
              <a:t> / </a:t>
            </a:r>
            <a:r>
              <a:rPr lang="en-US" sz="2000" dirty="0" err="1"/>
              <a:t>RMSE</a:t>
            </a:r>
            <a:r>
              <a:rPr lang="en-US" sz="2000" baseline="-25000" dirty="0" err="1"/>
              <a:t>y</a:t>
            </a:r>
            <a:r>
              <a:rPr lang="en-US" sz="2000" dirty="0"/>
              <a:t> Horizontal Accuracy Class which equates to +/- ___ cm at a 95% confidence level.”</a:t>
            </a:r>
            <a:r>
              <a:rPr lang="en-US" sz="2000" baseline="30000" dirty="0"/>
              <a:t> </a:t>
            </a:r>
            <a:endParaRPr lang="en-US" sz="2000" dirty="0"/>
          </a:p>
          <a:p>
            <a:pPr marL="0" indent="0">
              <a:buNone/>
            </a:pPr>
            <a:r>
              <a:rPr lang="en-US" sz="2000" dirty="0"/>
              <a:t> </a:t>
            </a:r>
          </a:p>
          <a:p>
            <a:endParaRPr lang="en-US" sz="1200" dirty="0" smtClean="0"/>
          </a:p>
          <a:p>
            <a:endParaRPr lang="en-US" sz="12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26</a:t>
            </a:fld>
            <a:endParaRPr lang="en-US"/>
          </a:p>
        </p:txBody>
      </p:sp>
    </p:spTree>
    <p:extLst>
      <p:ext uri="{BB962C8B-B14F-4D97-AF65-F5344CB8AC3E}">
        <p14:creationId xmlns:p14="http://schemas.microsoft.com/office/powerpoint/2010/main" val="2067031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Vertical Accuracy</a:t>
            </a:r>
            <a:endParaRPr lang="en-US" dirty="0"/>
          </a:p>
        </p:txBody>
      </p:sp>
      <p:sp>
        <p:nvSpPr>
          <p:cNvPr id="3" name="Content Placeholder 2"/>
          <p:cNvSpPr>
            <a:spLocks noGrp="1"/>
          </p:cNvSpPr>
          <p:nvPr>
            <p:ph idx="1"/>
          </p:nvPr>
        </p:nvSpPr>
        <p:spPr/>
        <p:txBody>
          <a:bodyPr/>
          <a:lstStyle/>
          <a:p>
            <a:pPr lvl="0"/>
            <a:r>
              <a:rPr lang="en-US" sz="2000" dirty="0" smtClean="0"/>
              <a:t>“</a:t>
            </a:r>
            <a:r>
              <a:rPr lang="en-US" sz="2000" dirty="0"/>
              <a:t>This data set was </a:t>
            </a:r>
            <a:r>
              <a:rPr lang="en-US" sz="2000" b="1" dirty="0"/>
              <a:t>tested </a:t>
            </a:r>
            <a:r>
              <a:rPr lang="en-US" sz="2000" dirty="0"/>
              <a:t>to meet ASPRS Positional Accuracy Standards for Digital Geospatial Data (2014) for a___ (cm) </a:t>
            </a:r>
            <a:r>
              <a:rPr lang="en-US" sz="2000" dirty="0" err="1"/>
              <a:t>RMSE</a:t>
            </a:r>
            <a:r>
              <a:rPr lang="en-US" sz="2000" baseline="-25000" dirty="0" err="1"/>
              <a:t>z</a:t>
            </a:r>
            <a:r>
              <a:rPr lang="en-US" sz="2000" dirty="0"/>
              <a:t> Vertical Accuracy Class.  Actual NVA accuracy was found to be </a:t>
            </a:r>
            <a:r>
              <a:rPr lang="en-US" sz="2000" dirty="0" err="1"/>
              <a:t>RMSE</a:t>
            </a:r>
            <a:r>
              <a:rPr lang="en-US" sz="2000" baseline="-25000" dirty="0" err="1"/>
              <a:t>z</a:t>
            </a:r>
            <a:r>
              <a:rPr lang="en-US" sz="2000" dirty="0"/>
              <a:t> = ___ cm, equating to +/- ___ at 95% confidence level.  Actual VVA accuracy was found to be +/- ___ cm at the 95% percentile</a:t>
            </a:r>
            <a:r>
              <a:rPr lang="en-US" sz="2000" dirty="0" smtClean="0"/>
              <a:t>.”</a:t>
            </a:r>
            <a:endParaRPr lang="en-US" sz="2000" dirty="0"/>
          </a:p>
          <a:p>
            <a:pPr marL="0" indent="0">
              <a:buNone/>
            </a:pPr>
            <a:r>
              <a:rPr lang="en-US" sz="2000" dirty="0"/>
              <a:t> </a:t>
            </a:r>
          </a:p>
          <a:p>
            <a:pPr lvl="0"/>
            <a:r>
              <a:rPr lang="en-US" sz="2000" dirty="0"/>
              <a:t>“This data set was </a:t>
            </a:r>
            <a:r>
              <a:rPr lang="en-US" sz="2000" b="1" dirty="0"/>
              <a:t>produced</a:t>
            </a:r>
            <a:r>
              <a:rPr lang="en-US" sz="2000" dirty="0"/>
              <a:t> to meet ASPRS Positional Accuracy Standards for Digital Geospatial Data (2014) for a ___ cm </a:t>
            </a:r>
            <a:r>
              <a:rPr lang="en-US" sz="2000" dirty="0" err="1"/>
              <a:t>RMSE</a:t>
            </a:r>
            <a:r>
              <a:rPr lang="en-US" sz="2000" baseline="-25000" dirty="0" err="1"/>
              <a:t>z</a:t>
            </a:r>
            <a:r>
              <a:rPr lang="en-US" sz="2000" dirty="0"/>
              <a:t> Vertical Accuracy Class equating to NVA =+/-___cm at 95% confidence level and VVA =+/-___cm at the 95% </a:t>
            </a:r>
            <a:r>
              <a:rPr lang="en-US" sz="2000" dirty="0" smtClean="0"/>
              <a:t>percentile</a:t>
            </a:r>
            <a:endParaRPr lang="en-US" sz="20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27</a:t>
            </a:fld>
            <a:endParaRPr lang="en-US"/>
          </a:p>
        </p:txBody>
      </p:sp>
    </p:spTree>
    <p:extLst>
      <p:ext uri="{BB962C8B-B14F-4D97-AF65-F5344CB8AC3E}">
        <p14:creationId xmlns:p14="http://schemas.microsoft.com/office/powerpoint/2010/main" val="21876462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Recommended Number of Check Points Based on Area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69399904"/>
              </p:ext>
            </p:extLst>
          </p:nvPr>
        </p:nvGraphicFramePr>
        <p:xfrm>
          <a:off x="685800" y="1981204"/>
          <a:ext cx="8000999" cy="3581391"/>
        </p:xfrm>
        <a:graphic>
          <a:graphicData uri="http://schemas.openxmlformats.org/drawingml/2006/table">
            <a:tbl>
              <a:tblPr firstRow="1" firstCol="1" bandRow="1" bandCol="1">
                <a:tableStyleId>{5C22544A-7EE6-4342-B048-85BDC9FD1C3A}</a:tableStyleId>
              </a:tblPr>
              <a:tblGrid>
                <a:gridCol w="1927084"/>
                <a:gridCol w="1927084"/>
                <a:gridCol w="1418297"/>
                <a:gridCol w="1364267"/>
                <a:gridCol w="1364267"/>
              </a:tblGrid>
              <a:tr h="735675">
                <a:tc rowSpan="2">
                  <a:txBody>
                    <a:bodyPr/>
                    <a:lstStyle/>
                    <a:p>
                      <a:pPr marL="0" marR="0" algn="ctr">
                        <a:lnSpc>
                          <a:spcPct val="115000"/>
                        </a:lnSpc>
                        <a:spcBef>
                          <a:spcPts val="0"/>
                        </a:spcBef>
                        <a:spcAft>
                          <a:spcPts val="0"/>
                        </a:spcAft>
                      </a:pPr>
                      <a:r>
                        <a:rPr lang="en-US" sz="1200" dirty="0">
                          <a:solidFill>
                            <a:schemeClr val="tx1"/>
                          </a:solidFill>
                          <a:effectLst/>
                        </a:rPr>
                        <a:t>Project Area (Square Kilometers)</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chemeClr val="tx1"/>
                          </a:solidFill>
                          <a:effectLst/>
                        </a:rPr>
                        <a:t>Horizontal Accuracy Testing of </a:t>
                      </a:r>
                      <a:r>
                        <a:rPr lang="en-US" sz="1200" dirty="0" err="1">
                          <a:solidFill>
                            <a:schemeClr val="tx1"/>
                          </a:solidFill>
                          <a:effectLst/>
                        </a:rPr>
                        <a:t>Orthoimagery</a:t>
                      </a:r>
                      <a:r>
                        <a:rPr lang="en-US" sz="1200" dirty="0">
                          <a:solidFill>
                            <a:schemeClr val="tx1"/>
                          </a:solidFill>
                          <a:effectLst/>
                        </a:rPr>
                        <a:t> and </a:t>
                      </a:r>
                      <a:r>
                        <a:rPr lang="en-US" sz="1200" dirty="0" err="1">
                          <a:solidFill>
                            <a:schemeClr val="tx1"/>
                          </a:solidFill>
                          <a:effectLst/>
                        </a:rPr>
                        <a:t>Planimetrics</a:t>
                      </a:r>
                      <a:endParaRPr lang="en-US" sz="1200" dirty="0">
                        <a:solidFill>
                          <a:schemeClr val="tx1"/>
                        </a:solidFill>
                        <a:effectLst/>
                        <a:latin typeface="Calibri"/>
                        <a:ea typeface="Times New Roman"/>
                        <a:cs typeface="Times New Roman"/>
                      </a:endParaRPr>
                    </a:p>
                  </a:txBody>
                  <a:tcPr marL="68580" marR="68580" marT="0" marB="0"/>
                </a:tc>
                <a:tc gridSpan="3">
                  <a:txBody>
                    <a:bodyPr/>
                    <a:lstStyle/>
                    <a:p>
                      <a:pPr marL="0" marR="0" algn="ctr">
                        <a:lnSpc>
                          <a:spcPct val="115000"/>
                        </a:lnSpc>
                        <a:spcBef>
                          <a:spcPts val="0"/>
                        </a:spcBef>
                        <a:spcAft>
                          <a:spcPts val="0"/>
                        </a:spcAft>
                      </a:pPr>
                      <a:r>
                        <a:rPr lang="en-US" sz="1200">
                          <a:solidFill>
                            <a:schemeClr val="tx1"/>
                          </a:solidFill>
                          <a:effectLst/>
                        </a:rPr>
                        <a:t>Vertical and Horizontal Accuracy Testing of Elevation Data sets</a:t>
                      </a:r>
                      <a:endParaRPr lang="en-US" sz="1200">
                        <a:solidFill>
                          <a:schemeClr val="tx1"/>
                        </a:solidFill>
                        <a:effectLst/>
                        <a:latin typeface="Calibri"/>
                        <a:ea typeface="Times New Roman"/>
                        <a:cs typeface="Times New Roman"/>
                      </a:endParaRPr>
                    </a:p>
                  </a:txBody>
                  <a:tcPr marL="68580" marR="68580" marT="0" marB="0" anchor="ctr"/>
                </a:tc>
                <a:tc hMerge="1">
                  <a:txBody>
                    <a:bodyPr/>
                    <a:lstStyle/>
                    <a:p>
                      <a:endParaRPr lang="en-US"/>
                    </a:p>
                  </a:txBody>
                  <a:tcPr/>
                </a:tc>
                <a:tc hMerge="1">
                  <a:txBody>
                    <a:bodyPr/>
                    <a:lstStyle/>
                    <a:p>
                      <a:endParaRPr lang="en-US"/>
                    </a:p>
                  </a:txBody>
                  <a:tcPr/>
                </a:tc>
              </a:tr>
              <a:tr h="735675">
                <a:tc vMerge="1">
                  <a:txBody>
                    <a:bodyPr/>
                    <a:lstStyle/>
                    <a:p>
                      <a:endParaRPr lang="en-US"/>
                    </a:p>
                  </a:txBody>
                  <a:tcPr/>
                </a:tc>
                <a:tc>
                  <a:txBody>
                    <a:bodyPr/>
                    <a:lstStyle/>
                    <a:p>
                      <a:pPr marL="0" marR="0" algn="ctr">
                        <a:lnSpc>
                          <a:spcPct val="115000"/>
                        </a:lnSpc>
                        <a:spcBef>
                          <a:spcPts val="0"/>
                        </a:spcBef>
                        <a:spcAft>
                          <a:spcPts val="0"/>
                        </a:spcAft>
                      </a:pPr>
                      <a:r>
                        <a:rPr lang="en-US" sz="1200" dirty="0">
                          <a:solidFill>
                            <a:schemeClr val="tx1"/>
                          </a:solidFill>
                          <a:effectLst/>
                        </a:rPr>
                        <a:t>Total Number of Static 2D/3D Check Points (clearly-defined points)</a:t>
                      </a:r>
                      <a:endParaRPr lang="en-US" sz="1200" dirty="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chemeClr val="tx1"/>
                          </a:solidFill>
                          <a:effectLst/>
                        </a:rPr>
                        <a:t>Number of Static 3D Check Points in NVA</a:t>
                      </a:r>
                      <a:endParaRPr lang="en-US" sz="12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chemeClr val="tx1"/>
                          </a:solidFill>
                          <a:effectLst/>
                        </a:rPr>
                        <a:t>Number of Static 3D Check Points in VVA</a:t>
                      </a:r>
                      <a:endParaRPr lang="en-US" sz="1200">
                        <a:solidFill>
                          <a:schemeClr val="tx1"/>
                        </a:solidFill>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chemeClr val="tx1"/>
                          </a:solidFill>
                          <a:effectLst/>
                        </a:rPr>
                        <a:t>Total Number of Static 3D Check Points</a:t>
                      </a:r>
                      <a:endParaRPr lang="en-US" sz="1200">
                        <a:solidFill>
                          <a:schemeClr val="tx1"/>
                        </a:solidFill>
                        <a:effectLst/>
                        <a:latin typeface="Calibri"/>
                        <a:ea typeface="Times New Roman"/>
                        <a:cs typeface="Times New Roman"/>
                      </a:endParaRPr>
                    </a:p>
                  </a:txBody>
                  <a:tcPr marL="68580" marR="68580" marT="0" marB="0" anchor="ctr"/>
                </a:tc>
              </a:tr>
              <a:tr h="234449">
                <a:tc>
                  <a:txBody>
                    <a:bodyPr/>
                    <a:lstStyle/>
                    <a:p>
                      <a:pPr marL="0" marR="0" algn="ctr">
                        <a:lnSpc>
                          <a:spcPct val="115000"/>
                        </a:lnSpc>
                        <a:spcBef>
                          <a:spcPts val="0"/>
                        </a:spcBef>
                        <a:spcAft>
                          <a:spcPts val="0"/>
                        </a:spcAft>
                      </a:pPr>
                      <a:r>
                        <a:rPr lang="en-US" sz="1200">
                          <a:solidFill>
                            <a:schemeClr val="tx1"/>
                          </a:solidFill>
                          <a:effectLst/>
                        </a:rPr>
                        <a:t>≤500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20</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20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25</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501-750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25</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20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10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30</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751-1000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30</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25</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15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40</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1001-1250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35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30</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20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50</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1251-1500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40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35</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25</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60</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1501-1750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45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40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30</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70</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1751-2000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50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45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35</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80</a:t>
                      </a:r>
                      <a:endParaRPr lang="en-US" sz="120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2001-2250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55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50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40</a:t>
                      </a:r>
                      <a:endParaRPr lang="en-US" sz="1200" dirty="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90</a:t>
                      </a:r>
                      <a:endParaRPr lang="en-US" sz="1200" dirty="0">
                        <a:solidFill>
                          <a:schemeClr val="tx1"/>
                        </a:solidFill>
                        <a:effectLst/>
                        <a:latin typeface="Calibri"/>
                        <a:ea typeface="Times New Roman"/>
                        <a:cs typeface="Times New Roman"/>
                      </a:endParaRPr>
                    </a:p>
                  </a:txBody>
                  <a:tcPr marL="68580" marR="68580" marT="0" marB="0"/>
                </a:tc>
              </a:tr>
              <a:tr h="234449">
                <a:tc>
                  <a:txBody>
                    <a:bodyPr/>
                    <a:lstStyle/>
                    <a:p>
                      <a:pPr marL="0" marR="0" algn="ctr">
                        <a:lnSpc>
                          <a:spcPct val="115000"/>
                        </a:lnSpc>
                        <a:spcBef>
                          <a:spcPts val="0"/>
                        </a:spcBef>
                        <a:spcAft>
                          <a:spcPts val="0"/>
                        </a:spcAft>
                      </a:pPr>
                      <a:r>
                        <a:rPr lang="en-US" sz="1200">
                          <a:solidFill>
                            <a:schemeClr val="tx1"/>
                          </a:solidFill>
                          <a:effectLst/>
                        </a:rPr>
                        <a:t>2251-2500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60</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55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a:solidFill>
                            <a:schemeClr val="tx1"/>
                          </a:solidFill>
                          <a:effectLst/>
                        </a:rPr>
                        <a:t>45</a:t>
                      </a:r>
                      <a:endParaRPr lang="en-US" sz="1200">
                        <a:solidFill>
                          <a:schemeClr val="tx1"/>
                        </a:solidFill>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1200" dirty="0">
                          <a:solidFill>
                            <a:schemeClr val="tx1"/>
                          </a:solidFill>
                          <a:effectLst/>
                        </a:rPr>
                        <a:t>100</a:t>
                      </a:r>
                      <a:endParaRPr lang="en-US" sz="1200" dirty="0">
                        <a:solidFill>
                          <a:schemeClr val="tx1"/>
                        </a:solidFill>
                        <a:effectLst/>
                        <a:latin typeface="Calibri"/>
                        <a:ea typeface="Times New Roman"/>
                        <a:cs typeface="Times New Roman"/>
                      </a:endParaRPr>
                    </a:p>
                  </a:txBody>
                  <a:tcPr marL="68580" marR="68580" marT="0" marB="0"/>
                </a:tc>
              </a:tr>
            </a:tbl>
          </a:graphicData>
        </a:graphic>
      </p:graphicFrame>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28</a:t>
            </a:fld>
            <a:endParaRPr lang="en-US"/>
          </a:p>
        </p:txBody>
      </p:sp>
      <p:sp>
        <p:nvSpPr>
          <p:cNvPr id="6" name="Rectangle 1"/>
          <p:cNvSpPr>
            <a:spLocks noChangeArrowheads="1"/>
          </p:cNvSpPr>
          <p:nvPr/>
        </p:nvSpPr>
        <p:spPr bwMode="auto">
          <a:xfrm>
            <a:off x="1187450" y="2547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660496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effectLst>
                  <a:outerShdw blurRad="38100" dist="38100" dir="2700000" algn="tl">
                    <a:srgbClr val="000000">
                      <a:alpha val="43137"/>
                    </a:srgbClr>
                  </a:outerShdw>
                </a:effectLst>
              </a:rPr>
              <a:t>New Standard Highlights</a:t>
            </a:r>
            <a:endParaRPr lang="en-US" sz="3600" dirty="0"/>
          </a:p>
        </p:txBody>
      </p:sp>
      <p:sp>
        <p:nvSpPr>
          <p:cNvPr id="3" name="Content Placeholder 2"/>
          <p:cNvSpPr>
            <a:spLocks noGrp="1"/>
          </p:cNvSpPr>
          <p:nvPr>
            <p:ph idx="1"/>
          </p:nvPr>
        </p:nvSpPr>
        <p:spPr>
          <a:xfrm>
            <a:off x="152400" y="1447800"/>
            <a:ext cx="8763000" cy="4800600"/>
          </a:xfrm>
        </p:spPr>
        <p:txBody>
          <a:bodyPr/>
          <a:lstStyle/>
          <a:p>
            <a:pPr lvl="1"/>
            <a:r>
              <a:rPr lang="en-US" sz="2400" dirty="0" smtClean="0"/>
              <a:t>Not Yet Addressed:</a:t>
            </a:r>
          </a:p>
          <a:p>
            <a:pPr lvl="2"/>
            <a:r>
              <a:rPr lang="en-US" sz="2000" dirty="0" smtClean="0"/>
              <a:t>Methodologies </a:t>
            </a:r>
            <a:r>
              <a:rPr lang="en-US" sz="2000" dirty="0"/>
              <a:t>for accuracy assessment of linear features (as opposed to well defined points</a:t>
            </a:r>
            <a:r>
              <a:rPr lang="en-US" sz="2000" dirty="0" smtClean="0"/>
              <a:t>)</a:t>
            </a:r>
            <a:endParaRPr lang="en-US" sz="2000" dirty="0"/>
          </a:p>
          <a:p>
            <a:pPr lvl="2"/>
            <a:r>
              <a:rPr lang="en-US" sz="2000" dirty="0" smtClean="0"/>
              <a:t>Rigorous </a:t>
            </a:r>
            <a:r>
              <a:rPr lang="en-US" sz="2000" dirty="0"/>
              <a:t>total propagated uncertainty (TPU) modeling (as opposed to -- or in addition to </a:t>
            </a:r>
            <a:r>
              <a:rPr lang="en-US" sz="2000" dirty="0" smtClean="0"/>
              <a:t>– ground </a:t>
            </a:r>
            <a:r>
              <a:rPr lang="en-US" sz="2000" dirty="0" err="1" smtClean="0"/>
              <a:t>truthing</a:t>
            </a:r>
            <a:r>
              <a:rPr lang="en-US" sz="2000" dirty="0" smtClean="0"/>
              <a:t> </a:t>
            </a:r>
            <a:r>
              <a:rPr lang="en-US" sz="2000" dirty="0"/>
              <a:t>against independent data sources</a:t>
            </a:r>
            <a:r>
              <a:rPr lang="en-US" sz="2000" dirty="0" smtClean="0"/>
              <a:t>)</a:t>
            </a:r>
            <a:endParaRPr lang="en-US" sz="2000" dirty="0"/>
          </a:p>
          <a:p>
            <a:pPr lvl="2"/>
            <a:r>
              <a:rPr lang="en-US" sz="2000" dirty="0" smtClean="0"/>
              <a:t>Robust </a:t>
            </a:r>
            <a:r>
              <a:rPr lang="en-US" sz="2000" dirty="0"/>
              <a:t>statistics for data sets that do not meet the criteria for normally distributed data and </a:t>
            </a:r>
            <a:r>
              <a:rPr lang="en-US" sz="2000" dirty="0" smtClean="0"/>
              <a:t>therefore cannot </a:t>
            </a:r>
            <a:r>
              <a:rPr lang="en-US" sz="2000" dirty="0"/>
              <a:t>be rigorously assessed using the statistical methods specified </a:t>
            </a:r>
            <a:r>
              <a:rPr lang="en-US" sz="2000" dirty="0" smtClean="0"/>
              <a:t>herein</a:t>
            </a:r>
            <a:endParaRPr lang="en-US" sz="2000" dirty="0"/>
          </a:p>
          <a:p>
            <a:pPr lvl="2"/>
            <a:r>
              <a:rPr lang="en-US" sz="2000" dirty="0" smtClean="0"/>
              <a:t>Image </a:t>
            </a:r>
            <a:r>
              <a:rPr lang="en-US" sz="2000" dirty="0"/>
              <a:t>quality factors, such as edge definition and other </a:t>
            </a:r>
            <a:r>
              <a:rPr lang="en-US" sz="2000" dirty="0" smtClean="0"/>
              <a:t>characteristics</a:t>
            </a:r>
            <a:endParaRPr lang="en-US" sz="2000" dirty="0"/>
          </a:p>
          <a:p>
            <a:pPr lvl="2"/>
            <a:r>
              <a:rPr lang="en-US" sz="2000" dirty="0" smtClean="0"/>
              <a:t>Robust </a:t>
            </a:r>
            <a:r>
              <a:rPr lang="en-US" sz="2000" dirty="0"/>
              <a:t>assessment of check point distribution and </a:t>
            </a:r>
            <a:r>
              <a:rPr lang="en-US" sz="2000" dirty="0" smtClean="0"/>
              <a:t>density</a:t>
            </a:r>
            <a:endParaRPr lang="en-US" sz="2000" dirty="0"/>
          </a:p>
          <a:p>
            <a:pPr lvl="2"/>
            <a:r>
              <a:rPr lang="en-US" sz="2000" dirty="0" smtClean="0"/>
              <a:t>Alternate </a:t>
            </a:r>
            <a:r>
              <a:rPr lang="en-US" sz="2000" dirty="0"/>
              <a:t>methodologies to TIN interpolation for vertical accuracy </a:t>
            </a:r>
            <a:r>
              <a:rPr lang="en-US" sz="2000" dirty="0" smtClean="0"/>
              <a:t>assessment</a:t>
            </a:r>
            <a:endParaRPr lang="en-US" dirty="0" smtClean="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29</a:t>
            </a:fld>
            <a:endParaRPr lang="en-US"/>
          </a:p>
        </p:txBody>
      </p:sp>
    </p:spTree>
    <p:extLst>
      <p:ext uri="{BB962C8B-B14F-4D97-AF65-F5344CB8AC3E}">
        <p14:creationId xmlns:p14="http://schemas.microsoft.com/office/powerpoint/2010/main" val="3055603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r>
              <a:rPr lang="en-US" sz="3200" dirty="0">
                <a:effectLst>
                  <a:outerShdw blurRad="38100" dist="38100" dir="2700000" algn="tl">
                    <a:srgbClr val="000000">
                      <a:alpha val="43137"/>
                    </a:srgbClr>
                  </a:outerShdw>
                </a:effectLst>
              </a:rPr>
              <a:t>New ASPRS Positional Accuracy Standards for </a:t>
            </a:r>
            <a:br>
              <a:rPr lang="en-US" sz="3200" dirty="0">
                <a:effectLst>
                  <a:outerShdw blurRad="38100" dist="38100" dir="2700000" algn="tl">
                    <a:srgbClr val="000000">
                      <a:alpha val="43137"/>
                    </a:srgbClr>
                  </a:outerShdw>
                </a:effectLst>
              </a:rPr>
            </a:br>
            <a:r>
              <a:rPr lang="en-US" sz="3200" dirty="0">
                <a:effectLst>
                  <a:outerShdw blurRad="38100" dist="38100" dir="2700000" algn="tl">
                    <a:srgbClr val="000000">
                      <a:alpha val="43137"/>
                    </a:srgbClr>
                  </a:outerShdw>
                </a:effectLst>
              </a:rPr>
              <a:t>Digital Geospatial Data</a:t>
            </a:r>
            <a:br>
              <a:rPr lang="en-US" sz="3200"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533400" y="1447800"/>
            <a:ext cx="8229600" cy="4525963"/>
          </a:xfrm>
        </p:spPr>
        <p:txBody>
          <a:bodyPr/>
          <a:lstStyle/>
          <a:p>
            <a:pPr lvl="1">
              <a:buFont typeface="Wingdings" pitchFamily="2" charset="2"/>
              <a:buChar char="Ø"/>
            </a:pPr>
            <a:r>
              <a:rPr lang="en-US" sz="2400" b="1" dirty="0" smtClean="0"/>
              <a:t>Replaces</a:t>
            </a:r>
            <a:r>
              <a:rPr lang="en-US" sz="2400" b="1" dirty="0"/>
              <a:t>:</a:t>
            </a:r>
          </a:p>
          <a:p>
            <a:pPr lvl="2"/>
            <a:r>
              <a:rPr lang="en-US" sz="2000" dirty="0"/>
              <a:t>ASPRS Accuracy Standards for Large-Scale Maps (1990)</a:t>
            </a:r>
          </a:p>
          <a:p>
            <a:pPr lvl="2"/>
            <a:r>
              <a:rPr lang="en-US" sz="2000" dirty="0"/>
              <a:t>ASPRS Guidelines, Vertical Accuracy Reporting for </a:t>
            </a:r>
            <a:r>
              <a:rPr lang="en-US" sz="2000" dirty="0" err="1"/>
              <a:t>Lidar</a:t>
            </a:r>
            <a:r>
              <a:rPr lang="en-US" sz="2000" dirty="0"/>
              <a:t> Data (2004</a:t>
            </a:r>
            <a:r>
              <a:rPr lang="en-US" sz="2000" dirty="0" smtClean="0"/>
              <a:t>)</a:t>
            </a:r>
          </a:p>
          <a:p>
            <a:pPr lvl="1">
              <a:buFont typeface="Wingdings" pitchFamily="2" charset="2"/>
              <a:buChar char="Ø"/>
            </a:pPr>
            <a:r>
              <a:rPr lang="en-US" sz="2400" b="1" dirty="0"/>
              <a:t>Developed by:</a:t>
            </a:r>
          </a:p>
          <a:p>
            <a:pPr marL="914400" lvl="2" indent="0">
              <a:buNone/>
            </a:pPr>
            <a:r>
              <a:rPr lang="en-US" sz="2000" dirty="0"/>
              <a:t> ASPRS Map Accuracy Standards Working Group, PAD, PDAD and LIDAR joint committee for map accuracy standard update</a:t>
            </a:r>
          </a:p>
          <a:p>
            <a:pPr lvl="1">
              <a:buFont typeface="Wingdings" pitchFamily="2" charset="2"/>
              <a:buChar char="Ø"/>
            </a:pPr>
            <a:r>
              <a:rPr lang="en-US" sz="2400" b="1" dirty="0" smtClean="0"/>
              <a:t> In Final </a:t>
            </a:r>
            <a:r>
              <a:rPr lang="en-US" sz="2400" b="1" dirty="0" smtClean="0"/>
              <a:t>Approved Version</a:t>
            </a:r>
            <a:endParaRPr lang="en-US" sz="2400" b="1" dirty="0"/>
          </a:p>
          <a:p>
            <a:pPr lvl="2"/>
            <a:r>
              <a:rPr lang="en-US" sz="2000" dirty="0" smtClean="0"/>
              <a:t>REVISION </a:t>
            </a:r>
            <a:r>
              <a:rPr lang="en-US" sz="2000" dirty="0"/>
              <a:t>7, VERSION 1, Nov. 14, 2014</a:t>
            </a:r>
          </a:p>
          <a:p>
            <a:pPr lvl="2"/>
            <a:r>
              <a:rPr lang="en-US" sz="2000" dirty="0" smtClean="0"/>
              <a:t>Approved and adopted by ASPRS during</a:t>
            </a:r>
            <a:r>
              <a:rPr lang="en-US" sz="2000" dirty="0" smtClean="0"/>
              <a:t> the board meeting on Monday  Nov. 17, 2014 in Denver during ASPRS 2014 PECORA conference</a:t>
            </a:r>
            <a:endParaRPr lang="en-US" sz="2000" dirty="0"/>
          </a:p>
          <a:p>
            <a:pPr lvl="1"/>
            <a:endParaRPr lang="en-US" sz="2400" i="1" dirty="0"/>
          </a:p>
          <a:p>
            <a:pPr lvl="1"/>
            <a:endParaRPr lang="en-US" sz="2400" i="1" dirty="0"/>
          </a:p>
          <a:p>
            <a:endParaRPr lang="en-US" sz="2400" i="1"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3</a:t>
            </a:fld>
            <a:endParaRPr lang="en-US"/>
          </a:p>
        </p:txBody>
      </p:sp>
    </p:spTree>
    <p:extLst>
      <p:ext uri="{BB962C8B-B14F-4D97-AF65-F5344CB8AC3E}">
        <p14:creationId xmlns:p14="http://schemas.microsoft.com/office/powerpoint/2010/main" val="19697959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lstStyle/>
          <a:p>
            <a:r>
              <a:rPr lang="en-US" sz="3600" b="1" dirty="0" smtClean="0"/>
              <a:t>Example on Applying the New Standard</a:t>
            </a:r>
            <a:endParaRPr lang="en-US" sz="3600" b="1" dirty="0"/>
          </a:p>
        </p:txBody>
      </p:sp>
      <p:sp>
        <p:nvSpPr>
          <p:cNvPr id="3" name="Content Placeholder 2"/>
          <p:cNvSpPr>
            <a:spLocks noGrp="1"/>
          </p:cNvSpPr>
          <p:nvPr>
            <p:ph idx="1"/>
          </p:nvPr>
        </p:nvSpPr>
        <p:spPr/>
        <p:txBody>
          <a:bodyPr/>
          <a:lstStyle/>
          <a:p>
            <a:r>
              <a:rPr lang="en-US" sz="2400" dirty="0" smtClean="0"/>
              <a:t>User  asked for </a:t>
            </a:r>
            <a:r>
              <a:rPr lang="en-US" sz="2400" dirty="0" err="1"/>
              <a:t>o</a:t>
            </a:r>
            <a:r>
              <a:rPr lang="en-US" sz="2400" dirty="0" err="1" smtClean="0"/>
              <a:t>rthoimagery</a:t>
            </a:r>
            <a:r>
              <a:rPr lang="en-US" sz="2400" dirty="0" smtClean="0"/>
              <a:t> with  GSD =10 cm ortho, what specifications he/she needs to ask for?</a:t>
            </a:r>
          </a:p>
          <a:p>
            <a:pPr marL="0" indent="0">
              <a:buNone/>
            </a:pPr>
            <a:r>
              <a:rPr lang="en-US" sz="2000" b="1" dirty="0" smtClean="0"/>
              <a:t>Answer:</a:t>
            </a:r>
          </a:p>
          <a:p>
            <a:pPr marL="0" indent="0">
              <a:buNone/>
            </a:pPr>
            <a:r>
              <a:rPr lang="en-US" sz="2000" dirty="0" smtClean="0"/>
              <a:t>1) </a:t>
            </a:r>
            <a:r>
              <a:rPr lang="en-US" sz="2000" b="1" dirty="0" smtClean="0"/>
              <a:t>According to the legacy standard of 1990</a:t>
            </a:r>
            <a:r>
              <a:rPr lang="en-US" sz="2000" dirty="0" smtClean="0"/>
              <a:t>, most probably will be: Horizontal Accuracy </a:t>
            </a:r>
            <a:r>
              <a:rPr lang="en-US" sz="2000" b="1" dirty="0" smtClean="0"/>
              <a:t>RMSE = 20 cm </a:t>
            </a:r>
            <a:r>
              <a:rPr lang="en-US" sz="2000" dirty="0" smtClean="0"/>
              <a:t>(2 pixels) class I, </a:t>
            </a:r>
            <a:r>
              <a:rPr lang="en-US" sz="2000" b="1" dirty="0" smtClean="0"/>
              <a:t>Map scale = 1:800</a:t>
            </a:r>
          </a:p>
          <a:p>
            <a:pPr marL="0" indent="0">
              <a:buNone/>
            </a:pPr>
            <a:r>
              <a:rPr lang="en-US" sz="2000" dirty="0" smtClean="0"/>
              <a:t>2) </a:t>
            </a:r>
            <a:r>
              <a:rPr lang="en-US" sz="2000" b="1" dirty="0" smtClean="0"/>
              <a:t>According to the new Standard</a:t>
            </a:r>
            <a:r>
              <a:rPr lang="en-US" sz="2000" dirty="0" smtClean="0"/>
              <a:t>:</a:t>
            </a:r>
          </a:p>
          <a:p>
            <a:pPr marL="0" indent="0">
              <a:buNone/>
            </a:pPr>
            <a:r>
              <a:rPr lang="en-US" sz="2000" dirty="0"/>
              <a:t>	</a:t>
            </a:r>
            <a:r>
              <a:rPr lang="en-US" sz="2000" dirty="0" smtClean="0"/>
              <a:t>- </a:t>
            </a:r>
            <a:r>
              <a:rPr lang="en-US" sz="2000" b="1" dirty="0" smtClean="0"/>
              <a:t>RMSE = 10  cm </a:t>
            </a:r>
            <a:r>
              <a:rPr lang="en-US" sz="2000" dirty="0" smtClean="0"/>
              <a:t>(</a:t>
            </a:r>
            <a:r>
              <a:rPr lang="en-US" sz="2000" dirty="0"/>
              <a:t>highest obtainable/"highest accuracy </a:t>
            </a:r>
            <a:r>
              <a:rPr lang="en-US" sz="2000" dirty="0" smtClean="0"/>
              <a:t>work“, 	entails ground controls accurate to 2.5 cm and very accurate 	workflow)</a:t>
            </a:r>
          </a:p>
          <a:p>
            <a:pPr marL="0" indent="0">
              <a:buNone/>
            </a:pPr>
            <a:r>
              <a:rPr lang="en-US" sz="2000" dirty="0"/>
              <a:t>	</a:t>
            </a:r>
            <a:r>
              <a:rPr lang="en-US" sz="2000" dirty="0" smtClean="0"/>
              <a:t>- </a:t>
            </a:r>
            <a:r>
              <a:rPr lang="en-US" sz="2000" b="1" dirty="0" smtClean="0"/>
              <a:t>RMSE = 20 cm </a:t>
            </a:r>
            <a:r>
              <a:rPr lang="en-US" sz="2000" dirty="0" smtClean="0"/>
              <a:t>( comparable to 1990)</a:t>
            </a:r>
          </a:p>
          <a:p>
            <a:pPr marL="0" indent="0">
              <a:buNone/>
            </a:pPr>
            <a:r>
              <a:rPr lang="en-US" sz="2000" dirty="0" smtClean="0"/>
              <a:t>Practical specs: </a:t>
            </a:r>
            <a:r>
              <a:rPr lang="en-US" sz="2000" b="1" dirty="0" smtClean="0"/>
              <a:t>RMSE = 15 cm, no scale to be assigned</a:t>
            </a:r>
            <a:endParaRPr lang="en-US" sz="2000" b="1"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30</a:t>
            </a:fld>
            <a:endParaRPr lang="en-US"/>
          </a:p>
        </p:txBody>
      </p:sp>
    </p:spTree>
    <p:extLst>
      <p:ext uri="{BB962C8B-B14F-4D97-AF65-F5344CB8AC3E}">
        <p14:creationId xmlns:p14="http://schemas.microsoft.com/office/powerpoint/2010/main" val="2246491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Standard Web Site</a:t>
            </a:r>
            <a:endParaRPr lang="en-US" dirty="0"/>
          </a:p>
        </p:txBody>
      </p:sp>
      <p:sp>
        <p:nvSpPr>
          <p:cNvPr id="3" name="Content Placeholder 2"/>
          <p:cNvSpPr>
            <a:spLocks noGrp="1"/>
          </p:cNvSpPr>
          <p:nvPr>
            <p:ph idx="1"/>
          </p:nvPr>
        </p:nvSpPr>
        <p:spPr/>
        <p:txBody>
          <a:bodyPr/>
          <a:lstStyle/>
          <a:p>
            <a:r>
              <a:rPr lang="en-US" dirty="0" smtClean="0"/>
              <a:t>The final standard document is </a:t>
            </a:r>
            <a:r>
              <a:rPr lang="en-US" dirty="0"/>
              <a:t>posted on the web page:</a:t>
            </a:r>
          </a:p>
          <a:p>
            <a:pPr marL="0" indent="0">
              <a:buNone/>
            </a:pPr>
            <a:r>
              <a:rPr lang="en-US" u="sng" dirty="0">
                <a:hlinkClick r:id="rId2"/>
              </a:rPr>
              <a:t>http://www.asprs.org/PAD-Division/Map-Accuracy-Standards-Working-Group.html</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31</a:t>
            </a:fld>
            <a:endParaRPr lang="en-US"/>
          </a:p>
        </p:txBody>
      </p:sp>
    </p:spTree>
    <p:extLst>
      <p:ext uri="{BB962C8B-B14F-4D97-AF65-F5344CB8AC3E}">
        <p14:creationId xmlns:p14="http://schemas.microsoft.com/office/powerpoint/2010/main" val="233161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8229600" cy="1143000"/>
          </a:xfrm>
        </p:spPr>
        <p:txBody>
          <a:bodyPr/>
          <a:lstStyle/>
          <a:p>
            <a:r>
              <a:rPr lang="en-US" sz="6000" dirty="0" smtClean="0"/>
              <a:t>Thank </a:t>
            </a:r>
            <a:r>
              <a:rPr lang="en-US" sz="6000" dirty="0" smtClean="0"/>
              <a:t>You!</a:t>
            </a:r>
            <a:endParaRPr lang="en-US" sz="60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32</a:t>
            </a:fld>
            <a:endParaRPr lang="en-US"/>
          </a:p>
        </p:txBody>
      </p:sp>
    </p:spTree>
    <p:extLst>
      <p:ext uri="{BB962C8B-B14F-4D97-AF65-F5344CB8AC3E}">
        <p14:creationId xmlns:p14="http://schemas.microsoft.com/office/powerpoint/2010/main" val="661250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a:r>
            <a:br>
              <a:rPr lang="en-US" b="1" dirty="0" smtClean="0"/>
            </a:br>
            <a:r>
              <a:rPr lang="en-US" b="1" dirty="0" smtClean="0"/>
              <a:t>New </a:t>
            </a:r>
            <a:r>
              <a:rPr lang="en-US" b="1" dirty="0"/>
              <a:t>Standard for a New Era</a:t>
            </a:r>
            <a:r>
              <a:rPr lang="en-US" dirty="0"/>
              <a:t/>
            </a:r>
            <a:br>
              <a:rPr lang="en-US" dirty="0"/>
            </a:br>
            <a:endParaRPr lang="en-US" dirty="0"/>
          </a:p>
        </p:txBody>
      </p:sp>
      <p:sp>
        <p:nvSpPr>
          <p:cNvPr id="3" name="Content Placeholder 2"/>
          <p:cNvSpPr>
            <a:spLocks noGrp="1"/>
          </p:cNvSpPr>
          <p:nvPr>
            <p:ph idx="1"/>
          </p:nvPr>
        </p:nvSpPr>
        <p:spPr>
          <a:xfrm>
            <a:off x="457200" y="1295400"/>
            <a:ext cx="8229600" cy="4830763"/>
          </a:xfrm>
        </p:spPr>
        <p:txBody>
          <a:bodyPr/>
          <a:lstStyle/>
          <a:p>
            <a:pPr marL="0" lvl="0" indent="0">
              <a:buNone/>
            </a:pPr>
            <a:r>
              <a:rPr lang="en-US" sz="2400" b="1" dirty="0" smtClean="0"/>
              <a:t>Motivation Behind the New Standard:</a:t>
            </a:r>
          </a:p>
          <a:p>
            <a:pPr lvl="0"/>
            <a:r>
              <a:rPr lang="en-US" sz="2000" dirty="0" smtClean="0"/>
              <a:t>Legacy </a:t>
            </a:r>
            <a:r>
              <a:rPr lang="en-US" sz="2000" dirty="0"/>
              <a:t>map accuracy standards, such as the ASPRS 1990 standard and the NMAS of 1947, are outdated</a:t>
            </a:r>
            <a:r>
              <a:rPr lang="en-US" sz="2000" dirty="0" smtClean="0"/>
              <a:t>. (over 30 years since ASPRS1990 was written)</a:t>
            </a:r>
          </a:p>
          <a:p>
            <a:pPr marL="0" lvl="0" indent="0">
              <a:buNone/>
            </a:pPr>
            <a:r>
              <a:rPr lang="en-US" sz="2000" dirty="0" smtClean="0"/>
              <a:t>  </a:t>
            </a:r>
          </a:p>
          <a:p>
            <a:pPr lvl="0"/>
            <a:r>
              <a:rPr lang="en-US" sz="2000" dirty="0" smtClean="0"/>
              <a:t>Many </a:t>
            </a:r>
            <a:r>
              <a:rPr lang="en-US" sz="2000" dirty="0"/>
              <a:t>of the data acquisition and mapping technologies that these standards were based on are no longer used</a:t>
            </a:r>
            <a:r>
              <a:rPr lang="en-US" sz="2000" dirty="0" smtClean="0"/>
              <a:t>.</a:t>
            </a:r>
          </a:p>
          <a:p>
            <a:pPr lvl="0"/>
            <a:endParaRPr lang="en-US" sz="2000" dirty="0" smtClean="0"/>
          </a:p>
          <a:p>
            <a:pPr lvl="0"/>
            <a:r>
              <a:rPr lang="en-US" sz="2000" dirty="0" smtClean="0"/>
              <a:t>More </a:t>
            </a:r>
            <a:r>
              <a:rPr lang="en-US" sz="2000" dirty="0"/>
              <a:t>recent advances in mapping technologies can now produce better quality and higher accuracy geospatial products and maps. </a:t>
            </a:r>
            <a:endParaRPr lang="en-US" sz="2000" dirty="0" smtClean="0"/>
          </a:p>
          <a:p>
            <a:pPr lvl="0"/>
            <a:endParaRPr lang="en-US" sz="2000" dirty="0" smtClean="0"/>
          </a:p>
          <a:p>
            <a:pPr lvl="0"/>
            <a:r>
              <a:rPr lang="en-US" sz="2000" dirty="0" smtClean="0"/>
              <a:t>Legacy </a:t>
            </a:r>
            <a:r>
              <a:rPr lang="en-US" sz="2000" dirty="0"/>
              <a:t>map accuracy standards were designed to deal with plotted or drawn maps as the only medium to represent geospatial data</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4</a:t>
            </a:fld>
            <a:endParaRPr lang="en-US"/>
          </a:p>
        </p:txBody>
      </p:sp>
    </p:spTree>
    <p:extLst>
      <p:ext uri="{BB962C8B-B14F-4D97-AF65-F5344CB8AC3E}">
        <p14:creationId xmlns:p14="http://schemas.microsoft.com/office/powerpoint/2010/main" val="170313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Standard for a New </a:t>
            </a:r>
            <a:r>
              <a:rPr lang="en-US" b="1" dirty="0" smtClean="0"/>
              <a:t>Era</a:t>
            </a:r>
            <a:endParaRPr lang="en-US" dirty="0"/>
          </a:p>
        </p:txBody>
      </p:sp>
      <p:sp>
        <p:nvSpPr>
          <p:cNvPr id="3" name="Content Placeholder 2"/>
          <p:cNvSpPr>
            <a:spLocks noGrp="1"/>
          </p:cNvSpPr>
          <p:nvPr>
            <p:ph idx="1"/>
          </p:nvPr>
        </p:nvSpPr>
        <p:spPr>
          <a:xfrm>
            <a:off x="533400" y="1295400"/>
            <a:ext cx="8229600" cy="4876800"/>
          </a:xfrm>
        </p:spPr>
        <p:txBody>
          <a:bodyPr/>
          <a:lstStyle/>
          <a:p>
            <a:pPr lvl="0"/>
            <a:r>
              <a:rPr lang="en-US" sz="2100" dirty="0"/>
              <a:t>Within the past two decades (during the transition period between the hardcopy and softcopy mapping environments), most standard measures for relating GSD and map scale to the final mapping accuracy were inherited from photogrammetric practices using scanned film.  </a:t>
            </a:r>
            <a:endParaRPr lang="en-US" sz="2100" dirty="0" smtClean="0"/>
          </a:p>
          <a:p>
            <a:pPr lvl="0"/>
            <a:endParaRPr lang="en-US" sz="2100" dirty="0"/>
          </a:p>
          <a:p>
            <a:pPr lvl="0"/>
            <a:r>
              <a:rPr lang="en-US" sz="2100" dirty="0"/>
              <a:t>New mapping processes and methodologies have become much more sophisticated with advances in technology and advances in our knowledge of mapping processes and mathematical modeling</a:t>
            </a:r>
            <a:r>
              <a:rPr lang="en-US" sz="2100" dirty="0" smtClean="0"/>
              <a:t>.</a:t>
            </a:r>
          </a:p>
          <a:p>
            <a:pPr lvl="0"/>
            <a:endParaRPr lang="en-US" sz="2100" dirty="0"/>
          </a:p>
          <a:p>
            <a:pPr lvl="0"/>
            <a:r>
              <a:rPr lang="en-US" sz="2100" dirty="0"/>
              <a:t>Mapping accuracy can no longer be associated with the camera geometry and flying altitude alone (focal length, </a:t>
            </a:r>
            <a:r>
              <a:rPr lang="en-US" sz="2100" dirty="0" err="1"/>
              <a:t>xp</a:t>
            </a:r>
            <a:r>
              <a:rPr lang="en-US" sz="2100" dirty="0"/>
              <a:t>, </a:t>
            </a:r>
            <a:r>
              <a:rPr lang="en-US" sz="2100" dirty="0" err="1"/>
              <a:t>yp</a:t>
            </a:r>
            <a:r>
              <a:rPr lang="en-US" sz="2100" dirty="0"/>
              <a:t>, B/H ratio, etc.). </a:t>
            </a:r>
          </a:p>
          <a:p>
            <a:endParaRPr lang="en-US" sz="21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5</a:t>
            </a:fld>
            <a:endParaRPr lang="en-US"/>
          </a:p>
        </p:txBody>
      </p:sp>
    </p:spTree>
    <p:extLst>
      <p:ext uri="{BB962C8B-B14F-4D97-AF65-F5344CB8AC3E}">
        <p14:creationId xmlns:p14="http://schemas.microsoft.com/office/powerpoint/2010/main" val="313061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Standard for a New </a:t>
            </a:r>
            <a:r>
              <a:rPr lang="en-US" b="1" dirty="0" smtClean="0"/>
              <a:t>Era</a:t>
            </a:r>
            <a:endParaRPr lang="en-US" dirty="0"/>
          </a:p>
        </p:txBody>
      </p:sp>
      <p:sp>
        <p:nvSpPr>
          <p:cNvPr id="3" name="Content Placeholder 2"/>
          <p:cNvSpPr>
            <a:spLocks noGrp="1"/>
          </p:cNvSpPr>
          <p:nvPr>
            <p:ph idx="1"/>
          </p:nvPr>
        </p:nvSpPr>
        <p:spPr>
          <a:xfrm>
            <a:off x="457200" y="1219200"/>
            <a:ext cx="8229600" cy="4906963"/>
          </a:xfrm>
        </p:spPr>
        <p:txBody>
          <a:bodyPr/>
          <a:lstStyle/>
          <a:p>
            <a:pPr lvl="0"/>
            <a:r>
              <a:rPr lang="en-US" sz="2000" dirty="0" smtClean="0"/>
              <a:t>New map accuracy </a:t>
            </a:r>
            <a:r>
              <a:rPr lang="en-US" sz="2000" dirty="0"/>
              <a:t>is influenced by </a:t>
            </a:r>
            <a:r>
              <a:rPr lang="en-US" sz="2000" dirty="0" smtClean="0"/>
              <a:t>many factors such as:</a:t>
            </a:r>
          </a:p>
          <a:p>
            <a:pPr lvl="1"/>
            <a:r>
              <a:rPr lang="en-US" sz="2000" dirty="0" smtClean="0"/>
              <a:t>the </a:t>
            </a:r>
            <a:r>
              <a:rPr lang="en-US" sz="2000" dirty="0"/>
              <a:t>quality of camera calibration </a:t>
            </a:r>
            <a:r>
              <a:rPr lang="en-US" sz="2000" dirty="0" smtClean="0"/>
              <a:t>parameters;</a:t>
            </a:r>
          </a:p>
          <a:p>
            <a:pPr lvl="1"/>
            <a:r>
              <a:rPr lang="en-US" sz="2000" dirty="0" smtClean="0"/>
              <a:t>quality </a:t>
            </a:r>
            <a:r>
              <a:rPr lang="en-US" sz="2000" dirty="0"/>
              <a:t>and size of a Charged Coupled Device (CCD) used in the digital camera CCD </a:t>
            </a:r>
            <a:r>
              <a:rPr lang="en-US" sz="2000" dirty="0" smtClean="0"/>
              <a:t>array;</a:t>
            </a:r>
          </a:p>
          <a:p>
            <a:pPr lvl="1"/>
            <a:r>
              <a:rPr lang="en-US" sz="2000" dirty="0" smtClean="0"/>
              <a:t>amount </a:t>
            </a:r>
            <a:r>
              <a:rPr lang="en-US" sz="2000" dirty="0"/>
              <a:t>of imagery </a:t>
            </a:r>
            <a:r>
              <a:rPr lang="en-US" sz="2000" dirty="0" smtClean="0"/>
              <a:t>overlap;</a:t>
            </a:r>
          </a:p>
          <a:p>
            <a:pPr lvl="1"/>
            <a:r>
              <a:rPr lang="en-US" sz="2000" dirty="0" smtClean="0"/>
              <a:t>quality </a:t>
            </a:r>
            <a:r>
              <a:rPr lang="en-US" sz="2000" dirty="0"/>
              <a:t>of parallax determination or photo </a:t>
            </a:r>
            <a:r>
              <a:rPr lang="en-US" sz="2000" dirty="0" smtClean="0"/>
              <a:t>measurements;</a:t>
            </a:r>
          </a:p>
          <a:p>
            <a:pPr lvl="1"/>
            <a:r>
              <a:rPr lang="en-US" sz="2000" dirty="0" smtClean="0"/>
              <a:t>quality </a:t>
            </a:r>
            <a:r>
              <a:rPr lang="en-US" sz="2000" dirty="0"/>
              <a:t>of the GPS </a:t>
            </a:r>
            <a:r>
              <a:rPr lang="en-US" sz="2000" dirty="0" smtClean="0"/>
              <a:t>signal;</a:t>
            </a:r>
          </a:p>
          <a:p>
            <a:pPr lvl="1"/>
            <a:r>
              <a:rPr lang="en-US" sz="2000" dirty="0" smtClean="0"/>
              <a:t>quality </a:t>
            </a:r>
            <a:r>
              <a:rPr lang="en-US" sz="2000" dirty="0"/>
              <a:t>and density of ground </a:t>
            </a:r>
            <a:r>
              <a:rPr lang="en-US" sz="2000" dirty="0" smtClean="0"/>
              <a:t>controls;</a:t>
            </a:r>
          </a:p>
          <a:p>
            <a:pPr lvl="1"/>
            <a:r>
              <a:rPr lang="en-US" sz="2000" dirty="0" smtClean="0"/>
              <a:t>quality </a:t>
            </a:r>
            <a:r>
              <a:rPr lang="en-US" sz="2000" dirty="0"/>
              <a:t>of the aerial triangulation </a:t>
            </a:r>
            <a:r>
              <a:rPr lang="en-US" sz="2000" dirty="0" smtClean="0"/>
              <a:t>solution;</a:t>
            </a:r>
          </a:p>
          <a:p>
            <a:pPr lvl="1"/>
            <a:r>
              <a:rPr lang="en-US" sz="2000" dirty="0" smtClean="0"/>
              <a:t>capability </a:t>
            </a:r>
            <a:r>
              <a:rPr lang="en-US" sz="2000" dirty="0"/>
              <a:t>of the processing software to handle GPS drift and </a:t>
            </a:r>
            <a:r>
              <a:rPr lang="en-US" sz="2000" dirty="0" smtClean="0"/>
              <a:t>shift;</a:t>
            </a:r>
          </a:p>
          <a:p>
            <a:pPr lvl="1"/>
            <a:r>
              <a:rPr lang="en-US" sz="2000" dirty="0"/>
              <a:t>capability of the processing software to </a:t>
            </a:r>
            <a:r>
              <a:rPr lang="en-US" sz="2000" dirty="0" smtClean="0"/>
              <a:t>handle </a:t>
            </a:r>
            <a:r>
              <a:rPr lang="en-US" sz="2000" dirty="0"/>
              <a:t>camera self-calibration</a:t>
            </a:r>
            <a:r>
              <a:rPr lang="en-US" sz="2000" dirty="0" smtClean="0"/>
              <a:t>,</a:t>
            </a:r>
          </a:p>
          <a:p>
            <a:pPr lvl="1"/>
            <a:r>
              <a:rPr lang="en-US" sz="2000" dirty="0" smtClean="0"/>
              <a:t>the </a:t>
            </a:r>
            <a:r>
              <a:rPr lang="en-US" sz="2000" dirty="0"/>
              <a:t>digital terrain model used for the production of </a:t>
            </a:r>
            <a:r>
              <a:rPr lang="en-US" sz="2000" dirty="0" err="1" smtClean="0"/>
              <a:t>orthoimagery</a:t>
            </a:r>
            <a:r>
              <a:rPr lang="en-US" sz="2000" dirty="0" smtClean="0"/>
              <a:t>.</a:t>
            </a:r>
          </a:p>
          <a:p>
            <a:pPr lvl="0"/>
            <a:endParaRPr lang="en-US" sz="2000" dirty="0"/>
          </a:p>
          <a:p>
            <a:pPr lvl="0"/>
            <a:r>
              <a:rPr lang="en-US" sz="2000" dirty="0"/>
              <a:t>. </a:t>
            </a:r>
            <a:r>
              <a:rPr lang="en-US" sz="2000" dirty="0" smtClean="0"/>
              <a:t> </a:t>
            </a:r>
            <a:endParaRPr lang="en-US" sz="2000" dirty="0"/>
          </a:p>
          <a:p>
            <a:endParaRPr lang="en-US" sz="20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6</a:t>
            </a:fld>
            <a:endParaRPr lang="en-US"/>
          </a:p>
        </p:txBody>
      </p:sp>
    </p:spTree>
    <p:extLst>
      <p:ext uri="{BB962C8B-B14F-4D97-AF65-F5344CB8AC3E}">
        <p14:creationId xmlns:p14="http://schemas.microsoft.com/office/powerpoint/2010/main" val="3142473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Standard for a New Era</a:t>
            </a:r>
            <a:endParaRPr lang="en-US" dirty="0"/>
          </a:p>
        </p:txBody>
      </p:sp>
      <p:sp>
        <p:nvSpPr>
          <p:cNvPr id="3" name="Content Placeholder 2"/>
          <p:cNvSpPr>
            <a:spLocks noGrp="1"/>
          </p:cNvSpPr>
          <p:nvPr>
            <p:ph idx="1"/>
          </p:nvPr>
        </p:nvSpPr>
        <p:spPr/>
        <p:txBody>
          <a:bodyPr/>
          <a:lstStyle/>
          <a:p>
            <a:pPr lvl="0"/>
            <a:r>
              <a:rPr lang="en-US" sz="2100" dirty="0"/>
              <a:t>These factors can vary widely from project to project, depending on the sensor used and specific methodology.  For these reasons, existing accuracy measures based on </a:t>
            </a:r>
            <a:r>
              <a:rPr lang="en-US" sz="2100" b="1" dirty="0"/>
              <a:t>map scale, film scale, GSD, c-factor and scanning resolution</a:t>
            </a:r>
            <a:r>
              <a:rPr lang="en-US" sz="2100" dirty="0"/>
              <a:t> no longer apply to current geospatial mapping practices</a:t>
            </a:r>
            <a:r>
              <a:rPr lang="en-US" sz="2100" dirty="0" smtClean="0"/>
              <a:t>.</a:t>
            </a:r>
          </a:p>
          <a:p>
            <a:pPr lvl="0"/>
            <a:endParaRPr lang="en-US" sz="2100" dirty="0" smtClean="0"/>
          </a:p>
          <a:p>
            <a:pPr lvl="0"/>
            <a:r>
              <a:rPr lang="en-US" sz="2100" dirty="0" smtClean="0"/>
              <a:t>Elevation </a:t>
            </a:r>
            <a:r>
              <a:rPr lang="en-US" sz="2100" dirty="0"/>
              <a:t>products from the new technologies and active sensors such as </a:t>
            </a:r>
            <a:r>
              <a:rPr lang="en-US" sz="2100" dirty="0" err="1"/>
              <a:t>lidar</a:t>
            </a:r>
            <a:r>
              <a:rPr lang="en-US" sz="2100" dirty="0"/>
              <a:t> and IFSAR are not considered by the legacy mapping standards.  New accuracy standards are needed to address elevation products derived from these technologies.</a:t>
            </a:r>
          </a:p>
          <a:p>
            <a:endParaRPr lang="en-US" sz="2100" dirty="0"/>
          </a:p>
          <a:p>
            <a:endParaRPr lang="en-US" sz="2100" dirty="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7</a:t>
            </a:fld>
            <a:endParaRPr lang="en-US"/>
          </a:p>
        </p:txBody>
      </p:sp>
    </p:spTree>
    <p:extLst>
      <p:ext uri="{BB962C8B-B14F-4D97-AF65-F5344CB8AC3E}">
        <p14:creationId xmlns:p14="http://schemas.microsoft.com/office/powerpoint/2010/main" val="2333215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effectLst>
                  <a:outerShdw blurRad="38100" dist="38100" dir="2700000" algn="tl">
                    <a:srgbClr val="000000">
                      <a:alpha val="43137"/>
                    </a:srgbClr>
                  </a:outerShdw>
                </a:effectLst>
              </a:rPr>
              <a:t>ASPRS Positional Accuracy Standards for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Digital Geospatial Data</a:t>
            </a:r>
            <a:endParaRPr lang="en-US" sz="2800" dirty="0"/>
          </a:p>
        </p:txBody>
      </p:sp>
      <p:sp>
        <p:nvSpPr>
          <p:cNvPr id="3" name="Content Placeholder 2"/>
          <p:cNvSpPr>
            <a:spLocks noGrp="1"/>
          </p:cNvSpPr>
          <p:nvPr>
            <p:ph idx="1"/>
          </p:nvPr>
        </p:nvSpPr>
        <p:spPr>
          <a:xfrm>
            <a:off x="152400" y="1447800"/>
            <a:ext cx="8763000" cy="4525963"/>
          </a:xfrm>
        </p:spPr>
        <p:txBody>
          <a:bodyPr/>
          <a:lstStyle/>
          <a:p>
            <a:pPr lvl="1"/>
            <a:r>
              <a:rPr lang="en-US" sz="2400" b="1" dirty="0" smtClean="0"/>
              <a:t>Applicability:</a:t>
            </a:r>
          </a:p>
          <a:p>
            <a:pPr lvl="2"/>
            <a:r>
              <a:rPr lang="en-US" sz="2000" dirty="0"/>
              <a:t>D</a:t>
            </a:r>
            <a:r>
              <a:rPr lang="en-US" sz="2000" dirty="0" smtClean="0"/>
              <a:t>efines </a:t>
            </a:r>
            <a:r>
              <a:rPr lang="en-US" sz="2000" dirty="0"/>
              <a:t>specific accuracy classes and associated RMSE thresholds for digital </a:t>
            </a:r>
            <a:r>
              <a:rPr lang="en-US" sz="2000" dirty="0" err="1"/>
              <a:t>orthoimagery</a:t>
            </a:r>
            <a:r>
              <a:rPr lang="en-US" sz="2000" dirty="0"/>
              <a:t>, digital </a:t>
            </a:r>
            <a:r>
              <a:rPr lang="en-US" sz="2000" dirty="0" err="1"/>
              <a:t>planimetric</a:t>
            </a:r>
            <a:r>
              <a:rPr lang="en-US" sz="2000" dirty="0"/>
              <a:t> data, and digital elevation </a:t>
            </a:r>
            <a:r>
              <a:rPr lang="en-US" sz="2000" dirty="0" smtClean="0"/>
              <a:t>data</a:t>
            </a:r>
          </a:p>
          <a:p>
            <a:pPr lvl="2"/>
            <a:r>
              <a:rPr lang="en-US" sz="2000" dirty="0" smtClean="0"/>
              <a:t>Intended to be technology independent</a:t>
            </a:r>
            <a:endParaRPr lang="en-US" sz="2000" dirty="0"/>
          </a:p>
          <a:p>
            <a:pPr lvl="2"/>
            <a:r>
              <a:rPr lang="en-US" sz="2000" dirty="0" smtClean="0"/>
              <a:t>Limited to accuracy </a:t>
            </a:r>
            <a:r>
              <a:rPr lang="en-US" sz="2000" dirty="0"/>
              <a:t>thresholds and testing methodologies for </a:t>
            </a:r>
            <a:r>
              <a:rPr lang="en-US" sz="2000" dirty="0" smtClean="0"/>
              <a:t>any </a:t>
            </a:r>
            <a:r>
              <a:rPr lang="en-US" sz="2000" dirty="0"/>
              <a:t>mapping </a:t>
            </a:r>
            <a:r>
              <a:rPr lang="en-US" sz="2000" dirty="0" smtClean="0"/>
              <a:t>applications, </a:t>
            </a:r>
            <a:r>
              <a:rPr lang="en-US" sz="2000" dirty="0"/>
              <a:t>and to meet immediate shortcomings in the outdated 1990 and 2004 standards</a:t>
            </a:r>
          </a:p>
          <a:p>
            <a:pPr lvl="2"/>
            <a:r>
              <a:rPr lang="en-US" sz="2000" dirty="0" smtClean="0"/>
              <a:t>Is not </a:t>
            </a:r>
            <a:r>
              <a:rPr lang="en-US" sz="2000" dirty="0"/>
              <a:t>intended to </a:t>
            </a:r>
            <a:r>
              <a:rPr lang="en-US" sz="2000" dirty="0" smtClean="0"/>
              <a:t>cover classification </a:t>
            </a:r>
            <a:r>
              <a:rPr lang="en-US" sz="2000" dirty="0"/>
              <a:t>accuracy of thematic </a:t>
            </a:r>
            <a:r>
              <a:rPr lang="en-US" sz="2000" dirty="0" smtClean="0"/>
              <a:t>maps</a:t>
            </a:r>
          </a:p>
          <a:p>
            <a:pPr lvl="2"/>
            <a:r>
              <a:rPr lang="en-US" sz="2000" dirty="0" smtClean="0"/>
              <a:t>Does </a:t>
            </a:r>
            <a:r>
              <a:rPr lang="en-US" sz="2000" dirty="0"/>
              <a:t>not specify the best practices </a:t>
            </a:r>
            <a:r>
              <a:rPr lang="en-US" sz="2000" dirty="0" smtClean="0"/>
              <a:t>or methodologies </a:t>
            </a:r>
            <a:r>
              <a:rPr lang="en-US" sz="2000" dirty="0"/>
              <a:t>needed to meet the accuracy </a:t>
            </a:r>
            <a:r>
              <a:rPr lang="en-US" sz="2000" dirty="0" smtClean="0"/>
              <a:t>thresholds</a:t>
            </a:r>
          </a:p>
          <a:p>
            <a:pPr lvl="1"/>
            <a:r>
              <a:rPr lang="en-US" sz="2400" b="1" dirty="0" smtClean="0"/>
              <a:t>Includes:</a:t>
            </a:r>
          </a:p>
          <a:p>
            <a:pPr lvl="2"/>
            <a:r>
              <a:rPr lang="en-US" sz="2000" dirty="0" smtClean="0"/>
              <a:t>Glossary, Symbols, examples, conversion to legacy standards</a:t>
            </a:r>
          </a:p>
          <a:p>
            <a:pPr lvl="2"/>
            <a:endParaRPr lang="en-US" dirty="0" smtClean="0"/>
          </a:p>
          <a:p>
            <a:endParaRPr lang="en-US" dirty="0" smtClean="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8</a:t>
            </a:fld>
            <a:endParaRPr lang="en-US"/>
          </a:p>
        </p:txBody>
      </p:sp>
    </p:spTree>
    <p:extLst>
      <p:ext uri="{BB962C8B-B14F-4D97-AF65-F5344CB8AC3E}">
        <p14:creationId xmlns:p14="http://schemas.microsoft.com/office/powerpoint/2010/main" val="3416452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effectLst>
                  <a:outerShdw blurRad="38100" dist="38100" dir="2700000" algn="tl">
                    <a:srgbClr val="000000">
                      <a:alpha val="43137"/>
                    </a:srgbClr>
                  </a:outerShdw>
                </a:effectLst>
              </a:rPr>
              <a:t>New Standard Highlights</a:t>
            </a:r>
            <a:endParaRPr lang="en-US" sz="3600" dirty="0"/>
          </a:p>
        </p:txBody>
      </p:sp>
      <p:sp>
        <p:nvSpPr>
          <p:cNvPr id="3" name="Content Placeholder 2"/>
          <p:cNvSpPr>
            <a:spLocks noGrp="1"/>
          </p:cNvSpPr>
          <p:nvPr>
            <p:ph idx="1"/>
          </p:nvPr>
        </p:nvSpPr>
        <p:spPr>
          <a:xfrm>
            <a:off x="152400" y="1219200"/>
            <a:ext cx="8763000" cy="4800600"/>
          </a:xfrm>
        </p:spPr>
        <p:txBody>
          <a:bodyPr/>
          <a:lstStyle/>
          <a:p>
            <a:pPr lvl="1"/>
            <a:r>
              <a:rPr lang="en-US" sz="2100" b="1" dirty="0" smtClean="0"/>
              <a:t>Positional Accuracy Thresholds </a:t>
            </a:r>
            <a:r>
              <a:rPr lang="en-US" sz="2100" b="1" dirty="0"/>
              <a:t>which are independent of published </a:t>
            </a:r>
            <a:r>
              <a:rPr lang="en-US" sz="2100" b="1" dirty="0" smtClean="0"/>
              <a:t>GSD, map </a:t>
            </a:r>
            <a:r>
              <a:rPr lang="en-US" sz="2100" b="1" dirty="0"/>
              <a:t>scale or contour </a:t>
            </a:r>
            <a:r>
              <a:rPr lang="en-US" sz="2100" b="1" dirty="0" smtClean="0"/>
              <a:t>interval</a:t>
            </a:r>
          </a:p>
          <a:p>
            <a:pPr lvl="2"/>
            <a:r>
              <a:rPr lang="en-US" sz="2000" dirty="0" smtClean="0"/>
              <a:t>digital </a:t>
            </a:r>
            <a:r>
              <a:rPr lang="en-US" sz="2000" dirty="0" err="1" smtClean="0"/>
              <a:t>orthoimagery</a:t>
            </a:r>
            <a:endParaRPr lang="en-US" sz="2000" dirty="0" smtClean="0"/>
          </a:p>
          <a:p>
            <a:pPr lvl="2"/>
            <a:r>
              <a:rPr lang="en-US" sz="2000" dirty="0" smtClean="0"/>
              <a:t>digital </a:t>
            </a:r>
            <a:r>
              <a:rPr lang="en-US" sz="2000" dirty="0"/>
              <a:t>elevation data </a:t>
            </a:r>
            <a:endParaRPr lang="en-US" sz="2000" dirty="0" smtClean="0"/>
          </a:p>
          <a:p>
            <a:pPr lvl="1"/>
            <a:r>
              <a:rPr lang="en-US" sz="2100" b="1" dirty="0" smtClean="0"/>
              <a:t>Additional Accuracy Measures</a:t>
            </a:r>
          </a:p>
          <a:p>
            <a:pPr lvl="2"/>
            <a:r>
              <a:rPr lang="en-US" sz="2000" dirty="0" smtClean="0"/>
              <a:t>aerial </a:t>
            </a:r>
            <a:r>
              <a:rPr lang="en-US" sz="2000" dirty="0"/>
              <a:t>triangulation </a:t>
            </a:r>
            <a:r>
              <a:rPr lang="en-US" sz="2000" dirty="0" smtClean="0"/>
              <a:t>accuracy,</a:t>
            </a:r>
          </a:p>
          <a:p>
            <a:pPr lvl="2"/>
            <a:r>
              <a:rPr lang="en-US" sz="2000" dirty="0" smtClean="0"/>
              <a:t>Ground controls accuracy,</a:t>
            </a:r>
          </a:p>
          <a:p>
            <a:pPr lvl="2"/>
            <a:r>
              <a:rPr lang="en-US" sz="2000" dirty="0" err="1"/>
              <a:t>orthoimagery</a:t>
            </a:r>
            <a:r>
              <a:rPr lang="en-US" sz="2000" dirty="0"/>
              <a:t> seam </a:t>
            </a:r>
            <a:r>
              <a:rPr lang="en-US" sz="2000" dirty="0" smtClean="0"/>
              <a:t>lines accuracy,</a:t>
            </a:r>
            <a:endParaRPr lang="en-US" sz="2000" dirty="0"/>
          </a:p>
          <a:p>
            <a:pPr lvl="2"/>
            <a:r>
              <a:rPr lang="en-US" sz="2000" dirty="0" err="1" smtClean="0"/>
              <a:t>lidar</a:t>
            </a:r>
            <a:r>
              <a:rPr lang="en-US" sz="2000" dirty="0" smtClean="0"/>
              <a:t> </a:t>
            </a:r>
            <a:r>
              <a:rPr lang="en-US" sz="2000" dirty="0"/>
              <a:t>relative </a:t>
            </a:r>
            <a:r>
              <a:rPr lang="en-US" sz="2000" dirty="0" smtClean="0"/>
              <a:t>swath-to-swath accuracy,</a:t>
            </a:r>
          </a:p>
          <a:p>
            <a:pPr lvl="2"/>
            <a:r>
              <a:rPr lang="en-US" sz="2000" dirty="0" smtClean="0"/>
              <a:t>recommended </a:t>
            </a:r>
            <a:r>
              <a:rPr lang="en-US" sz="2000" dirty="0"/>
              <a:t>minimum Nominal Pulse Density (</a:t>
            </a:r>
            <a:r>
              <a:rPr lang="en-US" sz="2000" dirty="0" smtClean="0"/>
              <a:t>NPD)</a:t>
            </a:r>
          </a:p>
          <a:p>
            <a:pPr lvl="2"/>
            <a:r>
              <a:rPr lang="en-US" sz="2000" dirty="0" smtClean="0"/>
              <a:t>horizontal </a:t>
            </a:r>
            <a:r>
              <a:rPr lang="en-US" sz="2000" dirty="0"/>
              <a:t>accuracy of elevation </a:t>
            </a:r>
            <a:r>
              <a:rPr lang="en-US" sz="2000" dirty="0" smtClean="0"/>
              <a:t>data,</a:t>
            </a:r>
          </a:p>
          <a:p>
            <a:pPr lvl="2"/>
            <a:r>
              <a:rPr lang="en-US" sz="2000" dirty="0" smtClean="0"/>
              <a:t>delineation </a:t>
            </a:r>
            <a:r>
              <a:rPr lang="en-US" sz="2000" dirty="0"/>
              <a:t>of low confidence areas for vertical </a:t>
            </a:r>
            <a:r>
              <a:rPr lang="en-US" sz="2000" dirty="0" smtClean="0"/>
              <a:t>data</a:t>
            </a:r>
          </a:p>
          <a:p>
            <a:pPr lvl="2"/>
            <a:r>
              <a:rPr lang="en-US" sz="2000" dirty="0" smtClean="0"/>
              <a:t>required </a:t>
            </a:r>
            <a:r>
              <a:rPr lang="en-US" sz="2000" dirty="0"/>
              <a:t>number and spatial distribution </a:t>
            </a:r>
            <a:r>
              <a:rPr lang="en-US" sz="2000" dirty="0" smtClean="0"/>
              <a:t>of QA/QC </a:t>
            </a:r>
            <a:r>
              <a:rPr lang="en-US" sz="2000" dirty="0"/>
              <a:t>check points based on project area</a:t>
            </a:r>
            <a:endParaRPr lang="en-US" sz="2000" dirty="0" smtClean="0"/>
          </a:p>
          <a:p>
            <a:pPr lvl="1"/>
            <a:endParaRPr lang="en-US" sz="2400" dirty="0" smtClean="0"/>
          </a:p>
          <a:p>
            <a:endParaRPr lang="en-US" sz="2800" dirty="0" smtClean="0"/>
          </a:p>
        </p:txBody>
      </p:sp>
      <p:sp>
        <p:nvSpPr>
          <p:cNvPr id="4" name="Slide Number Placeholder 3"/>
          <p:cNvSpPr>
            <a:spLocks noGrp="1"/>
          </p:cNvSpPr>
          <p:nvPr>
            <p:ph type="sldNum" sz="quarter" idx="12"/>
          </p:nvPr>
        </p:nvSpPr>
        <p:spPr/>
        <p:txBody>
          <a:bodyPr/>
          <a:lstStyle/>
          <a:p>
            <a:pPr>
              <a:defRPr/>
            </a:pPr>
            <a:fld id="{6DD192BB-13E2-406E-B615-2512666D3268}" type="slidenum">
              <a:rPr lang="en-US" smtClean="0"/>
              <a:pPr>
                <a:defRPr/>
              </a:pPr>
              <a:t>9</a:t>
            </a:fld>
            <a:endParaRPr lang="en-US"/>
          </a:p>
        </p:txBody>
      </p:sp>
    </p:spTree>
    <p:extLst>
      <p:ext uri="{BB962C8B-B14F-4D97-AF65-F5344CB8AC3E}">
        <p14:creationId xmlns:p14="http://schemas.microsoft.com/office/powerpoint/2010/main" val="2233345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9762</TotalTime>
  <Words>2775</Words>
  <Application>Microsoft Office PowerPoint</Application>
  <PresentationFormat>On-screen Show (4:3)</PresentationFormat>
  <Paragraphs>986</Paragraphs>
  <Slides>32</Slides>
  <Notes>7</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1_Default Design</vt:lpstr>
      <vt:lpstr>Geospatial Data Accuracy and the New Mapping Accuracy Standard: New Era Session #35  Dr. Qassim Abdullah, Woolpert, Inc. Pierre Le Roux, Aerometric, Inc. Becky Morton, Towill, Inc. </vt:lpstr>
      <vt:lpstr>New ASPRS Positional Accuracy Standards for  Digital Geospatial Data  Drafting Committee: Chair: Douglas L. Smith, David C. Smith &amp; Associates, Inc. Dr. Qassim A. Abdullah, Woolpert, Inc. Dr. David Maune, Dewberry Karl Hans Heidemann, USGS  REVISION 7, VERSION 1 NOVEMBER 14, 2014 (FINAL BOARD APPROVAED Version) </vt:lpstr>
      <vt:lpstr>New ASPRS Positional Accuracy Standards for  Digital Geospatial Data </vt:lpstr>
      <vt:lpstr> New Standard for a New Era </vt:lpstr>
      <vt:lpstr>New Standard for a New Era</vt:lpstr>
      <vt:lpstr>New Standard for a New Era</vt:lpstr>
      <vt:lpstr>New Standard for a New Era</vt:lpstr>
      <vt:lpstr>ASPRS Positional Accuracy Standards for Digital Geospatial Data</vt:lpstr>
      <vt:lpstr>New Standard Highlights</vt:lpstr>
      <vt:lpstr>New Standard Highlights</vt:lpstr>
      <vt:lpstr>New Standard Highlights</vt:lpstr>
      <vt:lpstr>PowerPoint Presentation</vt:lpstr>
      <vt:lpstr>PowerPoint Presentation</vt:lpstr>
      <vt:lpstr>PowerPoint Presentation</vt:lpstr>
      <vt:lpstr>Horizontal Accuracy/Quality Examples for High Accuracy Digital Planimetric Data</vt:lpstr>
      <vt:lpstr>New Standard Highlights</vt:lpstr>
      <vt:lpstr> Vertical Accuracy/Quality Examples for Digital Elevation Data</vt:lpstr>
      <vt:lpstr>Vertical accuracy of the new ASPRS 2014 standard compared with legacy standards </vt:lpstr>
      <vt:lpstr>Examples on Vertical Accuracy and Recommended Lidar Point Density for Digital Elevation Data according to the new ASPRS 2014 standard</vt:lpstr>
      <vt:lpstr>Horizontal accuracy requirements for elevation data</vt:lpstr>
      <vt:lpstr>Expected horizontal errors (RMSEr) for Lidar data in terms of flying altitude</vt:lpstr>
      <vt:lpstr>Low Confidence Areas in Lidar Dataset</vt:lpstr>
      <vt:lpstr>Accuracy requirements for aerial triangulation and INS-based sensor orientation of digital imagery</vt:lpstr>
      <vt:lpstr>Accuracy requirements for ground control used for aerial triangulation</vt:lpstr>
      <vt:lpstr>Examples on Aerial Traingulation and Ground Control Accuracy</vt:lpstr>
      <vt:lpstr>Reporting Horizontal Accuracy</vt:lpstr>
      <vt:lpstr>Reporting Vertical Accuracy</vt:lpstr>
      <vt:lpstr>Recommended Number of Check Points Based on Area</vt:lpstr>
      <vt:lpstr>New Standard Highlights</vt:lpstr>
      <vt:lpstr>Example on Applying the New Standard</vt:lpstr>
      <vt:lpstr>The Standard Web Site</vt:lpstr>
      <vt:lpstr>Thank You!</vt:lpstr>
    </vt:vector>
  </TitlesOfParts>
  <Company>NGA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NGA</dc:creator>
  <cp:lastModifiedBy>Abdullah, Qassim</cp:lastModifiedBy>
  <cp:revision>462</cp:revision>
  <cp:lastPrinted>2013-09-23T17:06:31Z</cp:lastPrinted>
  <dcterms:created xsi:type="dcterms:W3CDTF">2009-04-17T18:07:04Z</dcterms:created>
  <dcterms:modified xsi:type="dcterms:W3CDTF">2014-11-20T17:24:33Z</dcterms:modified>
</cp:coreProperties>
</file>