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6" r:id="rId2"/>
    <p:sldId id="285" r:id="rId3"/>
    <p:sldId id="331" r:id="rId4"/>
    <p:sldId id="315" r:id="rId5"/>
    <p:sldId id="385" r:id="rId6"/>
    <p:sldId id="382" r:id="rId7"/>
    <p:sldId id="386" r:id="rId8"/>
    <p:sldId id="374" r:id="rId9"/>
    <p:sldId id="375" r:id="rId10"/>
    <p:sldId id="389" r:id="rId11"/>
    <p:sldId id="370" r:id="rId12"/>
    <p:sldId id="387" r:id="rId13"/>
    <p:sldId id="376" r:id="rId14"/>
    <p:sldId id="388" r:id="rId15"/>
    <p:sldId id="378" r:id="rId16"/>
    <p:sldId id="379" r:id="rId17"/>
    <p:sldId id="281" r:id="rId18"/>
    <p:sldId id="325" r:id="rId19"/>
    <p:sldId id="384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5F91"/>
    <a:srgbClr val="CC0000"/>
    <a:srgbClr val="6699FF"/>
    <a:srgbClr val="95B3D7"/>
    <a:srgbClr val="DCE6F2"/>
    <a:srgbClr val="0000FF"/>
    <a:srgbClr val="DDD9C3"/>
    <a:srgbClr val="BFBFBF"/>
    <a:srgbClr val="33339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0" autoAdjust="0"/>
    <p:restoredTop sz="9466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EB781-F115-49C6-B9C7-26A492C18688}" type="datetimeFigureOut">
              <a:rPr lang="en-US" smtClean="0"/>
              <a:t>3/22/2012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303C2-61D1-4333-BC3E-0879C5DF5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93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303C2-61D1-4333-BC3E-0879C5DF51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9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 space: 50 m spatially, 10 deg. Roll/pitch, 20 deg heading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individ</a:t>
            </a:r>
            <a:r>
              <a:rPr lang="en-US" dirty="0" smtClean="0"/>
              <a:t>. Image registration again to reduce hinge-like flexing in overlap areas. This lets each image seek its preferred orientation within the local space.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EC55-D108-4C75-9EDD-EF3D9214862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E56E0-CC85-43E6-A6A3-017B6D9018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89373-1167-467C-956E-2BE0F1F3C7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63C2C-AE95-4EBA-85EB-705BDFC147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80943FB-10D2-4857-A3AF-DD58956A97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3E6FA-63FC-4A29-AA3E-AB1183DBAF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2287D-3168-4BB7-99A7-7A6147FFFC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FCE34-E55E-4706-9D37-0627E02724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E5D03-47D5-4530-8D71-8986549683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7ADAD-D8C6-41AD-BA31-8FD9904F62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E7F3B-30FF-4106-AB72-4351BCBA2D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077DE-0E1C-416D-8EB4-28CFEFDCE3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BBEB6-4549-4033-BBAC-5AC8643B2A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82F8256-46B0-4618-9BD0-01B34FBEEF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762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Multispectral Remote Sensing from Unmanned Aircraft:</a:t>
            </a:r>
            <a:r>
              <a:rPr kumimoji="0" lang="en-US" sz="34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Development of Workflows and Comparison with WorldView-2 Data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2425" y="5836088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err="1"/>
              <a:t>e</a:t>
            </a:r>
            <a:r>
              <a:rPr lang="en-US" sz="1200" b="1" dirty="0" err="1" smtClean="0"/>
              <a:t>arthmetrics</a:t>
            </a:r>
            <a:r>
              <a:rPr lang="en-US" sz="1200" b="1" dirty="0" smtClean="0"/>
              <a:t>, Brownsville, OR                                                                                                                                                                 formerly with USDA </a:t>
            </a:r>
            <a:r>
              <a:rPr lang="en-US" sz="1200" b="1" dirty="0"/>
              <a:t>ARS Jornada Experimental </a:t>
            </a:r>
            <a:r>
              <a:rPr lang="en-US" sz="1200" b="1" dirty="0" smtClean="0"/>
              <a:t>Range, Las </a:t>
            </a:r>
            <a:r>
              <a:rPr lang="en-US" sz="1200" b="1" dirty="0"/>
              <a:t>Cruces, </a:t>
            </a:r>
            <a:r>
              <a:rPr lang="en-US" sz="1200" b="1" dirty="0" smtClean="0"/>
              <a:t>NM</a:t>
            </a:r>
            <a:endParaRPr lang="en-US" sz="12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7428260" y="6297753"/>
            <a:ext cx="1143000" cy="476477"/>
            <a:chOff x="-2057400" y="6096000"/>
            <a:chExt cx="1676400" cy="762000"/>
          </a:xfrm>
        </p:grpSpPr>
        <p:sp>
          <p:nvSpPr>
            <p:cNvPr id="14" name="Rectangle 13"/>
            <p:cNvSpPr/>
            <p:nvPr/>
          </p:nvSpPr>
          <p:spPr>
            <a:xfrm>
              <a:off x="-2057400" y="6096000"/>
              <a:ext cx="1676400" cy="76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-1948543" y="6194652"/>
              <a:ext cx="1474788" cy="576262"/>
              <a:chOff x="96" y="3552"/>
              <a:chExt cx="929" cy="363"/>
            </a:xfrm>
          </p:grpSpPr>
          <p:pic>
            <p:nvPicPr>
              <p:cNvPr id="7" name="Picture 6" descr="LogoARScolor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12" y="3570"/>
                <a:ext cx="413" cy="328"/>
              </a:xfrm>
              <a:prstGeom prst="rect">
                <a:avLst/>
              </a:prstGeom>
              <a:noFill/>
            </p:spPr>
          </p:pic>
          <p:pic>
            <p:nvPicPr>
              <p:cNvPr id="8" name="Picture 7" descr="LogoUSDA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6" y="3552"/>
                <a:ext cx="447" cy="363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9" name="Picture 8" descr="NMlogo_1colorstate_noU_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1511" y="6310850"/>
            <a:ext cx="431902" cy="475488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81000" y="1600200"/>
            <a:ext cx="853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/>
              <a:t>Andrea S. </a:t>
            </a:r>
            <a:r>
              <a:rPr lang="en-US" sz="2000" b="1" dirty="0" smtClean="0"/>
              <a:t>Laliberte</a:t>
            </a:r>
            <a:endParaRPr lang="en-US" sz="2000" b="1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286000" y="6507163"/>
            <a:ext cx="5105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200" b="1" dirty="0" smtClean="0"/>
              <a:t>ASPRS 2012 Annual Conference, Mar. 19-23, Sacramento, CA</a:t>
            </a:r>
          </a:p>
          <a:p>
            <a:pPr>
              <a:spcBef>
                <a:spcPct val="50000"/>
              </a:spcBef>
            </a:pP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7340" y="6374120"/>
            <a:ext cx="193611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365F91"/>
                </a:solidFill>
                <a:latin typeface="Cooper Black" pitchFamily="18" charset="0"/>
              </a:rPr>
              <a:t>earth</a:t>
            </a:r>
            <a:r>
              <a:rPr lang="en-US" sz="2000" dirty="0" err="1" smtClean="0">
                <a:latin typeface="Cooper Black" pitchFamily="18" charset="0"/>
              </a:rPr>
              <a:t>metrics</a:t>
            </a:r>
            <a:endParaRPr lang="en-US" sz="2000" dirty="0">
              <a:latin typeface="Cooper Black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"/>
          <a:stretch/>
        </p:blipFill>
        <p:spPr>
          <a:xfrm>
            <a:off x="228600" y="1981200"/>
            <a:ext cx="3064534" cy="3657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04" y="2073515"/>
            <a:ext cx="4662901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24000"/>
            <a:ext cx="9144000" cy="3276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57600" y="4953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Method 1: correct radiometry by image, then mosaic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4953000"/>
            <a:ext cx="236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Method 2: mosaic first, then correct radiometry</a:t>
            </a:r>
          </a:p>
          <a:p>
            <a:endParaRPr lang="en-US" dirty="0" smtClean="0"/>
          </a:p>
          <a:p>
            <a:r>
              <a:rPr lang="en-US" dirty="0" smtClean="0"/>
              <a:t>Better correlation, lower error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4953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with targets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405825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C0000"/>
                </a:solidFill>
              </a:rPr>
              <a:t>Image reflectance versus ASD reflectance</a:t>
            </a:r>
          </a:p>
          <a:p>
            <a:pPr algn="ctr"/>
            <a:r>
              <a:rPr lang="en-US" sz="2400" dirty="0" smtClean="0">
                <a:solidFill>
                  <a:srgbClr val="CC0000"/>
                </a:solidFill>
              </a:rPr>
              <a:t>   6 bands x 6 vegetation species </a:t>
            </a:r>
            <a:endParaRPr lang="en-US" sz="2400" dirty="0">
              <a:solidFill>
                <a:srgbClr val="CC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" y="1552576"/>
            <a:ext cx="9418320" cy="31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32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46591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8971" y="3570514"/>
            <a:ext cx="475686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3200400" y="3505200"/>
            <a:ext cx="1295400" cy="1588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609600" y="3505200"/>
            <a:ext cx="1295400" cy="1588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33600" y="3429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1000 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88619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Anisotropic </a:t>
            </a:r>
            <a:r>
              <a:rPr lang="en-US" dirty="0" err="1" smtClean="0"/>
              <a:t>vignetting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86399" y="2133600"/>
            <a:ext cx="355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dodging </a:t>
            </a:r>
            <a:r>
              <a:rPr lang="en-US" dirty="0" smtClean="0"/>
              <a:t>approach during </a:t>
            </a:r>
            <a:r>
              <a:rPr lang="en-US" dirty="0" err="1"/>
              <a:t>mosacking</a:t>
            </a:r>
            <a:r>
              <a:rPr lang="en-US" dirty="0"/>
              <a:t> </a:t>
            </a:r>
            <a:r>
              <a:rPr lang="en-US" dirty="0" smtClean="0"/>
              <a:t>process in </a:t>
            </a:r>
            <a:r>
              <a:rPr lang="en-US" dirty="0" err="1" smtClean="0"/>
              <a:t>Erdas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200650" y="457200"/>
            <a:ext cx="3864239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Color balancing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2636" b="-1"/>
          <a:stretch/>
        </p:blipFill>
        <p:spPr bwMode="auto">
          <a:xfrm>
            <a:off x="350520" y="4274679"/>
            <a:ext cx="3108960" cy="241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838200" y="729343"/>
            <a:ext cx="6868886" cy="6052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31"/>
          <p:cNvSpPr>
            <a:spLocks noChangeArrowheads="1"/>
          </p:cNvSpPr>
          <p:nvPr/>
        </p:nvSpPr>
        <p:spPr bwMode="auto">
          <a:xfrm>
            <a:off x="2514600" y="1066799"/>
            <a:ext cx="2362200" cy="556260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 Box 134"/>
          <p:cNvSpPr txBox="1">
            <a:spLocks noChangeArrowheads="1"/>
          </p:cNvSpPr>
          <p:nvPr/>
        </p:nvSpPr>
        <p:spPr bwMode="auto">
          <a:xfrm>
            <a:off x="3200400" y="768105"/>
            <a:ext cx="1036320" cy="338554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 err="1"/>
              <a:t>PreSync</a:t>
            </a:r>
            <a:endParaRPr lang="en-US" sz="1600" b="1" dirty="0"/>
          </a:p>
        </p:txBody>
      </p:sp>
      <p:cxnSp>
        <p:nvCxnSpPr>
          <p:cNvPr id="4" name="Shape 181"/>
          <p:cNvCxnSpPr/>
          <p:nvPr/>
        </p:nvCxnSpPr>
        <p:spPr>
          <a:xfrm rot="16200000" flipH="1">
            <a:off x="4963258" y="5229956"/>
            <a:ext cx="17585" cy="2476500"/>
          </a:xfrm>
          <a:prstGeom prst="bentConnector3">
            <a:avLst>
              <a:gd name="adj1" fmla="val 139997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2895600" y="1371599"/>
            <a:ext cx="16764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Initial Tie Point </a:t>
            </a:r>
            <a:r>
              <a:rPr lang="en-US" sz="1200" dirty="0" smtClean="0"/>
              <a:t>Alignment</a:t>
            </a:r>
            <a:endParaRPr lang="en-US" sz="1200" dirty="0"/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2889738" y="2057399"/>
            <a:ext cx="16764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Rigid Block Adjustment</a:t>
            </a:r>
          </a:p>
        </p:txBody>
      </p:sp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2889738" y="2743199"/>
            <a:ext cx="16764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Individual Image </a:t>
            </a:r>
            <a:r>
              <a:rPr lang="en-US" sz="1200" dirty="0" smtClean="0"/>
              <a:t>Adjustment</a:t>
            </a:r>
            <a:endParaRPr lang="en-US" sz="1200" dirty="0"/>
          </a:p>
        </p:txBody>
      </p:sp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2889738" y="3428999"/>
            <a:ext cx="16764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Realignment of </a:t>
            </a:r>
            <a:r>
              <a:rPr lang="en-US" sz="1200" dirty="0" smtClean="0"/>
              <a:t>               Tie </a:t>
            </a:r>
            <a:r>
              <a:rPr lang="en-US" sz="1200" dirty="0"/>
              <a:t>Points</a:t>
            </a:r>
          </a:p>
        </p:txBody>
      </p:sp>
      <p:sp>
        <p:nvSpPr>
          <p:cNvPr id="9" name="AutoShape 74"/>
          <p:cNvSpPr>
            <a:spLocks noChangeArrowheads="1"/>
          </p:cNvSpPr>
          <p:nvPr/>
        </p:nvSpPr>
        <p:spPr bwMode="auto">
          <a:xfrm>
            <a:off x="2743200" y="6002214"/>
            <a:ext cx="1981200" cy="4572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/>
              <a:t>Corrected EO and tie points</a:t>
            </a:r>
          </a:p>
          <a:p>
            <a:pPr algn="ctr"/>
            <a:r>
              <a:rPr lang="en-US" sz="1200" dirty="0"/>
              <a:t> with ground coordinates</a:t>
            </a:r>
          </a:p>
        </p:txBody>
      </p:sp>
      <p:sp>
        <p:nvSpPr>
          <p:cNvPr id="10" name="AutoShape 76"/>
          <p:cNvSpPr>
            <a:spLocks noChangeArrowheads="1"/>
          </p:cNvSpPr>
          <p:nvPr/>
        </p:nvSpPr>
        <p:spPr bwMode="auto">
          <a:xfrm>
            <a:off x="2889738" y="4800599"/>
            <a:ext cx="1676400" cy="4572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/>
              <a:t>Further alignment</a:t>
            </a:r>
          </a:p>
          <a:p>
            <a:pPr algn="ctr"/>
            <a:r>
              <a:rPr lang="en-US" sz="1200" dirty="0"/>
              <a:t>required?</a:t>
            </a:r>
          </a:p>
        </p:txBody>
      </p:sp>
      <p:sp>
        <p:nvSpPr>
          <p:cNvPr id="11" name="AutoShape 87"/>
          <p:cNvSpPr>
            <a:spLocks noChangeArrowheads="1"/>
          </p:cNvSpPr>
          <p:nvPr/>
        </p:nvSpPr>
        <p:spPr bwMode="auto">
          <a:xfrm>
            <a:off x="3804138" y="5410199"/>
            <a:ext cx="381000" cy="3810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No</a:t>
            </a:r>
          </a:p>
        </p:txBody>
      </p:sp>
      <p:sp>
        <p:nvSpPr>
          <p:cNvPr id="12" name="AutoShape 88"/>
          <p:cNvSpPr>
            <a:spLocks noChangeArrowheads="1"/>
          </p:cNvSpPr>
          <p:nvPr/>
        </p:nvSpPr>
        <p:spPr bwMode="auto">
          <a:xfrm>
            <a:off x="3194538" y="5410199"/>
            <a:ext cx="381000" cy="3810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/>
              <a:t>Yes</a:t>
            </a:r>
          </a:p>
        </p:txBody>
      </p:sp>
      <p:cxnSp>
        <p:nvCxnSpPr>
          <p:cNvPr id="13" name="AutoShape 127"/>
          <p:cNvCxnSpPr>
            <a:cxnSpLocks noChangeShapeType="1"/>
            <a:stCxn id="12" idx="2"/>
            <a:endCxn id="7" idx="1"/>
          </p:cNvCxnSpPr>
          <p:nvPr/>
        </p:nvCxnSpPr>
        <p:spPr bwMode="auto">
          <a:xfrm rot="10800000">
            <a:off x="2889738" y="2974033"/>
            <a:ext cx="304800" cy="2626667"/>
          </a:xfrm>
          <a:prstGeom prst="bentConnector3">
            <a:avLst>
              <a:gd name="adj1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 rot="5400000">
            <a:off x="3615871" y="1945331"/>
            <a:ext cx="224135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2"/>
            <a:endCxn id="7" idx="0"/>
          </p:cNvCxnSpPr>
          <p:nvPr/>
        </p:nvCxnSpPr>
        <p:spPr>
          <a:xfrm rot="5400000">
            <a:off x="3615871" y="2631131"/>
            <a:ext cx="224135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  <a:endCxn id="8" idx="0"/>
          </p:cNvCxnSpPr>
          <p:nvPr/>
        </p:nvCxnSpPr>
        <p:spPr>
          <a:xfrm rot="5400000">
            <a:off x="3615871" y="3316931"/>
            <a:ext cx="224135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69"/>
          <p:cNvSpPr txBox="1">
            <a:spLocks noChangeArrowheads="1"/>
          </p:cNvSpPr>
          <p:nvPr/>
        </p:nvSpPr>
        <p:spPr bwMode="auto">
          <a:xfrm>
            <a:off x="2889738" y="4114799"/>
            <a:ext cx="16764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/>
              <a:t>Repeat Rigid Block Adjustment</a:t>
            </a:r>
            <a:endParaRPr lang="en-US" sz="1200" dirty="0"/>
          </a:p>
        </p:txBody>
      </p:sp>
      <p:cxnSp>
        <p:nvCxnSpPr>
          <p:cNvPr id="18" name="Straight Arrow Connector 17"/>
          <p:cNvCxnSpPr>
            <a:stCxn id="8" idx="2"/>
            <a:endCxn id="17" idx="0"/>
          </p:cNvCxnSpPr>
          <p:nvPr/>
        </p:nvCxnSpPr>
        <p:spPr>
          <a:xfrm rot="5400000">
            <a:off x="3615871" y="4002731"/>
            <a:ext cx="224135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2"/>
            <a:endCxn id="10" idx="0"/>
          </p:cNvCxnSpPr>
          <p:nvPr/>
        </p:nvCxnSpPr>
        <p:spPr>
          <a:xfrm rot="5400000">
            <a:off x="3615871" y="4688531"/>
            <a:ext cx="224135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2" idx="0"/>
          </p:cNvCxnSpPr>
          <p:nvPr/>
        </p:nvCxnSpPr>
        <p:spPr>
          <a:xfrm rot="10800000" flipV="1">
            <a:off x="3385039" y="5250875"/>
            <a:ext cx="252845" cy="1593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0"/>
          </p:cNvCxnSpPr>
          <p:nvPr/>
        </p:nvCxnSpPr>
        <p:spPr>
          <a:xfrm>
            <a:off x="3824920" y="5250872"/>
            <a:ext cx="169718" cy="159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4"/>
          </p:cNvCxnSpPr>
          <p:nvPr/>
        </p:nvCxnSpPr>
        <p:spPr>
          <a:xfrm rot="5400000">
            <a:off x="3890596" y="5886449"/>
            <a:ext cx="199292" cy="87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111"/>
          <p:cNvSpPr>
            <a:spLocks noChangeArrowheads="1"/>
          </p:cNvSpPr>
          <p:nvPr/>
        </p:nvSpPr>
        <p:spPr bwMode="auto">
          <a:xfrm>
            <a:off x="5524500" y="5333999"/>
            <a:ext cx="1371600" cy="3810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 err="1"/>
              <a:t>Aerotriangulation</a:t>
            </a:r>
            <a:endParaRPr lang="en-US" sz="1200" dirty="0"/>
          </a:p>
        </p:txBody>
      </p:sp>
      <p:sp>
        <p:nvSpPr>
          <p:cNvPr id="24" name="AutoShape 112"/>
          <p:cNvSpPr>
            <a:spLocks noChangeArrowheads="1"/>
          </p:cNvSpPr>
          <p:nvPr/>
        </p:nvSpPr>
        <p:spPr bwMode="auto">
          <a:xfrm>
            <a:off x="5448300" y="5943599"/>
            <a:ext cx="1524000" cy="5334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Automatic tie point</a:t>
            </a:r>
          </a:p>
          <a:p>
            <a:pPr algn="ctr"/>
            <a:r>
              <a:rPr lang="en-US" sz="1200"/>
              <a:t>generation (optional)</a:t>
            </a:r>
          </a:p>
        </p:txBody>
      </p:sp>
      <p:sp>
        <p:nvSpPr>
          <p:cNvPr id="25" name="AutoShape 115"/>
          <p:cNvSpPr>
            <a:spLocks noChangeArrowheads="1"/>
          </p:cNvSpPr>
          <p:nvPr/>
        </p:nvSpPr>
        <p:spPr bwMode="auto">
          <a:xfrm>
            <a:off x="5715000" y="2666999"/>
            <a:ext cx="914400" cy="609600"/>
          </a:xfrm>
          <a:prstGeom prst="flowChartInputOutpu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Mosaic</a:t>
            </a:r>
          </a:p>
        </p:txBody>
      </p:sp>
      <p:sp>
        <p:nvSpPr>
          <p:cNvPr id="26" name="AutoShape 116"/>
          <p:cNvSpPr>
            <a:spLocks noChangeArrowheads="1"/>
          </p:cNvSpPr>
          <p:nvPr/>
        </p:nvSpPr>
        <p:spPr bwMode="auto">
          <a:xfrm>
            <a:off x="5715000" y="3505199"/>
            <a:ext cx="914400" cy="838200"/>
          </a:xfrm>
          <a:prstGeom prst="flowChartMultidocumen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Ortho</a:t>
            </a:r>
          </a:p>
          <a:p>
            <a:pPr algn="ctr"/>
            <a:r>
              <a:rPr lang="en-US" sz="1200"/>
              <a:t>Images</a:t>
            </a:r>
          </a:p>
        </p:txBody>
      </p:sp>
      <p:cxnSp>
        <p:nvCxnSpPr>
          <p:cNvPr id="27" name="AutoShape 118"/>
          <p:cNvCxnSpPr>
            <a:cxnSpLocks noChangeShapeType="1"/>
          </p:cNvCxnSpPr>
          <p:nvPr/>
        </p:nvCxnSpPr>
        <p:spPr bwMode="auto">
          <a:xfrm flipV="1">
            <a:off x="6169345" y="5714999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" name="AutoShape 123"/>
          <p:cNvCxnSpPr>
            <a:cxnSpLocks noChangeShapeType="1"/>
          </p:cNvCxnSpPr>
          <p:nvPr/>
        </p:nvCxnSpPr>
        <p:spPr bwMode="auto">
          <a:xfrm flipV="1">
            <a:off x="6168551" y="3276599"/>
            <a:ext cx="1588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9" name="Rectangle 132"/>
          <p:cNvSpPr>
            <a:spLocks noChangeArrowheads="1"/>
          </p:cNvSpPr>
          <p:nvPr/>
        </p:nvSpPr>
        <p:spPr bwMode="auto">
          <a:xfrm>
            <a:off x="5105400" y="1066799"/>
            <a:ext cx="2133600" cy="55626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133"/>
          <p:cNvSpPr txBox="1">
            <a:spLocks noChangeArrowheads="1"/>
          </p:cNvSpPr>
          <p:nvPr/>
        </p:nvSpPr>
        <p:spPr bwMode="auto">
          <a:xfrm>
            <a:off x="5765800" y="761999"/>
            <a:ext cx="685800" cy="346075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LPS</a:t>
            </a:r>
          </a:p>
        </p:txBody>
      </p:sp>
      <p:sp>
        <p:nvSpPr>
          <p:cNvPr id="31" name="AutoShape 115"/>
          <p:cNvSpPr>
            <a:spLocks noChangeArrowheads="1"/>
          </p:cNvSpPr>
          <p:nvPr/>
        </p:nvSpPr>
        <p:spPr bwMode="auto">
          <a:xfrm>
            <a:off x="5638800" y="4495799"/>
            <a:ext cx="1066800" cy="609600"/>
          </a:xfrm>
          <a:prstGeom prst="flowChartInputOutpu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 smtClean="0"/>
              <a:t>DEM </a:t>
            </a:r>
          </a:p>
          <a:p>
            <a:pPr algn="ctr"/>
            <a:r>
              <a:rPr lang="en-US" sz="1200" dirty="0" smtClean="0"/>
              <a:t>extraction</a:t>
            </a:r>
            <a:endParaRPr lang="en-US" sz="1200" dirty="0"/>
          </a:p>
        </p:txBody>
      </p:sp>
      <p:cxnSp>
        <p:nvCxnSpPr>
          <p:cNvPr id="32" name="AutoShape 118"/>
          <p:cNvCxnSpPr>
            <a:cxnSpLocks noChangeShapeType="1"/>
          </p:cNvCxnSpPr>
          <p:nvPr/>
        </p:nvCxnSpPr>
        <p:spPr bwMode="auto">
          <a:xfrm flipV="1">
            <a:off x="6169345" y="5103687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3" name="AutoShape 118"/>
          <p:cNvCxnSpPr>
            <a:cxnSpLocks noChangeShapeType="1"/>
          </p:cNvCxnSpPr>
          <p:nvPr/>
        </p:nvCxnSpPr>
        <p:spPr bwMode="auto">
          <a:xfrm rot="16200000" flipV="1">
            <a:off x="6063846" y="4387452"/>
            <a:ext cx="210999" cy="570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34" name="AutoShape 115"/>
          <p:cNvSpPr>
            <a:spLocks noChangeArrowheads="1"/>
          </p:cNvSpPr>
          <p:nvPr/>
        </p:nvSpPr>
        <p:spPr bwMode="auto">
          <a:xfrm>
            <a:off x="5753100" y="1219199"/>
            <a:ext cx="914400" cy="609600"/>
          </a:xfrm>
          <a:prstGeom prst="flowChartInputOutpu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 smtClean="0"/>
              <a:t>Final </a:t>
            </a:r>
          </a:p>
          <a:p>
            <a:pPr algn="ctr"/>
            <a:r>
              <a:rPr lang="en-US" sz="1200" dirty="0" smtClean="0"/>
              <a:t>Mosaic</a:t>
            </a:r>
            <a:endParaRPr lang="en-US" sz="1200" dirty="0"/>
          </a:p>
        </p:txBody>
      </p:sp>
      <p:sp>
        <p:nvSpPr>
          <p:cNvPr id="35" name="AutoShape 111"/>
          <p:cNvSpPr>
            <a:spLocks noChangeArrowheads="1"/>
          </p:cNvSpPr>
          <p:nvPr/>
        </p:nvSpPr>
        <p:spPr bwMode="auto">
          <a:xfrm>
            <a:off x="5524500" y="2057399"/>
            <a:ext cx="1371600" cy="3810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 err="1" smtClean="0"/>
              <a:t>AutoSync</a:t>
            </a:r>
            <a:endParaRPr lang="en-US" sz="1200" dirty="0"/>
          </a:p>
        </p:txBody>
      </p:sp>
      <p:cxnSp>
        <p:nvCxnSpPr>
          <p:cNvPr id="36" name="AutoShape 118"/>
          <p:cNvCxnSpPr>
            <a:cxnSpLocks noChangeShapeType="1"/>
          </p:cNvCxnSpPr>
          <p:nvPr/>
        </p:nvCxnSpPr>
        <p:spPr bwMode="auto">
          <a:xfrm flipV="1">
            <a:off x="6169345" y="2438399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7" name="AutoShape 118"/>
          <p:cNvCxnSpPr>
            <a:cxnSpLocks noChangeShapeType="1"/>
          </p:cNvCxnSpPr>
          <p:nvPr/>
        </p:nvCxnSpPr>
        <p:spPr bwMode="auto">
          <a:xfrm flipV="1">
            <a:off x="6169345" y="1828799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38" name="AutoShape 5"/>
          <p:cNvSpPr>
            <a:spLocks noChangeArrowheads="1"/>
          </p:cNvSpPr>
          <p:nvPr/>
        </p:nvSpPr>
        <p:spPr bwMode="auto">
          <a:xfrm>
            <a:off x="1181100" y="2377439"/>
            <a:ext cx="914400" cy="6858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/>
              <a:t>Generate </a:t>
            </a:r>
          </a:p>
          <a:p>
            <a:pPr algn="ctr"/>
            <a:r>
              <a:rPr lang="en-US" sz="1200" dirty="0" err="1"/>
              <a:t>Autopano</a:t>
            </a:r>
            <a:endParaRPr lang="en-US" sz="1200" dirty="0"/>
          </a:p>
          <a:p>
            <a:pPr algn="ctr"/>
            <a:r>
              <a:rPr lang="en-US" sz="1200" dirty="0"/>
              <a:t>tie points </a:t>
            </a:r>
          </a:p>
        </p:txBody>
      </p:sp>
      <p:sp>
        <p:nvSpPr>
          <p:cNvPr id="39" name="AutoShape 6"/>
          <p:cNvSpPr>
            <a:spLocks noChangeArrowheads="1"/>
          </p:cNvSpPr>
          <p:nvPr/>
        </p:nvSpPr>
        <p:spPr bwMode="auto">
          <a:xfrm>
            <a:off x="1219200" y="1295399"/>
            <a:ext cx="914400" cy="838200"/>
          </a:xfrm>
          <a:prstGeom prst="flowChartMultidocumen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/>
              <a:t>All UAV</a:t>
            </a:r>
          </a:p>
          <a:p>
            <a:pPr algn="ctr"/>
            <a:r>
              <a:rPr lang="en-US" sz="1200" dirty="0"/>
              <a:t>Images</a:t>
            </a:r>
          </a:p>
        </p:txBody>
      </p:sp>
      <p:sp>
        <p:nvSpPr>
          <p:cNvPr id="40" name="AutoShape 8"/>
          <p:cNvSpPr>
            <a:spLocks noChangeArrowheads="1"/>
          </p:cNvSpPr>
          <p:nvPr/>
        </p:nvSpPr>
        <p:spPr bwMode="auto">
          <a:xfrm>
            <a:off x="1257300" y="3307079"/>
            <a:ext cx="762000" cy="4572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Initial EO</a:t>
            </a:r>
          </a:p>
        </p:txBody>
      </p:sp>
      <p:sp>
        <p:nvSpPr>
          <p:cNvPr id="41" name="AutoShape 21"/>
          <p:cNvSpPr>
            <a:spLocks noChangeArrowheads="1"/>
          </p:cNvSpPr>
          <p:nvPr/>
        </p:nvSpPr>
        <p:spPr bwMode="auto">
          <a:xfrm>
            <a:off x="1181100" y="4709159"/>
            <a:ext cx="914400" cy="609600"/>
          </a:xfrm>
          <a:prstGeom prst="flowChartInputOutpu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 smtClean="0"/>
              <a:t>DOQ</a:t>
            </a:r>
          </a:p>
          <a:p>
            <a:pPr algn="ctr"/>
            <a:r>
              <a:rPr lang="en-US" sz="1200" dirty="0" smtClean="0"/>
              <a:t>1 m</a:t>
            </a:r>
            <a:endParaRPr lang="en-US" sz="1200" dirty="0"/>
          </a:p>
        </p:txBody>
      </p:sp>
      <p:sp>
        <p:nvSpPr>
          <p:cNvPr id="42" name="AutoShape 94"/>
          <p:cNvSpPr>
            <a:spLocks noChangeArrowheads="1"/>
          </p:cNvSpPr>
          <p:nvPr/>
        </p:nvSpPr>
        <p:spPr bwMode="auto">
          <a:xfrm>
            <a:off x="1181100" y="5562599"/>
            <a:ext cx="914400" cy="609600"/>
          </a:xfrm>
          <a:prstGeom prst="flowChartInputOutpu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 smtClean="0"/>
              <a:t>DEM</a:t>
            </a:r>
          </a:p>
          <a:p>
            <a:pPr algn="ctr"/>
            <a:r>
              <a:rPr lang="en-US" sz="1200" dirty="0" smtClean="0"/>
              <a:t>5 m</a:t>
            </a:r>
            <a:endParaRPr lang="en-US" sz="1200" dirty="0"/>
          </a:p>
        </p:txBody>
      </p:sp>
      <p:cxnSp>
        <p:nvCxnSpPr>
          <p:cNvPr id="43" name="AutoShape 106"/>
          <p:cNvCxnSpPr>
            <a:cxnSpLocks noChangeShapeType="1"/>
            <a:stCxn id="39" idx="3"/>
          </p:cNvCxnSpPr>
          <p:nvPr/>
        </p:nvCxnSpPr>
        <p:spPr bwMode="auto">
          <a:xfrm>
            <a:off x="2133600" y="1714499"/>
            <a:ext cx="363415" cy="26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4" name="AutoShape 108"/>
          <p:cNvCxnSpPr>
            <a:cxnSpLocks noChangeShapeType="1"/>
            <a:stCxn id="41" idx="5"/>
          </p:cNvCxnSpPr>
          <p:nvPr/>
        </p:nvCxnSpPr>
        <p:spPr bwMode="auto">
          <a:xfrm>
            <a:off x="2004060" y="5013959"/>
            <a:ext cx="498817" cy="32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5" name="AutoShape 109"/>
          <p:cNvCxnSpPr>
            <a:cxnSpLocks noChangeShapeType="1"/>
          </p:cNvCxnSpPr>
          <p:nvPr/>
        </p:nvCxnSpPr>
        <p:spPr bwMode="auto">
          <a:xfrm>
            <a:off x="1981200" y="5865811"/>
            <a:ext cx="5334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6" name="AutoShape 149"/>
          <p:cNvSpPr>
            <a:spLocks noChangeArrowheads="1"/>
          </p:cNvSpPr>
          <p:nvPr/>
        </p:nvSpPr>
        <p:spPr bwMode="auto">
          <a:xfrm>
            <a:off x="903515" y="4008119"/>
            <a:ext cx="1382486" cy="4572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 smtClean="0"/>
              <a:t>Camera calibration</a:t>
            </a:r>
          </a:p>
          <a:p>
            <a:pPr algn="ctr"/>
            <a:r>
              <a:rPr lang="en-US" sz="1200" dirty="0" smtClean="0"/>
              <a:t>parameters</a:t>
            </a:r>
            <a:endParaRPr lang="en-US" sz="1200" dirty="0"/>
          </a:p>
        </p:txBody>
      </p:sp>
      <p:cxnSp>
        <p:nvCxnSpPr>
          <p:cNvPr id="47" name="Straight Arrow Connector 46"/>
          <p:cNvCxnSpPr>
            <a:stCxn id="39" idx="2"/>
          </p:cNvCxnSpPr>
          <p:nvPr/>
        </p:nvCxnSpPr>
        <p:spPr>
          <a:xfrm rot="5400000">
            <a:off x="1476337" y="2232070"/>
            <a:ext cx="266693" cy="6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8" idx="3"/>
          </p:cNvCxnSpPr>
          <p:nvPr/>
        </p:nvCxnSpPr>
        <p:spPr>
          <a:xfrm flipV="1">
            <a:off x="2095500" y="2717799"/>
            <a:ext cx="419100" cy="25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0" idx="3"/>
          </p:cNvCxnSpPr>
          <p:nvPr/>
        </p:nvCxnSpPr>
        <p:spPr>
          <a:xfrm flipV="1">
            <a:off x="2019300" y="3530599"/>
            <a:ext cx="501650" cy="5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6" idx="3"/>
          </p:cNvCxnSpPr>
          <p:nvPr/>
        </p:nvCxnSpPr>
        <p:spPr>
          <a:xfrm flipV="1">
            <a:off x="2286001" y="4234543"/>
            <a:ext cx="217713" cy="21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 txBox="1">
            <a:spLocks/>
          </p:cNvSpPr>
          <p:nvPr/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Orthorectification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Mosaicking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765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381000"/>
            <a:ext cx="8686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Multispectral image classification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953000"/>
          </a:xfrm>
        </p:spPr>
        <p:txBody>
          <a:bodyPr/>
          <a:lstStyle/>
          <a:p>
            <a:r>
              <a:rPr lang="en-US" sz="2800" dirty="0" smtClean="0"/>
              <a:t>Object-based image analysis using eCognition 8.64</a:t>
            </a:r>
          </a:p>
          <a:p>
            <a:r>
              <a:rPr lang="en-US" sz="2800" dirty="0" smtClean="0"/>
              <a:t>Recursive approach of segmentation, classification, merging</a:t>
            </a:r>
          </a:p>
          <a:p>
            <a:r>
              <a:rPr lang="en-US" sz="2800" dirty="0" smtClean="0"/>
              <a:t>Determine shadow, bare/vegetation, sparse using rule-based approach</a:t>
            </a:r>
          </a:p>
          <a:p>
            <a:r>
              <a:rPr lang="en-US" sz="2800" dirty="0" smtClean="0"/>
              <a:t>Determine species using training samples</a:t>
            </a:r>
          </a:p>
          <a:p>
            <a:r>
              <a:rPr lang="en-US" sz="2800" dirty="0" smtClean="0"/>
              <a:t>Decision tree to determine optimum of 15 input features (NDVI, means, ratios, area, roundness)</a:t>
            </a:r>
          </a:p>
          <a:p>
            <a:r>
              <a:rPr lang="en-US" sz="2800" dirty="0" smtClean="0"/>
              <a:t>1083 field samples for training/accuracy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Placeholder 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98985735"/>
              </p:ext>
            </p:extLst>
          </p:nvPr>
        </p:nvGraphicFramePr>
        <p:xfrm>
          <a:off x="228600" y="1219200"/>
          <a:ext cx="4648200" cy="4318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3600"/>
                <a:gridCol w="1371600"/>
                <a:gridCol w="1143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Class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Producers Acc. (%)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Users Acc. (%)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Tarbush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83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Broom snakeweed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73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Creosote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94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79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Bush </a:t>
                      </a:r>
                      <a:r>
                        <a:rPr lang="en-US" sz="1700" dirty="0" err="1" smtClean="0"/>
                        <a:t>muhly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72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Mariola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86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81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Mesquite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89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92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Sumac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96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Tobosa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93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98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Overall Acc.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87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Kappa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0.83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classification.jpg"/>
          <p:cNvPicPr>
            <a:picLocks noChangeAspect="1"/>
          </p:cNvPicPr>
          <p:nvPr/>
        </p:nvPicPr>
        <p:blipFill rotWithShape="1">
          <a:blip r:embed="rId2" cstate="print"/>
          <a:srcRect l="50000" t="52716" b="14465"/>
          <a:stretch/>
        </p:blipFill>
        <p:spPr>
          <a:xfrm>
            <a:off x="5825671" y="3017835"/>
            <a:ext cx="2743200" cy="2677734"/>
          </a:xfrm>
          <a:prstGeom prst="rect">
            <a:avLst/>
          </a:prstGeom>
        </p:spPr>
      </p:pic>
      <p:pic>
        <p:nvPicPr>
          <p:cNvPr id="8" name="Picture 7" descr="classification.jpg"/>
          <p:cNvPicPr>
            <a:picLocks noChangeAspect="1"/>
          </p:cNvPicPr>
          <p:nvPr/>
        </p:nvPicPr>
        <p:blipFill rotWithShape="1">
          <a:blip r:embed="rId2" cstate="print"/>
          <a:srcRect t="52842" r="50632" b="14465"/>
          <a:stretch/>
        </p:blipFill>
        <p:spPr>
          <a:xfrm>
            <a:off x="5867400" y="297148"/>
            <a:ext cx="2743200" cy="2701637"/>
          </a:xfrm>
          <a:prstGeom prst="rect">
            <a:avLst/>
          </a:prstGeom>
        </p:spPr>
      </p:pic>
      <p:pic>
        <p:nvPicPr>
          <p:cNvPr id="9" name="Picture 8" descr="classification.jpg"/>
          <p:cNvPicPr>
            <a:picLocks noChangeAspect="1"/>
          </p:cNvPicPr>
          <p:nvPr/>
        </p:nvPicPr>
        <p:blipFill rotWithShape="1">
          <a:blip r:embed="rId2" cstate="print"/>
          <a:srcRect t="85660"/>
          <a:stretch/>
        </p:blipFill>
        <p:spPr>
          <a:xfrm>
            <a:off x="3974192" y="5695569"/>
            <a:ext cx="5093608" cy="108623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28600" y="381000"/>
            <a:ext cx="533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Classification results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74192" y="5695569"/>
            <a:ext cx="5045983" cy="10957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97183" y="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130m x 130m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28" y="1295400"/>
            <a:ext cx="7336971" cy="448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Comparison: </a:t>
            </a:r>
            <a:r>
              <a:rPr kumimoji="0" lang="en-US" sz="3500" b="0" i="0" u="none" strike="noStrike" kern="0" cap="none" spc="0" normalizeH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WorldView</a:t>
            </a:r>
            <a:r>
              <a:rPr kumimoji="0" lang="en-US" sz="35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 and MCA imagery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1400" y="21336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Oct. 26, 2010</a:t>
            </a:r>
          </a:p>
          <a:p>
            <a:r>
              <a:rPr lang="en-US" sz="2000" dirty="0" smtClean="0"/>
              <a:t>8 bands</a:t>
            </a:r>
          </a:p>
          <a:p>
            <a:r>
              <a:rPr lang="en-US" sz="2000" dirty="0" smtClean="0"/>
              <a:t>2 m GSD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391400" y="38862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Nov. 10, 2010</a:t>
            </a:r>
          </a:p>
          <a:p>
            <a:r>
              <a:rPr lang="en-US" sz="2000" dirty="0" smtClean="0"/>
              <a:t>6 bands</a:t>
            </a:r>
          </a:p>
          <a:p>
            <a:r>
              <a:rPr lang="en-US" sz="2000" dirty="0" smtClean="0"/>
              <a:t>0.16 m GSD</a:t>
            </a:r>
            <a:endParaRPr lang="en-US" sz="2000" dirty="0"/>
          </a:p>
        </p:txBody>
      </p:sp>
      <p:grpSp>
        <p:nvGrpSpPr>
          <p:cNvPr id="11" name="Group 58"/>
          <p:cNvGrpSpPr/>
          <p:nvPr/>
        </p:nvGrpSpPr>
        <p:grpSpPr>
          <a:xfrm>
            <a:off x="1600200" y="2133600"/>
            <a:ext cx="4267200" cy="2545979"/>
            <a:chOff x="1600200" y="2133600"/>
            <a:chExt cx="4267200" cy="2545979"/>
          </a:xfrm>
        </p:grpSpPr>
        <p:sp>
          <p:nvSpPr>
            <p:cNvPr id="6" name="TextBox 5"/>
            <p:cNvSpPr txBox="1"/>
            <p:nvPr/>
          </p:nvSpPr>
          <p:spPr>
            <a:xfrm>
              <a:off x="1600200" y="3277382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B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62200" y="3277382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6600"/>
                  </a:solidFill>
                </a:rPr>
                <a:t>G</a:t>
              </a:r>
              <a:endParaRPr lang="en-US" b="1" dirty="0">
                <a:solidFill>
                  <a:srgbClr val="0066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29000" y="3277382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03914" y="3277382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996633"/>
                  </a:solidFill>
                </a:rPr>
                <a:t>RE</a:t>
              </a:r>
              <a:endParaRPr lang="en-US" b="1" dirty="0">
                <a:solidFill>
                  <a:srgbClr val="996633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1600" y="3298371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NIR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5400000" flipH="1" flipV="1">
              <a:off x="1194316" y="2729984"/>
              <a:ext cx="1198211" cy="544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2037959" y="2838841"/>
              <a:ext cx="969612" cy="16329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3303423" y="3053835"/>
              <a:ext cx="555955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4114410" y="3124591"/>
              <a:ext cx="392670" cy="2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5300952" y="3222563"/>
              <a:ext cx="218499" cy="1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V="1">
              <a:off x="1736594" y="3641594"/>
              <a:ext cx="85164" cy="636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2375648" y="3733800"/>
              <a:ext cx="268940" cy="1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H="1" flipV="1">
              <a:off x="3328147" y="3852583"/>
              <a:ext cx="506506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V="1">
              <a:off x="3964644" y="3946714"/>
              <a:ext cx="699245" cy="448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V="1">
              <a:off x="4867839" y="4137213"/>
              <a:ext cx="1080248" cy="448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808264" y="5981318"/>
            <a:ext cx="765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WV2 was </a:t>
            </a:r>
            <a:r>
              <a:rPr lang="en-US" dirty="0" err="1" smtClean="0"/>
              <a:t>radiometrically</a:t>
            </a:r>
            <a:r>
              <a:rPr lang="en-US" dirty="0" smtClean="0"/>
              <a:t> and atmospherically corrected using ATCOR2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71971" y="228600"/>
            <a:ext cx="1019629" cy="308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TextBox 330"/>
          <p:cNvSpPr txBox="1"/>
          <p:nvPr/>
        </p:nvSpPr>
        <p:spPr>
          <a:xfrm>
            <a:off x="3505200" y="3276600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Wavelength (nm)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38100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08"/>
          <p:cNvGrpSpPr/>
          <p:nvPr/>
        </p:nvGrpSpPr>
        <p:grpSpPr>
          <a:xfrm>
            <a:off x="609600" y="466725"/>
            <a:ext cx="3310467" cy="2266295"/>
            <a:chOff x="651932" y="646853"/>
            <a:chExt cx="3310467" cy="2266295"/>
          </a:xfrm>
        </p:grpSpPr>
        <p:sp>
          <p:nvSpPr>
            <p:cNvPr id="334" name="TextBox 333"/>
            <p:cNvSpPr txBox="1"/>
            <p:nvPr/>
          </p:nvSpPr>
          <p:spPr>
            <a:xfrm>
              <a:off x="651932" y="646853"/>
              <a:ext cx="33104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Calibri" pitchFamily="34" charset="0"/>
                </a:rPr>
                <a:t>425  480     545      605     660      725               835              950                  </a:t>
              </a:r>
              <a:endParaRPr lang="en-US" sz="1000" b="1" dirty="0">
                <a:latin typeface="Calibri" pitchFamily="34" charset="0"/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2599266" y="2389928"/>
              <a:ext cx="1176867" cy="523220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Calibri" pitchFamily="34" charset="0"/>
                </a:rPr>
                <a:t>WorldView</a:t>
              </a:r>
              <a:r>
                <a:rPr lang="en-US" sz="1400" dirty="0" smtClean="0">
                  <a:latin typeface="Calibri" pitchFamily="34" charset="0"/>
                </a:rPr>
                <a:t> 2    Oct. 26, 2010</a:t>
              </a:r>
              <a:endParaRPr lang="en-US" sz="1400" dirty="0">
                <a:latin typeface="Calibri" pitchFamily="34" charset="0"/>
              </a:endParaRPr>
            </a:p>
          </p:txBody>
        </p:sp>
      </p:grpSp>
      <p:grpSp>
        <p:nvGrpSpPr>
          <p:cNvPr id="3" name="Group 227"/>
          <p:cNvGrpSpPr/>
          <p:nvPr/>
        </p:nvGrpSpPr>
        <p:grpSpPr>
          <a:xfrm>
            <a:off x="3886200" y="228600"/>
            <a:ext cx="5380037" cy="3116263"/>
            <a:chOff x="152400" y="3276600"/>
            <a:chExt cx="5380037" cy="3116263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3276600"/>
              <a:ext cx="5380037" cy="311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6" name="TextBox 225"/>
            <p:cNvSpPr txBox="1"/>
            <p:nvPr/>
          </p:nvSpPr>
          <p:spPr>
            <a:xfrm>
              <a:off x="4238171" y="5599411"/>
              <a:ext cx="1281311" cy="431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 pitchFamily="34" charset="0"/>
                  <a:cs typeface="Arial" pitchFamily="34" charset="0"/>
                </a:rPr>
                <a:t>Mixed grass</a:t>
              </a:r>
            </a:p>
            <a:p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42446" y="609600"/>
            <a:ext cx="338554" cy="1389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Reflectance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2400" y="3886200"/>
            <a:ext cx="2971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Spectral data for WorldView-2 and MCA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15"/>
          <p:cNvGrpSpPr>
            <a:grpSpLocks noChangeAspect="1"/>
          </p:cNvGrpSpPr>
          <p:nvPr/>
        </p:nvGrpSpPr>
        <p:grpSpPr>
          <a:xfrm>
            <a:off x="3164751" y="3657600"/>
            <a:ext cx="5903049" cy="2926079"/>
            <a:chOff x="804446" y="838200"/>
            <a:chExt cx="6640929" cy="3294221"/>
          </a:xfrm>
        </p:grpSpPr>
        <p:grpSp>
          <p:nvGrpSpPr>
            <p:cNvPr id="5" name="Group 40"/>
            <p:cNvGrpSpPr/>
            <p:nvPr/>
          </p:nvGrpSpPr>
          <p:grpSpPr>
            <a:xfrm>
              <a:off x="1066800" y="838200"/>
              <a:ext cx="6378575" cy="3154363"/>
              <a:chOff x="1066800" y="838200"/>
              <a:chExt cx="6378575" cy="3154363"/>
            </a:xfrm>
          </p:grpSpPr>
          <p:pic>
            <p:nvPicPr>
              <p:cNvPr id="31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66800" y="838200"/>
                <a:ext cx="1730375" cy="169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2" name="Picture 2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616200" y="838200"/>
                <a:ext cx="1730375" cy="169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2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65600" y="838200"/>
                <a:ext cx="1730375" cy="1706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4" name="Picture 2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15000" y="838200"/>
                <a:ext cx="1730375" cy="169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5" name="Picture 2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066800" y="2286000"/>
                <a:ext cx="1730375" cy="169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6" name="Picture 2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616200" y="2286000"/>
                <a:ext cx="1730375" cy="169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7" name="Picture 2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65600" y="2286000"/>
                <a:ext cx="1730375" cy="1706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8" name="Picture 26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715000" y="2286000"/>
                <a:ext cx="1730375" cy="169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39" name="Straight Connector 38"/>
              <p:cNvCxnSpPr/>
              <p:nvPr/>
            </p:nvCxnSpPr>
            <p:spPr>
              <a:xfrm flipV="1">
                <a:off x="1371600" y="1010920"/>
                <a:ext cx="1137920" cy="112268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2926080" y="1026160"/>
                <a:ext cx="1137920" cy="112268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4475480" y="1021080"/>
                <a:ext cx="1137920" cy="112268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6019800" y="1026160"/>
                <a:ext cx="1137920" cy="112268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371600" y="2468880"/>
                <a:ext cx="1137920" cy="112268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2931160" y="2479040"/>
                <a:ext cx="1122680" cy="110236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4475480" y="2473960"/>
                <a:ext cx="1132840" cy="113284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6029960" y="2443480"/>
                <a:ext cx="1143000" cy="115316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1958976" y="1828800"/>
              <a:ext cx="652144" cy="2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Bare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94234" y="1828800"/>
              <a:ext cx="679132" cy="2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Sparse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59350" y="1696070"/>
              <a:ext cx="906463" cy="45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 smtClean="0">
                  <a:latin typeface="Arial" pitchFamily="34" charset="0"/>
                  <a:cs typeface="Arial" pitchFamily="34" charset="0"/>
                </a:rPr>
                <a:t>Tobosa</a:t>
              </a:r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 dense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73251" y="3276600"/>
              <a:ext cx="717549" cy="2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Sumac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30576" y="3276600"/>
              <a:ext cx="860423" cy="2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Mesquite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73625" y="3276600"/>
              <a:ext cx="841375" cy="2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Creosote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01460" y="3154450"/>
              <a:ext cx="678180" cy="45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Mixed grass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05200" y="3886200"/>
              <a:ext cx="1905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WorldView-2 reflectance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4446" y="1524000"/>
              <a:ext cx="338554" cy="123682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MCA reflectance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8262055" y="4419600"/>
            <a:ext cx="805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Tobosa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sparse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0000"/>
                </a:solidFill>
              </a:rPr>
              <a:t>Summary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991600" cy="5181600"/>
          </a:xfrm>
        </p:spPr>
        <p:txBody>
          <a:bodyPr/>
          <a:lstStyle/>
          <a:p>
            <a:r>
              <a:rPr lang="en-US" sz="2800" dirty="0" smtClean="0"/>
              <a:t>Efficient workflow for obtaining </a:t>
            </a:r>
            <a:r>
              <a:rPr lang="en-US" sz="2800" dirty="0" err="1" smtClean="0"/>
              <a:t>orthorectified</a:t>
            </a:r>
            <a:r>
              <a:rPr lang="en-US" sz="2800" dirty="0" smtClean="0"/>
              <a:t>, </a:t>
            </a:r>
            <a:r>
              <a:rPr lang="en-US" sz="2800" dirty="0" err="1" smtClean="0"/>
              <a:t>radiometrically</a:t>
            </a:r>
            <a:r>
              <a:rPr lang="en-US" sz="2800" dirty="0" smtClean="0"/>
              <a:t> calibrated UAS image mosaics </a:t>
            </a:r>
          </a:p>
          <a:p>
            <a:r>
              <a:rPr lang="en-US" sz="2800" dirty="0" smtClean="0"/>
              <a:t>Automated batch processing easily scalable for larger acquisitions</a:t>
            </a:r>
          </a:p>
          <a:p>
            <a:r>
              <a:rPr lang="en-US" sz="2800" dirty="0" smtClean="0"/>
              <a:t>Challenges included file format incompatibilities, software, camera limitations</a:t>
            </a:r>
          </a:p>
          <a:p>
            <a:r>
              <a:rPr lang="en-US" sz="2800" dirty="0" smtClean="0"/>
              <a:t>Need for high quality multispectral sensors for UAS</a:t>
            </a:r>
          </a:p>
          <a:p>
            <a:r>
              <a:rPr lang="en-US" sz="2800" dirty="0" smtClean="0"/>
              <a:t>Comparison of airborne and WorldView-2 data demonstrates potential for multi-scale studies or </a:t>
            </a:r>
            <a:r>
              <a:rPr lang="en-US" sz="2800" dirty="0" err="1" smtClean="0"/>
              <a:t>upscaling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0000"/>
                </a:solidFill>
              </a:rPr>
              <a:t>Future Work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Change detection with multispectral imagery</a:t>
            </a:r>
          </a:p>
          <a:p>
            <a:pPr lvl="1"/>
            <a:r>
              <a:rPr lang="en-US" dirty="0" smtClean="0"/>
              <a:t>Need for highly accurate co-registration</a:t>
            </a:r>
          </a:p>
          <a:p>
            <a:pPr lvl="1"/>
            <a:r>
              <a:rPr lang="en-US" dirty="0" smtClean="0"/>
              <a:t>Evaluate vegetation indices</a:t>
            </a:r>
          </a:p>
          <a:p>
            <a:r>
              <a:rPr lang="en-US" dirty="0" smtClean="0"/>
              <a:t>Fuse optical data with terrain models extracted from stereo imagery</a:t>
            </a:r>
          </a:p>
          <a:p>
            <a:pPr lvl="1"/>
            <a:r>
              <a:rPr lang="en-US" dirty="0" smtClean="0"/>
              <a:t>Point clouds</a:t>
            </a:r>
          </a:p>
          <a:p>
            <a:r>
              <a:rPr lang="en-US" dirty="0" err="1" smtClean="0"/>
              <a:t>Upscaling</a:t>
            </a:r>
            <a:r>
              <a:rPr lang="en-US" dirty="0" smtClean="0"/>
              <a:t> with WorldView-2 data</a:t>
            </a:r>
          </a:p>
          <a:p>
            <a:r>
              <a:rPr lang="en-US" dirty="0" smtClean="0"/>
              <a:t>Scale these approaches to larger areas</a:t>
            </a:r>
          </a:p>
          <a:p>
            <a:r>
              <a:rPr lang="en-US" dirty="0" smtClean="0"/>
              <a:t>Test additional UAS sensors</a:t>
            </a:r>
          </a:p>
          <a:p>
            <a:pPr lvl="1"/>
            <a:r>
              <a:rPr lang="en-US" dirty="0" smtClean="0"/>
              <a:t>Thermal, LiDAR, </a:t>
            </a:r>
            <a:r>
              <a:rPr lang="en-US" dirty="0" err="1" smtClean="0"/>
              <a:t>Hyperspectral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l="62500" t="47549" r="27574" b="44118"/>
          <a:stretch>
            <a:fillRect/>
          </a:stretch>
        </p:blipFill>
        <p:spPr bwMode="auto">
          <a:xfrm>
            <a:off x="1524000" y="2514600"/>
            <a:ext cx="2057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rrowheads="1"/>
          </p:cNvPicPr>
          <p:nvPr/>
        </p:nvPicPr>
        <p:blipFill>
          <a:blip r:embed="rId3" cstate="print"/>
          <a:srcRect l="46323" t="43627" r="34559" b="40687"/>
          <a:stretch>
            <a:fillRect/>
          </a:stretch>
        </p:blipFill>
        <p:spPr bwMode="auto">
          <a:xfrm>
            <a:off x="3657600" y="2514600"/>
            <a:ext cx="2057400" cy="129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rrowheads="1"/>
          </p:cNvPicPr>
          <p:nvPr/>
        </p:nvPicPr>
        <p:blipFill>
          <a:blip r:embed="rId4" cstate="print"/>
          <a:srcRect l="40074" t="46259" r="38235" b="35937"/>
          <a:stretch>
            <a:fillRect/>
          </a:stretch>
        </p:blipFill>
        <p:spPr bwMode="auto">
          <a:xfrm>
            <a:off x="5791200" y="2514600"/>
            <a:ext cx="2057400" cy="129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orses_hq_111507"/>
          <p:cNvPicPr>
            <a:picLocks noChangeAspect="1" noChangeArrowheads="1"/>
          </p:cNvPicPr>
          <p:nvPr/>
        </p:nvPicPr>
        <p:blipFill>
          <a:blip r:embed="rId5" cstate="print"/>
          <a:srcRect l="2072" r="11565"/>
          <a:stretch>
            <a:fillRect/>
          </a:stretch>
        </p:blipFill>
        <p:spPr bwMode="auto">
          <a:xfrm>
            <a:off x="6019800" y="4120345"/>
            <a:ext cx="3017520" cy="2263140"/>
          </a:xfrm>
          <a:prstGeom prst="rect">
            <a:avLst/>
          </a:prstGeom>
          <a:noFill/>
        </p:spPr>
      </p:pic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6553200" y="762000"/>
            <a:ext cx="27432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you!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/>
          <a:srcRect t="34872" b="22051"/>
          <a:stretch>
            <a:fillRect/>
          </a:stretch>
        </p:blipFill>
        <p:spPr bwMode="auto">
          <a:xfrm>
            <a:off x="228600" y="228600"/>
            <a:ext cx="6400800" cy="206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" y="4069080"/>
            <a:ext cx="2834640" cy="229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32760" y="4080138"/>
            <a:ext cx="2834640" cy="227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5867400" cy="1143000"/>
          </a:xfrm>
        </p:spPr>
        <p:txBody>
          <a:bodyPr/>
          <a:lstStyle/>
          <a:p>
            <a:r>
              <a:rPr lang="en-US" dirty="0" smtClean="0">
                <a:solidFill>
                  <a:srgbClr val="CC0000"/>
                </a:solidFill>
              </a:rPr>
              <a:t>UAS for vegetation mapping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981200"/>
            <a:ext cx="56388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/>
              <a:t>Increased interest in using UAS for natural resource remote sensing tasks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Smaller, light weight sensors for small UAS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Low operating costs, imagery with very high resolution, repeated deployment for change detection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FAA: Integration of UAS in National Airspace by 2015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Visible band imagery has limitations for vegetation mapping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Evaluate multispectral UAS applications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Compare with WorldView-2 data</a:t>
            </a:r>
            <a:endParaRPr lang="en-US" sz="22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2200" dirty="0"/>
          </a:p>
        </p:txBody>
      </p:sp>
      <p:pic>
        <p:nvPicPr>
          <p:cNvPr id="4" name="Picture 7" descr="IMG_0332_ripari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76200"/>
            <a:ext cx="2926080" cy="229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12" t="733" b="1906"/>
          <a:stretch>
            <a:fillRect/>
          </a:stretch>
        </p:blipFill>
        <p:spPr bwMode="auto">
          <a:xfrm>
            <a:off x="5791200" y="4495800"/>
            <a:ext cx="28999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G_3659.JPG"/>
          <p:cNvPicPr>
            <a:picLocks noChangeAspect="1"/>
          </p:cNvPicPr>
          <p:nvPr/>
        </p:nvPicPr>
        <p:blipFill>
          <a:blip r:embed="rId4" cstate="print"/>
          <a:srcRect t="10884" b="12925"/>
          <a:stretch>
            <a:fillRect/>
          </a:stretch>
        </p:blipFill>
        <p:spPr>
          <a:xfrm>
            <a:off x="5791200" y="2595949"/>
            <a:ext cx="2926080" cy="167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0000"/>
                </a:solidFill>
              </a:rPr>
              <a:t>UAS Operations at the           Jornada Experimental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46237"/>
            <a:ext cx="8763000" cy="4525963"/>
          </a:xfrm>
        </p:spPr>
        <p:txBody>
          <a:bodyPr/>
          <a:lstStyle/>
          <a:p>
            <a:r>
              <a:rPr lang="en-US" sz="2400" dirty="0" smtClean="0"/>
              <a:t>Objectives: development of operational UAS-based remote sensing program for ecological applications</a:t>
            </a:r>
          </a:p>
          <a:p>
            <a:r>
              <a:rPr lang="en-US" sz="2400" dirty="0" smtClean="0"/>
              <a:t>Operated 2 UAS since 2006</a:t>
            </a:r>
          </a:p>
          <a:p>
            <a:r>
              <a:rPr lang="en-US" sz="2400" dirty="0" smtClean="0"/>
              <a:t>Operations in NM, ID, AZ (COA and                                                                        in military airspace)</a:t>
            </a:r>
          </a:p>
          <a:p>
            <a:r>
              <a:rPr lang="en-US" sz="2400" dirty="0" smtClean="0"/>
              <a:t>Areas of interests:</a:t>
            </a:r>
          </a:p>
          <a:p>
            <a:pPr lvl="1"/>
            <a:r>
              <a:rPr lang="en-US" sz="1800" dirty="0" smtClean="0"/>
              <a:t>Access to airspace</a:t>
            </a:r>
          </a:p>
          <a:p>
            <a:pPr lvl="1"/>
            <a:r>
              <a:rPr lang="en-US" sz="1800" dirty="0" smtClean="0"/>
              <a:t>Image acquisition</a:t>
            </a:r>
          </a:p>
          <a:p>
            <a:pPr lvl="1"/>
            <a:r>
              <a:rPr lang="en-US" sz="1800" dirty="0" smtClean="0"/>
              <a:t>Terrain extraction</a:t>
            </a:r>
          </a:p>
          <a:p>
            <a:pPr lvl="1"/>
            <a:r>
              <a:rPr lang="en-US" sz="1800" dirty="0" smtClean="0"/>
              <a:t>Orthorectification</a:t>
            </a:r>
          </a:p>
          <a:p>
            <a:pPr lvl="1"/>
            <a:r>
              <a:rPr lang="en-US" sz="1800" dirty="0" smtClean="0"/>
              <a:t>Mosaicking</a:t>
            </a:r>
          </a:p>
          <a:p>
            <a:pPr lvl="1"/>
            <a:r>
              <a:rPr lang="en-US" sz="1800" dirty="0" smtClean="0"/>
              <a:t>Vegetation classifications</a:t>
            </a:r>
          </a:p>
          <a:p>
            <a:pPr lvl="1"/>
            <a:r>
              <a:rPr lang="en-US" sz="1800" dirty="0" smtClean="0"/>
              <a:t>Geometric and classification accuracies</a:t>
            </a:r>
          </a:p>
          <a:p>
            <a:pPr lvl="1"/>
            <a:r>
              <a:rPr lang="en-US" sz="1800" dirty="0" smtClean="0"/>
              <a:t>Operational workflows</a:t>
            </a:r>
            <a:endParaRPr lang="en-US" sz="18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5907" y="2491508"/>
            <a:ext cx="2879043" cy="431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6200" y="1524000"/>
            <a:ext cx="9220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CC0000"/>
                </a:solidFill>
              </a:rPr>
              <a:t>Sensors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Video camera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Canon SD900 10 </a:t>
            </a:r>
            <a:r>
              <a:rPr lang="en-US" sz="2400" dirty="0" err="1" smtClean="0"/>
              <a:t>mp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err="1" smtClean="0"/>
              <a:t>Tetracam</a:t>
            </a:r>
            <a:r>
              <a:rPr lang="en-US" sz="2400" dirty="0" smtClean="0"/>
              <a:t> </a:t>
            </a:r>
            <a:r>
              <a:rPr lang="en-US" sz="2400" dirty="0" err="1" smtClean="0"/>
              <a:t>MiniMCA</a:t>
            </a:r>
            <a:r>
              <a:rPr lang="en-US" sz="2400" dirty="0" smtClean="0"/>
              <a:t>, 6 narrow bands, blue to near infrared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CC0000"/>
                </a:solidFill>
              </a:rPr>
              <a:t>Image acquisition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700 </a:t>
            </a:r>
            <a:r>
              <a:rPr lang="en-US" sz="2400" dirty="0" err="1" smtClean="0"/>
              <a:t>ft</a:t>
            </a:r>
            <a:r>
              <a:rPr lang="en-US" sz="2400" dirty="0" smtClean="0"/>
              <a:t> AGL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75% forward, 40% </a:t>
            </a:r>
            <a:r>
              <a:rPr lang="en-US" sz="2400" dirty="0" err="1" smtClean="0"/>
              <a:t>sidelap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Data file: X,Y,Z, roll, pitch, heading</a:t>
            </a:r>
          </a:p>
          <a:p>
            <a:pPr>
              <a:lnSpc>
                <a:spcPct val="90000"/>
              </a:lnSpc>
            </a:pPr>
            <a:endParaRPr lang="en-US" sz="260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304800"/>
            <a:ext cx="4572000" cy="39624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CC0000"/>
                </a:solidFill>
              </a:rPr>
              <a:t>BAT 3 UAS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1.8 </a:t>
            </a:r>
            <a:r>
              <a:rPr lang="en-US" sz="2400" dirty="0"/>
              <a:t>m wingspan, 10 kg weight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Flight duration: 2-5 </a:t>
            </a:r>
            <a:r>
              <a:rPr lang="en-US" sz="2400" dirty="0" smtClean="0"/>
              <a:t>hours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b="9333"/>
          <a:stretch>
            <a:fillRect/>
          </a:stretch>
        </p:blipFill>
        <p:spPr bwMode="auto">
          <a:xfrm>
            <a:off x="4648200" y="76203"/>
            <a:ext cx="3931920" cy="262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598920" y="4801746"/>
            <a:ext cx="2468880" cy="1913382"/>
            <a:chOff x="4357922" y="3215640"/>
            <a:chExt cx="4600346" cy="3566160"/>
          </a:xfrm>
        </p:grpSpPr>
        <p:pic>
          <p:nvPicPr>
            <p:cNvPr id="10" name="Picture 9" descr="ttc0003_1_10bit_ci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7922" y="3215640"/>
              <a:ext cx="4600346" cy="356616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flipH="1">
              <a:off x="4836550" y="4395216"/>
              <a:ext cx="172974" cy="17678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Img_0003_cli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4320" y="4802124"/>
            <a:ext cx="2468880" cy="19130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" y="4962525"/>
            <a:ext cx="4572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       </a:t>
            </a:r>
            <a:r>
              <a:rPr lang="en-US" sz="1600" b="1" dirty="0" smtClean="0">
                <a:solidFill>
                  <a:srgbClr val="CC0000"/>
                </a:solidFill>
              </a:rPr>
              <a:t>Canon          Multispectral </a:t>
            </a:r>
          </a:p>
          <a:p>
            <a:r>
              <a:rPr lang="en-US" sz="1600" dirty="0" smtClean="0"/>
              <a:t>Footprint:      160m x 213m   145m x 182m</a:t>
            </a:r>
          </a:p>
          <a:p>
            <a:r>
              <a:rPr lang="en-US" sz="1600" dirty="0" smtClean="0"/>
              <a:t>Spatial:	       6 cm	                13 cm</a:t>
            </a:r>
          </a:p>
          <a:p>
            <a:r>
              <a:rPr lang="en-US" sz="1600" dirty="0" smtClean="0"/>
              <a:t>Spectral:	       3 bands             6 bands</a:t>
            </a:r>
          </a:p>
          <a:p>
            <a:r>
              <a:rPr lang="en-US" sz="1600" dirty="0" smtClean="0"/>
              <a:t>Radiometric:  8-bit                  10-bit</a:t>
            </a:r>
            <a:endParaRPr lang="en-US" sz="16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16265" t="4819" r="25904" b="3614"/>
          <a:stretch>
            <a:fillRect/>
          </a:stretch>
        </p:blipFill>
        <p:spPr bwMode="auto">
          <a:xfrm>
            <a:off x="7272688" y="3124200"/>
            <a:ext cx="1307432" cy="155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 study a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269" y="0"/>
            <a:ext cx="8923462" cy="6858000"/>
          </a:xfrm>
          <a:prstGeom prst="rect">
            <a:avLst/>
          </a:prstGeom>
        </p:spPr>
      </p:pic>
      <p:graphicFrame>
        <p:nvGraphicFramePr>
          <p:cNvPr id="3" name="Table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464936"/>
              </p:ext>
            </p:extLst>
          </p:nvPr>
        </p:nvGraphicFramePr>
        <p:xfrm>
          <a:off x="1447800" y="76200"/>
          <a:ext cx="6553200" cy="23622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524000"/>
                <a:gridCol w="1981200"/>
                <a:gridCol w="1524000"/>
                <a:gridCol w="1524000"/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Image Type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Sites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Date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Number of UAS images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WorldView-2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Western</a:t>
                      </a:r>
                      <a:r>
                        <a:rPr lang="en-US" sz="1700" baseline="0" dirty="0" smtClean="0"/>
                        <a:t> Jornada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26 Oct 2010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47133">
                <a:tc rowSpan="4">
                  <a:txBody>
                    <a:bodyPr/>
                    <a:lstStyle/>
                    <a:p>
                      <a:pPr algn="l"/>
                      <a:r>
                        <a:rPr lang="en-US" sz="1700" dirty="0" smtClean="0"/>
                        <a:t>UAS Aerial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TW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10 Nov 2010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160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47133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TW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700" dirty="0" smtClean="0"/>
                        <a:t>25 May 2011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160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7133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SCAN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77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7133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TFT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387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5469"/>
            <a:ext cx="5029200" cy="498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43000" y="274638"/>
            <a:ext cx="7086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Multispectral image processing workflow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4981575" y="3325803"/>
            <a:ext cx="3476625" cy="533400"/>
          </a:xfrm>
          <a:prstGeom prst="flowChartAlternateProcess">
            <a:avLst/>
          </a:prstGeom>
          <a:gradFill>
            <a:gsLst>
              <a:gs pos="0">
                <a:srgbClr val="8488C4"/>
              </a:gs>
              <a:gs pos="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Poor band co-registration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953000" y="2106603"/>
            <a:ext cx="3505200" cy="533400"/>
          </a:xfrm>
          <a:prstGeom prst="flowChartAlternateProcess">
            <a:avLst/>
          </a:prstGeom>
          <a:gradFill>
            <a:gsLst>
              <a:gs pos="0">
                <a:srgbClr val="8488C4"/>
              </a:gs>
              <a:gs pos="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Proprietary file format incompatible with GIS/RS software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4981575" y="2716203"/>
            <a:ext cx="3476625" cy="533400"/>
          </a:xfrm>
          <a:prstGeom prst="flowChartAlternateProcess">
            <a:avLst/>
          </a:prstGeom>
          <a:gradFill>
            <a:gsLst>
              <a:gs pos="80840">
                <a:srgbClr val="D4DEFF"/>
              </a:gs>
              <a:gs pos="0">
                <a:srgbClr val="8488C4"/>
              </a:gs>
              <a:gs pos="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Software cannot handle 10-bit data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format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4983480" y="3935403"/>
            <a:ext cx="3474720" cy="533400"/>
          </a:xfrm>
          <a:prstGeom prst="flowChartAlternateProcess">
            <a:avLst/>
          </a:prstGeom>
          <a:gradFill>
            <a:gsLst>
              <a:gs pos="0">
                <a:srgbClr val="8488C4"/>
              </a:gs>
              <a:gs pos="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Strong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vignetting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92140" y="1605469"/>
            <a:ext cx="2545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Issues encountered: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152400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Band to Band Registration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35037"/>
            <a:ext cx="8382000" cy="5618163"/>
          </a:xfrm>
        </p:spPr>
        <p:txBody>
          <a:bodyPr/>
          <a:lstStyle/>
          <a:p>
            <a:r>
              <a:rPr lang="en-US" sz="2800" dirty="0" err="1" smtClean="0"/>
              <a:t>PixelWrench</a:t>
            </a:r>
            <a:r>
              <a:rPr lang="en-US" sz="2800" dirty="0" smtClean="0"/>
              <a:t> software band to band registration</a:t>
            </a:r>
          </a:p>
          <a:p>
            <a:pPr lvl="1"/>
            <a:r>
              <a:rPr lang="en-US" sz="2400" dirty="0" smtClean="0"/>
              <a:t>Rotation and scaling determined by length and angle of line between 2 points</a:t>
            </a:r>
          </a:p>
          <a:p>
            <a:pPr lvl="1"/>
            <a:r>
              <a:rPr lang="en-US" sz="2400" dirty="0" smtClean="0"/>
              <a:t>Translation determined by 1 X,Y position</a:t>
            </a:r>
          </a:p>
          <a:p>
            <a:r>
              <a:rPr lang="en-US" sz="2800" dirty="0" smtClean="0"/>
              <a:t>Local weighted mean transfer (LWMT)</a:t>
            </a:r>
          </a:p>
          <a:p>
            <a:pPr lvl="1"/>
            <a:r>
              <a:rPr lang="en-US" sz="2400" dirty="0"/>
              <a:t>Based on phase-correlation registration assessment</a:t>
            </a:r>
          </a:p>
          <a:p>
            <a:pPr lvl="1"/>
            <a:r>
              <a:rPr lang="en-US" sz="2400" dirty="0" smtClean="0"/>
              <a:t>Derives </a:t>
            </a:r>
            <a:r>
              <a:rPr lang="en-US" sz="2400" dirty="0" err="1" smtClean="0"/>
              <a:t>mis</a:t>
            </a:r>
            <a:r>
              <a:rPr lang="en-US" sz="2400" dirty="0" smtClean="0"/>
              <a:t>-registration statistics between master and slaves in 128 x 128 pixel blocks</a:t>
            </a:r>
          </a:p>
          <a:p>
            <a:pPr lvl="1"/>
            <a:r>
              <a:rPr lang="en-US" sz="2400" dirty="0" smtClean="0"/>
              <a:t>Filtering outliers and local averaging</a:t>
            </a:r>
          </a:p>
          <a:p>
            <a:pPr lvl="1"/>
            <a:r>
              <a:rPr lang="en-US" sz="2400" dirty="0" smtClean="0"/>
              <a:t>Able to compensate for locally varying pixel misalignments compared to polynomial approach</a:t>
            </a:r>
          </a:p>
          <a:p>
            <a:pPr lvl="1"/>
            <a:r>
              <a:rPr lang="en-US" sz="2400" dirty="0" smtClean="0"/>
              <a:t>Applied in batch mode using parallel processing</a:t>
            </a:r>
          </a:p>
        </p:txBody>
      </p:sp>
    </p:spTree>
    <p:extLst>
      <p:ext uri="{BB962C8B-B14F-4D97-AF65-F5344CB8AC3E}">
        <p14:creationId xmlns:p14="http://schemas.microsoft.com/office/powerpoint/2010/main" val="18679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152400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Band to Band Registration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92"/>
          <p:cNvGrpSpPr>
            <a:grpSpLocks noChangeAspect="1"/>
          </p:cNvGrpSpPr>
          <p:nvPr/>
        </p:nvGrpSpPr>
        <p:grpSpPr>
          <a:xfrm>
            <a:off x="304800" y="914400"/>
            <a:ext cx="8679485" cy="5760720"/>
            <a:chOff x="-152400" y="228600"/>
            <a:chExt cx="8610600" cy="5715000"/>
          </a:xfrm>
        </p:grpSpPr>
        <p:grpSp>
          <p:nvGrpSpPr>
            <p:cNvPr id="5" name="Group 11"/>
            <p:cNvGrpSpPr/>
            <p:nvPr/>
          </p:nvGrpSpPr>
          <p:grpSpPr>
            <a:xfrm>
              <a:off x="-152400" y="304800"/>
              <a:ext cx="4124324" cy="5562600"/>
              <a:chOff x="142875" y="304800"/>
              <a:chExt cx="4124324" cy="5562600"/>
            </a:xfrm>
          </p:grpSpPr>
          <p:pic>
            <p:nvPicPr>
              <p:cNvPr id="173" name="Picture 2" descr="Image28_bbr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2399" y="3124200"/>
                <a:ext cx="4114800" cy="2743200"/>
              </a:xfrm>
              <a:prstGeom prst="rect">
                <a:avLst/>
              </a:prstGeom>
            </p:spPr>
          </p:pic>
          <p:pic>
            <p:nvPicPr>
              <p:cNvPr id="174" name="Picture 3" descr="Image28_pw2.jpg"/>
              <p:cNvPicPr>
                <a:picLocks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2399" y="304800"/>
                <a:ext cx="4114800" cy="2743200"/>
              </a:xfrm>
              <a:prstGeom prst="rect">
                <a:avLst/>
              </a:prstGeom>
            </p:spPr>
          </p:pic>
          <p:sp>
            <p:nvSpPr>
              <p:cNvPr id="175" name="TextBox 6"/>
              <p:cNvSpPr txBox="1"/>
              <p:nvPr/>
            </p:nvSpPr>
            <p:spPr>
              <a:xfrm>
                <a:off x="142875" y="2678668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(a)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6" name="TextBox 7"/>
              <p:cNvSpPr txBox="1"/>
              <p:nvPr/>
            </p:nvSpPr>
            <p:spPr>
              <a:xfrm>
                <a:off x="142875" y="5498068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(b)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Group 110"/>
            <p:cNvGrpSpPr/>
            <p:nvPr/>
          </p:nvGrpSpPr>
          <p:grpSpPr>
            <a:xfrm>
              <a:off x="3974068" y="228600"/>
              <a:ext cx="4484132" cy="5715000"/>
              <a:chOff x="3962400" y="228600"/>
              <a:chExt cx="4484132" cy="5715000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3962400" y="1905000"/>
                <a:ext cx="369332" cy="1267599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Digital Number</a:t>
                </a:r>
                <a:endParaRPr 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931932" y="5666601"/>
                <a:ext cx="1143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Distance (m)</a:t>
                </a:r>
                <a:endParaRPr 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9" name="Group 108"/>
              <p:cNvGrpSpPr/>
              <p:nvPr/>
            </p:nvGrpSpPr>
            <p:grpSpPr>
              <a:xfrm>
                <a:off x="4103132" y="228600"/>
                <a:ext cx="4343400" cy="5490951"/>
                <a:chOff x="4495800" y="384266"/>
                <a:chExt cx="4343400" cy="5490951"/>
              </a:xfrm>
            </p:grpSpPr>
            <p:grpSp>
              <p:nvGrpSpPr>
                <p:cNvPr id="10" name="Group 107"/>
                <p:cNvGrpSpPr/>
                <p:nvPr/>
              </p:nvGrpSpPr>
              <p:grpSpPr>
                <a:xfrm>
                  <a:off x="5181600" y="2999601"/>
                  <a:ext cx="3229708" cy="276999"/>
                  <a:chOff x="5410200" y="2971800"/>
                  <a:chExt cx="3229708" cy="276999"/>
                </a:xfrm>
              </p:grpSpPr>
              <p:grpSp>
                <p:nvGrpSpPr>
                  <p:cNvPr id="11" name="Group 101"/>
                  <p:cNvGrpSpPr/>
                  <p:nvPr/>
                </p:nvGrpSpPr>
                <p:grpSpPr>
                  <a:xfrm>
                    <a:off x="5410200" y="2971800"/>
                    <a:ext cx="633046" cy="276999"/>
                    <a:chOff x="4624754" y="2971800"/>
                    <a:chExt cx="633046" cy="276999"/>
                  </a:xfrm>
                </p:grpSpPr>
                <p:sp>
                  <p:nvSpPr>
                    <p:cNvPr id="171" name="TextBox 12"/>
                    <p:cNvSpPr txBox="1"/>
                    <p:nvPr/>
                  </p:nvSpPr>
                  <p:spPr>
                    <a:xfrm>
                      <a:off x="4724400" y="297180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172" name="Straight Connector 19"/>
                    <p:cNvCxnSpPr/>
                    <p:nvPr/>
                  </p:nvCxnSpPr>
                  <p:spPr>
                    <a:xfrm>
                      <a:off x="4624754" y="3124200"/>
                      <a:ext cx="193431" cy="0"/>
                    </a:xfrm>
                    <a:prstGeom prst="line">
                      <a:avLst/>
                    </a:prstGeom>
                    <a:ln>
                      <a:solidFill>
                        <a:srgbClr val="0000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" name="Group 102"/>
                  <p:cNvGrpSpPr/>
                  <p:nvPr/>
                </p:nvGrpSpPr>
                <p:grpSpPr>
                  <a:xfrm>
                    <a:off x="5828714" y="2971800"/>
                    <a:ext cx="648286" cy="276999"/>
                    <a:chOff x="5310554" y="2971800"/>
                    <a:chExt cx="648286" cy="276999"/>
                  </a:xfrm>
                </p:grpSpPr>
                <p:sp>
                  <p:nvSpPr>
                    <p:cNvPr id="169" name="TextBox 13"/>
                    <p:cNvSpPr txBox="1"/>
                    <p:nvPr/>
                  </p:nvSpPr>
                  <p:spPr>
                    <a:xfrm>
                      <a:off x="5425440" y="297180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170" name="Straight Connector 20"/>
                    <p:cNvCxnSpPr/>
                    <p:nvPr/>
                  </p:nvCxnSpPr>
                  <p:spPr>
                    <a:xfrm>
                      <a:off x="5310554" y="3124200"/>
                      <a:ext cx="193431" cy="0"/>
                    </a:xfrm>
                    <a:prstGeom prst="line">
                      <a:avLst/>
                    </a:prstGeom>
                    <a:ln>
                      <a:solidFill>
                        <a:srgbClr val="0066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3" name="Group 103"/>
                  <p:cNvGrpSpPr/>
                  <p:nvPr/>
                </p:nvGrpSpPr>
                <p:grpSpPr>
                  <a:xfrm>
                    <a:off x="6264812" y="2971800"/>
                    <a:ext cx="669388" cy="276999"/>
                    <a:chOff x="5990492" y="2971800"/>
                    <a:chExt cx="669388" cy="276999"/>
                  </a:xfrm>
                </p:grpSpPr>
                <p:sp>
                  <p:nvSpPr>
                    <p:cNvPr id="167" name="TextBox 14"/>
                    <p:cNvSpPr txBox="1"/>
                    <p:nvPr/>
                  </p:nvSpPr>
                  <p:spPr>
                    <a:xfrm>
                      <a:off x="6126480" y="297180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168" name="Straight Connector 21"/>
                    <p:cNvCxnSpPr/>
                    <p:nvPr/>
                  </p:nvCxnSpPr>
                  <p:spPr>
                    <a:xfrm>
                      <a:off x="5990492" y="3124200"/>
                      <a:ext cx="193431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" name="Group 104"/>
                  <p:cNvGrpSpPr/>
                  <p:nvPr/>
                </p:nvGrpSpPr>
                <p:grpSpPr>
                  <a:xfrm>
                    <a:off x="6751319" y="2971800"/>
                    <a:ext cx="643597" cy="276999"/>
                    <a:chOff x="6717323" y="2971800"/>
                    <a:chExt cx="643597" cy="276999"/>
                  </a:xfrm>
                </p:grpSpPr>
                <p:sp>
                  <p:nvSpPr>
                    <p:cNvPr id="165" name="TextBox 15"/>
                    <p:cNvSpPr txBox="1"/>
                    <p:nvPr/>
                  </p:nvSpPr>
                  <p:spPr>
                    <a:xfrm>
                      <a:off x="6827520" y="297180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RE1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166" name="Straight Connector 22"/>
                    <p:cNvCxnSpPr/>
                    <p:nvPr/>
                  </p:nvCxnSpPr>
                  <p:spPr>
                    <a:xfrm>
                      <a:off x="6717323" y="3124200"/>
                      <a:ext cx="193431" cy="0"/>
                    </a:xfrm>
                    <a:prstGeom prst="line">
                      <a:avLst/>
                    </a:prstGeom>
                    <a:ln>
                      <a:solidFill>
                        <a:srgbClr val="99663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" name="Group 105"/>
                  <p:cNvGrpSpPr/>
                  <p:nvPr/>
                </p:nvGrpSpPr>
                <p:grpSpPr>
                  <a:xfrm>
                    <a:off x="7377331" y="2971800"/>
                    <a:ext cx="641253" cy="276999"/>
                    <a:chOff x="7420707" y="2971800"/>
                    <a:chExt cx="641253" cy="276999"/>
                  </a:xfrm>
                </p:grpSpPr>
                <p:sp>
                  <p:nvSpPr>
                    <p:cNvPr id="163" name="TextBox 16"/>
                    <p:cNvSpPr txBox="1"/>
                    <p:nvPr/>
                  </p:nvSpPr>
                  <p:spPr>
                    <a:xfrm>
                      <a:off x="7528560" y="297180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RE2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164" name="Straight Connector 163"/>
                    <p:cNvCxnSpPr/>
                    <p:nvPr/>
                  </p:nvCxnSpPr>
                  <p:spPr>
                    <a:xfrm>
                      <a:off x="7420707" y="3130062"/>
                      <a:ext cx="193431" cy="0"/>
                    </a:xfrm>
                    <a:prstGeom prst="line">
                      <a:avLst/>
                    </a:prstGeom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" name="Group 106"/>
                  <p:cNvGrpSpPr/>
                  <p:nvPr/>
                </p:nvGrpSpPr>
                <p:grpSpPr>
                  <a:xfrm>
                    <a:off x="8001000" y="2971800"/>
                    <a:ext cx="638908" cy="276999"/>
                    <a:chOff x="8124092" y="2971800"/>
                    <a:chExt cx="638908" cy="276999"/>
                  </a:xfrm>
                </p:grpSpPr>
                <p:sp>
                  <p:nvSpPr>
                    <p:cNvPr id="161" name="TextBox 17"/>
                    <p:cNvSpPr txBox="1"/>
                    <p:nvPr/>
                  </p:nvSpPr>
                  <p:spPr>
                    <a:xfrm>
                      <a:off x="8229600" y="297180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NIR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162" name="Straight Connector 161"/>
                    <p:cNvCxnSpPr/>
                    <p:nvPr/>
                  </p:nvCxnSpPr>
                  <p:spPr>
                    <a:xfrm>
                      <a:off x="8124092" y="3112477"/>
                      <a:ext cx="193431" cy="0"/>
                    </a:xfrm>
                    <a:prstGeom prst="line">
                      <a:avLst/>
                    </a:prstGeom>
                    <a:ln>
                      <a:solidFill>
                        <a:srgbClr val="99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7" name="Group 99"/>
                <p:cNvGrpSpPr/>
                <p:nvPr/>
              </p:nvGrpSpPr>
              <p:grpSpPr>
                <a:xfrm>
                  <a:off x="4495800" y="3276600"/>
                  <a:ext cx="4343400" cy="2598617"/>
                  <a:chOff x="4495800" y="3304401"/>
                  <a:chExt cx="4343400" cy="2598617"/>
                </a:xfrm>
              </p:grpSpPr>
              <p:grpSp>
                <p:nvGrpSpPr>
                  <p:cNvPr id="18" name="Group 31"/>
                  <p:cNvGrpSpPr/>
                  <p:nvPr/>
                </p:nvGrpSpPr>
                <p:grpSpPr>
                  <a:xfrm>
                    <a:off x="4495800" y="3304401"/>
                    <a:ext cx="533400" cy="2334399"/>
                    <a:chOff x="4495800" y="533400"/>
                    <a:chExt cx="533400" cy="2334399"/>
                  </a:xfrm>
                </p:grpSpPr>
                <p:sp>
                  <p:nvSpPr>
                    <p:cNvPr id="150" name="TextBox 149"/>
                    <p:cNvSpPr txBox="1"/>
                    <p:nvPr/>
                  </p:nvSpPr>
                  <p:spPr>
                    <a:xfrm>
                      <a:off x="4495800" y="533400"/>
                      <a:ext cx="53340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1000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1" name="TextBox 150"/>
                    <p:cNvSpPr txBox="1"/>
                    <p:nvPr/>
                  </p:nvSpPr>
                  <p:spPr>
                    <a:xfrm>
                      <a:off x="4495800" y="1047750"/>
                      <a:ext cx="53340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  750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2" name="TextBox 151"/>
                    <p:cNvSpPr txBox="1"/>
                    <p:nvPr/>
                  </p:nvSpPr>
                  <p:spPr>
                    <a:xfrm>
                      <a:off x="4495800" y="156210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3" name="TextBox 152"/>
                    <p:cNvSpPr txBox="1"/>
                    <p:nvPr/>
                  </p:nvSpPr>
                  <p:spPr>
                    <a:xfrm>
                      <a:off x="4495800" y="207645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250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4" name="TextBox 153"/>
                    <p:cNvSpPr txBox="1"/>
                    <p:nvPr/>
                  </p:nvSpPr>
                  <p:spPr>
                    <a:xfrm>
                      <a:off x="4495800" y="259080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     0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9" name="Group 98"/>
                  <p:cNvGrpSpPr/>
                  <p:nvPr/>
                </p:nvGrpSpPr>
                <p:grpSpPr>
                  <a:xfrm>
                    <a:off x="4826000" y="3352800"/>
                    <a:ext cx="4013200" cy="2550218"/>
                    <a:chOff x="4826000" y="3352800"/>
                    <a:chExt cx="4013200" cy="2550218"/>
                  </a:xfrm>
                </p:grpSpPr>
                <p:grpSp>
                  <p:nvGrpSpPr>
                    <p:cNvPr id="20" name="Group 66"/>
                    <p:cNvGrpSpPr/>
                    <p:nvPr/>
                  </p:nvGrpSpPr>
                  <p:grpSpPr>
                    <a:xfrm>
                      <a:off x="4826000" y="5486400"/>
                      <a:ext cx="4013200" cy="416618"/>
                      <a:chOff x="4826000" y="5486481"/>
                      <a:chExt cx="4013200" cy="416618"/>
                    </a:xfrm>
                  </p:grpSpPr>
                  <p:sp>
                    <p:nvSpPr>
                      <p:cNvPr id="138" name="TextBox 41"/>
                      <p:cNvSpPr txBox="1"/>
                      <p:nvPr/>
                    </p:nvSpPr>
                    <p:spPr>
                      <a:xfrm>
                        <a:off x="4826000" y="5626100"/>
                        <a:ext cx="30480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0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39" name="TextBox 42"/>
                      <p:cNvSpPr txBox="1"/>
                      <p:nvPr/>
                    </p:nvSpPr>
                    <p:spPr>
                      <a:xfrm>
                        <a:off x="5492115" y="5626100"/>
                        <a:ext cx="407035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0.5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40" name="TextBox 43"/>
                      <p:cNvSpPr txBox="1"/>
                      <p:nvPr/>
                    </p:nvSpPr>
                    <p:spPr>
                      <a:xfrm>
                        <a:off x="6196330" y="5626100"/>
                        <a:ext cx="42672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1.0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41" name="TextBox 44"/>
                      <p:cNvSpPr txBox="1"/>
                      <p:nvPr/>
                    </p:nvSpPr>
                    <p:spPr>
                      <a:xfrm>
                        <a:off x="6906895" y="5626100"/>
                        <a:ext cx="41148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1.5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42" name="TextBox 141"/>
                      <p:cNvSpPr txBox="1"/>
                      <p:nvPr/>
                    </p:nvSpPr>
                    <p:spPr>
                      <a:xfrm>
                        <a:off x="7626985" y="5626100"/>
                        <a:ext cx="39624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2.0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43" name="TextBox 142"/>
                      <p:cNvSpPr txBox="1"/>
                      <p:nvPr/>
                    </p:nvSpPr>
                    <p:spPr>
                      <a:xfrm>
                        <a:off x="8305800" y="5626100"/>
                        <a:ext cx="53340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2.5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cxnSp>
                    <p:nvCxnSpPr>
                      <p:cNvPr id="144" name="Straight Connector 143"/>
                      <p:cNvCxnSpPr/>
                      <p:nvPr/>
                    </p:nvCxnSpPr>
                    <p:spPr>
                      <a:xfrm rot="180000">
                        <a:off x="5687037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Straight Connector 144"/>
                      <p:cNvCxnSpPr/>
                      <p:nvPr/>
                    </p:nvCxnSpPr>
                    <p:spPr>
                      <a:xfrm rot="180000">
                        <a:off x="4974567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Straight Connector 145"/>
                      <p:cNvCxnSpPr/>
                      <p:nvPr/>
                    </p:nvCxnSpPr>
                    <p:spPr>
                      <a:xfrm rot="180000">
                        <a:off x="8536918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" name="Straight Connector 146"/>
                      <p:cNvCxnSpPr/>
                      <p:nvPr/>
                    </p:nvCxnSpPr>
                    <p:spPr>
                      <a:xfrm rot="180000">
                        <a:off x="6399507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" name="Straight Connector 147"/>
                      <p:cNvCxnSpPr/>
                      <p:nvPr/>
                    </p:nvCxnSpPr>
                    <p:spPr>
                      <a:xfrm rot="180000">
                        <a:off x="7111977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" name="Straight Connector 148"/>
                      <p:cNvCxnSpPr/>
                      <p:nvPr/>
                    </p:nvCxnSpPr>
                    <p:spPr>
                      <a:xfrm rot="180000">
                        <a:off x="7824447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" name="Group 94"/>
                    <p:cNvGrpSpPr/>
                    <p:nvPr/>
                  </p:nvGrpSpPr>
                  <p:grpSpPr>
                    <a:xfrm>
                      <a:off x="4959350" y="3352800"/>
                      <a:ext cx="3575050" cy="2209800"/>
                      <a:chOff x="4959350" y="3352800"/>
                      <a:chExt cx="3575050" cy="2209800"/>
                    </a:xfrm>
                  </p:grpSpPr>
                  <p:pic>
                    <p:nvPicPr>
                      <p:cNvPr id="134" name="Picture 133" descr="spatialprofile_bbr_2.jpg"/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/>
                      <a:srcRect l="5064" r="19749" b="5823"/>
                      <a:stretch>
                        <a:fillRect/>
                      </a:stretch>
                    </p:blipFill>
                    <p:spPr>
                      <a:xfrm>
                        <a:off x="4959350" y="3352800"/>
                        <a:ext cx="3575050" cy="219710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2" name="Group 92"/>
                      <p:cNvGrpSpPr/>
                      <p:nvPr/>
                    </p:nvGrpSpPr>
                    <p:grpSpPr>
                      <a:xfrm>
                        <a:off x="6096000" y="4191000"/>
                        <a:ext cx="1600200" cy="1371600"/>
                        <a:chOff x="6096000" y="4191000"/>
                        <a:chExt cx="1600200" cy="1371600"/>
                      </a:xfrm>
                    </p:grpSpPr>
                    <p:cxnSp>
                      <p:nvCxnSpPr>
                        <p:cNvPr id="136" name="Straight Connector 135"/>
                        <p:cNvCxnSpPr/>
                        <p:nvPr/>
                      </p:nvCxnSpPr>
                      <p:spPr>
                        <a:xfrm>
                          <a:off x="6096000" y="4191000"/>
                          <a:ext cx="0" cy="13716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7" name="Straight Connector 136"/>
                        <p:cNvCxnSpPr/>
                        <p:nvPr/>
                      </p:nvCxnSpPr>
                      <p:spPr>
                        <a:xfrm>
                          <a:off x="7696200" y="4191000"/>
                          <a:ext cx="0" cy="13716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  <p:grpSp>
              <p:nvGrpSpPr>
                <p:cNvPr id="23" name="Group 100"/>
                <p:cNvGrpSpPr/>
                <p:nvPr/>
              </p:nvGrpSpPr>
              <p:grpSpPr>
                <a:xfrm>
                  <a:off x="4495800" y="384266"/>
                  <a:ext cx="4343400" cy="2587534"/>
                  <a:chOff x="4495800" y="533400"/>
                  <a:chExt cx="4343400" cy="2587534"/>
                </a:xfrm>
              </p:grpSpPr>
              <p:grpSp>
                <p:nvGrpSpPr>
                  <p:cNvPr id="24" name="Group 30"/>
                  <p:cNvGrpSpPr/>
                  <p:nvPr/>
                </p:nvGrpSpPr>
                <p:grpSpPr>
                  <a:xfrm>
                    <a:off x="4495800" y="533400"/>
                    <a:ext cx="533400" cy="2334399"/>
                    <a:chOff x="4495800" y="533400"/>
                    <a:chExt cx="533400" cy="2334399"/>
                  </a:xfrm>
                </p:grpSpPr>
                <p:sp>
                  <p:nvSpPr>
                    <p:cNvPr id="125" name="TextBox 124"/>
                    <p:cNvSpPr txBox="1"/>
                    <p:nvPr/>
                  </p:nvSpPr>
                  <p:spPr>
                    <a:xfrm>
                      <a:off x="4495800" y="533400"/>
                      <a:ext cx="53340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1000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6" name="TextBox 125"/>
                    <p:cNvSpPr txBox="1"/>
                    <p:nvPr/>
                  </p:nvSpPr>
                  <p:spPr>
                    <a:xfrm>
                      <a:off x="4495800" y="1047750"/>
                      <a:ext cx="53340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  750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7" name="TextBox 126"/>
                    <p:cNvSpPr txBox="1"/>
                    <p:nvPr/>
                  </p:nvSpPr>
                  <p:spPr>
                    <a:xfrm>
                      <a:off x="4495800" y="156210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8" name="TextBox 127"/>
                    <p:cNvSpPr txBox="1"/>
                    <p:nvPr/>
                  </p:nvSpPr>
                  <p:spPr>
                    <a:xfrm>
                      <a:off x="4495800" y="207645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250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9" name="TextBox 128"/>
                    <p:cNvSpPr txBox="1"/>
                    <p:nvPr/>
                  </p:nvSpPr>
                  <p:spPr>
                    <a:xfrm>
                      <a:off x="4495800" y="2590800"/>
                      <a:ext cx="5334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     0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25" name="Group 97"/>
                  <p:cNvGrpSpPr/>
                  <p:nvPr/>
                </p:nvGrpSpPr>
                <p:grpSpPr>
                  <a:xfrm>
                    <a:off x="4826000" y="533400"/>
                    <a:ext cx="4013200" cy="2587534"/>
                    <a:chOff x="4826000" y="612866"/>
                    <a:chExt cx="4013200" cy="2587534"/>
                  </a:xfrm>
                </p:grpSpPr>
                <p:grpSp>
                  <p:nvGrpSpPr>
                    <p:cNvPr id="26" name="Group 67"/>
                    <p:cNvGrpSpPr/>
                    <p:nvPr/>
                  </p:nvGrpSpPr>
                  <p:grpSpPr>
                    <a:xfrm>
                      <a:off x="4826000" y="2783782"/>
                      <a:ext cx="4013200" cy="416618"/>
                      <a:chOff x="4826000" y="5486481"/>
                      <a:chExt cx="4013200" cy="416618"/>
                    </a:xfrm>
                  </p:grpSpPr>
                  <p:sp>
                    <p:nvSpPr>
                      <p:cNvPr id="113" name="TextBox 112"/>
                      <p:cNvSpPr txBox="1"/>
                      <p:nvPr/>
                    </p:nvSpPr>
                    <p:spPr>
                      <a:xfrm>
                        <a:off x="4826000" y="5626100"/>
                        <a:ext cx="30480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0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4" name="TextBox 113"/>
                      <p:cNvSpPr txBox="1"/>
                      <p:nvPr/>
                    </p:nvSpPr>
                    <p:spPr>
                      <a:xfrm>
                        <a:off x="5492115" y="5626100"/>
                        <a:ext cx="407035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0.5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5" name="TextBox 114"/>
                      <p:cNvSpPr txBox="1"/>
                      <p:nvPr/>
                    </p:nvSpPr>
                    <p:spPr>
                      <a:xfrm>
                        <a:off x="6196330" y="5626100"/>
                        <a:ext cx="42672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1.0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6" name="TextBox 115"/>
                      <p:cNvSpPr txBox="1"/>
                      <p:nvPr/>
                    </p:nvSpPr>
                    <p:spPr>
                      <a:xfrm>
                        <a:off x="6906895" y="5626100"/>
                        <a:ext cx="41148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1.5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7" name="TextBox 116"/>
                      <p:cNvSpPr txBox="1"/>
                      <p:nvPr/>
                    </p:nvSpPr>
                    <p:spPr>
                      <a:xfrm>
                        <a:off x="7626985" y="5626100"/>
                        <a:ext cx="39624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2.0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8" name="TextBox 117"/>
                      <p:cNvSpPr txBox="1"/>
                      <p:nvPr/>
                    </p:nvSpPr>
                    <p:spPr>
                      <a:xfrm>
                        <a:off x="8305800" y="5626100"/>
                        <a:ext cx="53340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Arial" pitchFamily="34" charset="0"/>
                            <a:cs typeface="Arial" pitchFamily="34" charset="0"/>
                          </a:rPr>
                          <a:t>2.5</a:t>
                        </a:r>
                        <a:endParaRPr lang="en-US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cxnSp>
                    <p:nvCxnSpPr>
                      <p:cNvPr id="119" name="Straight Connector 118"/>
                      <p:cNvCxnSpPr/>
                      <p:nvPr/>
                    </p:nvCxnSpPr>
                    <p:spPr>
                      <a:xfrm rot="180000">
                        <a:off x="5687037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0" name="Straight Connector 119"/>
                      <p:cNvCxnSpPr/>
                      <p:nvPr/>
                    </p:nvCxnSpPr>
                    <p:spPr>
                      <a:xfrm rot="180000">
                        <a:off x="4974567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1" name="Straight Connector 120"/>
                      <p:cNvCxnSpPr/>
                      <p:nvPr/>
                    </p:nvCxnSpPr>
                    <p:spPr>
                      <a:xfrm rot="180000">
                        <a:off x="8536918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2" name="Straight Connector 121"/>
                      <p:cNvCxnSpPr/>
                      <p:nvPr/>
                    </p:nvCxnSpPr>
                    <p:spPr>
                      <a:xfrm rot="180000">
                        <a:off x="6399507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" name="Straight Connector 122"/>
                      <p:cNvCxnSpPr/>
                      <p:nvPr/>
                    </p:nvCxnSpPr>
                    <p:spPr>
                      <a:xfrm rot="180000">
                        <a:off x="7111977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4" name="Straight Connector 123"/>
                      <p:cNvCxnSpPr/>
                      <p:nvPr/>
                    </p:nvCxnSpPr>
                    <p:spPr>
                      <a:xfrm rot="180000">
                        <a:off x="7824447" y="5486481"/>
                        <a:ext cx="5605" cy="9632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7" name="Group 93"/>
                    <p:cNvGrpSpPr/>
                    <p:nvPr/>
                  </p:nvGrpSpPr>
                  <p:grpSpPr>
                    <a:xfrm>
                      <a:off x="4941695" y="612866"/>
                      <a:ext cx="3616151" cy="2206534"/>
                      <a:chOff x="4941695" y="563880"/>
                      <a:chExt cx="3616151" cy="2206534"/>
                    </a:xfrm>
                  </p:grpSpPr>
                  <p:pic>
                    <p:nvPicPr>
                      <p:cNvPr id="109" name="Picture 108" descr="spatialprofile_pw2_2.jpg"/>
                      <p:cNvPicPr>
                        <a:picLocks/>
                      </p:cNvPicPr>
                      <p:nvPr/>
                    </p:nvPicPr>
                    <p:blipFill>
                      <a:blip r:embed="rId5" cstate="print"/>
                      <a:srcRect l="4693" r="8777" b="5369"/>
                      <a:stretch>
                        <a:fillRect/>
                      </a:stretch>
                    </p:blipFill>
                    <p:spPr>
                      <a:xfrm>
                        <a:off x="4941695" y="563880"/>
                        <a:ext cx="3616151" cy="2206534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8" name="Group 91"/>
                      <p:cNvGrpSpPr/>
                      <p:nvPr/>
                    </p:nvGrpSpPr>
                    <p:grpSpPr>
                      <a:xfrm>
                        <a:off x="6096000" y="1390650"/>
                        <a:ext cx="1600200" cy="1371600"/>
                        <a:chOff x="6096000" y="1390650"/>
                        <a:chExt cx="1600200" cy="1371600"/>
                      </a:xfrm>
                    </p:grpSpPr>
                    <p:cxnSp>
                      <p:nvCxnSpPr>
                        <p:cNvPr id="111" name="Straight Connector 110"/>
                        <p:cNvCxnSpPr/>
                        <p:nvPr/>
                      </p:nvCxnSpPr>
                      <p:spPr>
                        <a:xfrm>
                          <a:off x="6096000" y="1390650"/>
                          <a:ext cx="0" cy="13716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" name="Straight Connector 111"/>
                        <p:cNvCxnSpPr/>
                        <p:nvPr/>
                      </p:nvCxnSpPr>
                      <p:spPr>
                        <a:xfrm>
                          <a:off x="7696200" y="1390650"/>
                          <a:ext cx="0" cy="137160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  <p:grpSp>
            <p:nvGrpSpPr>
              <p:cNvPr id="29" name="Group 109"/>
              <p:cNvGrpSpPr/>
              <p:nvPr/>
            </p:nvGrpSpPr>
            <p:grpSpPr>
              <a:xfrm>
                <a:off x="4560332" y="2030968"/>
                <a:ext cx="685800" cy="3303032"/>
                <a:chOff x="4953000" y="2030968"/>
                <a:chExt cx="685800" cy="3303032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>
                  <a:off x="4953000" y="2030968"/>
                  <a:ext cx="685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Arial" pitchFamily="34" charset="0"/>
                      <a:cs typeface="Arial" pitchFamily="34" charset="0"/>
                    </a:rPr>
                    <a:t>(c)</a:t>
                  </a:r>
                  <a:endParaRPr lang="en-US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4953000" y="4964668"/>
                  <a:ext cx="685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Arial" pitchFamily="34" charset="0"/>
                      <a:cs typeface="Arial" pitchFamily="34" charset="0"/>
                    </a:rPr>
                    <a:t>(d)</a:t>
                  </a:r>
                  <a:endParaRPr lang="en-US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30" name="Rectangle 29"/>
          <p:cNvSpPr/>
          <p:nvPr/>
        </p:nvSpPr>
        <p:spPr>
          <a:xfrm>
            <a:off x="304800" y="991210"/>
            <a:ext cx="4157319" cy="2765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314400" y="3829873"/>
            <a:ext cx="4157319" cy="2765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Radiometric calibration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838200"/>
          </a:xfrm>
        </p:spPr>
        <p:txBody>
          <a:bodyPr/>
          <a:lstStyle/>
          <a:p>
            <a:r>
              <a:rPr lang="en-US" sz="2400" dirty="0" smtClean="0"/>
              <a:t>Obtain ASD reflectance for calibration targets and dominant vegetation/soil  </a:t>
            </a:r>
          </a:p>
          <a:p>
            <a:r>
              <a:rPr lang="en-US" sz="2400" dirty="0" smtClean="0"/>
              <a:t>Empirical line method to derive coefficients to fit digital numbers to field measured reflectance spectra</a:t>
            </a:r>
          </a:p>
          <a:p>
            <a:endParaRPr lang="en-US" sz="2400" dirty="0"/>
          </a:p>
        </p:txBody>
      </p:sp>
      <p:pic>
        <p:nvPicPr>
          <p:cNvPr id="8" name="Picture 7" descr="Scan_15Apr11_PRGL_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4641920"/>
            <a:ext cx="2743200" cy="2057400"/>
          </a:xfrm>
          <a:prstGeom prst="rect">
            <a:avLst/>
          </a:prstGeom>
        </p:spPr>
      </p:pic>
      <p:pic>
        <p:nvPicPr>
          <p:cNvPr id="9" name="Picture 8" descr="Scan_15Apr11_Targets_ 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400" y="2857500"/>
            <a:ext cx="2743200" cy="20574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2400" y="3505200"/>
            <a:ext cx="4297680" cy="2959242"/>
            <a:chOff x="455295" y="3505200"/>
            <a:chExt cx="4297680" cy="2959242"/>
          </a:xfrm>
        </p:grpSpPr>
        <p:sp>
          <p:nvSpPr>
            <p:cNvPr id="6" name="Rectangle 5"/>
            <p:cNvSpPr/>
            <p:nvPr/>
          </p:nvSpPr>
          <p:spPr>
            <a:xfrm>
              <a:off x="533400" y="3505200"/>
              <a:ext cx="3657600" cy="28955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5295" y="3581400"/>
              <a:ext cx="4297680" cy="288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4424</TotalTime>
  <Words>901</Words>
  <Application>Microsoft Office PowerPoint</Application>
  <PresentationFormat>On-screen Show (4:3)</PresentationFormat>
  <Paragraphs>255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PowerPoint Presentation</vt:lpstr>
      <vt:lpstr>UAS for vegetation mapping</vt:lpstr>
      <vt:lpstr>UAS Operations at the           Jornada Experimental Range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Radiometric calibration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Future 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Rangeland Monitoring with an Unmanned Aerial Vehicle (UAV): A pilot study in the Owyhee Uplands</dc:title>
  <dc:creator>alaliber</dc:creator>
  <cp:lastModifiedBy>admin</cp:lastModifiedBy>
  <cp:revision>377</cp:revision>
  <dcterms:created xsi:type="dcterms:W3CDTF">2009-01-23T16:37:16Z</dcterms:created>
  <dcterms:modified xsi:type="dcterms:W3CDTF">2012-03-22T17:54:09Z</dcterms:modified>
</cp:coreProperties>
</file>