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9" r:id="rId1"/>
    <p:sldMasterId id="2147483650" r:id="rId2"/>
  </p:sldMasterIdLst>
  <p:notesMasterIdLst>
    <p:notesMasterId r:id="rId14"/>
  </p:notesMasterIdLst>
  <p:sldIdLst>
    <p:sldId id="387" r:id="rId3"/>
    <p:sldId id="309" r:id="rId4"/>
    <p:sldId id="421" r:id="rId5"/>
    <p:sldId id="429" r:id="rId6"/>
    <p:sldId id="422" r:id="rId7"/>
    <p:sldId id="424" r:id="rId8"/>
    <p:sldId id="428" r:id="rId9"/>
    <p:sldId id="307" r:id="rId10"/>
    <p:sldId id="430" r:id="rId11"/>
    <p:sldId id="410" r:id="rId12"/>
    <p:sldId id="310" r:id="rId13"/>
  </p:sldIdLst>
  <p:sldSz cx="9144000" cy="6858000" type="screen4x3"/>
  <p:notesSz cx="6858000" cy="9144000"/>
  <p:defaultTextStyle>
    <a:defPPr>
      <a:defRPr lang="he-IL"/>
    </a:defPPr>
    <a:lvl1pPr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l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744" autoAdjust="0"/>
    <p:restoredTop sz="94660"/>
  </p:normalViewPr>
  <p:slideViewPr>
    <p:cSldViewPr>
      <p:cViewPr varScale="1">
        <p:scale>
          <a:sx n="66" d="100"/>
          <a:sy n="66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Office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e-IL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067500014804259"/>
          <c:y val="2.701342989060675E-2"/>
          <c:w val="0.7530813829545806"/>
          <c:h val="0.84236392896142931"/>
        </c:manualLayout>
      </c:layout>
      <c:lineChart>
        <c:grouping val="standard"/>
        <c:ser>
          <c:idx val="0"/>
          <c:order val="0"/>
          <c:tx>
            <c:strRef>
              <c:f>Productivity!$B$17</c:f>
              <c:strCache>
                <c:ptCount val="1"/>
                <c:pt idx="0">
                  <c:v>A3 EDGE</c:v>
                </c:pt>
              </c:strCache>
            </c:strRef>
          </c:tx>
          <c:spPr>
            <a:ln w="44450">
              <a:solidFill>
                <a:srgbClr val="FF0000"/>
              </a:solidFill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Productivity!$B$18:$B$24</c:f>
              <c:numCache>
                <c:formatCode>#,##0</c:formatCode>
                <c:ptCount val="7"/>
                <c:pt idx="0">
                  <c:v>106.77628587988281</c:v>
                </c:pt>
                <c:pt idx="1">
                  <c:v>256.74661085027623</c:v>
                </c:pt>
                <c:pt idx="2">
                  <c:v>1163.3502013368184</c:v>
                </c:pt>
                <c:pt idx="3">
                  <c:v>2294.8325680206408</c:v>
                </c:pt>
                <c:pt idx="4">
                  <c:v>3775.8043860449029</c:v>
                </c:pt>
                <c:pt idx="5">
                  <c:v>6193.3207788277632</c:v>
                </c:pt>
                <c:pt idx="6">
                  <c:v>9349.8858127943276</c:v>
                </c:pt>
              </c:numCache>
            </c:numRef>
          </c:val>
        </c:ser>
        <c:ser>
          <c:idx val="2"/>
          <c:order val="1"/>
          <c:tx>
            <c:strRef>
              <c:f>Productivity!$C$17</c:f>
              <c:strCache>
                <c:ptCount val="1"/>
                <c:pt idx="0">
                  <c:v>A3 </c:v>
                </c:pt>
              </c:strCache>
            </c:strRef>
          </c:tx>
          <c:spPr>
            <a:ln w="44450">
              <a:solidFill>
                <a:srgbClr val="008000"/>
              </a:solidFill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Productivity!$C$18:$C$24</c:f>
              <c:numCache>
                <c:formatCode>#,##0</c:formatCode>
                <c:ptCount val="7"/>
                <c:pt idx="0">
                  <c:v>70.220282553174528</c:v>
                </c:pt>
                <c:pt idx="1">
                  <c:v>176.34108686692181</c:v>
                </c:pt>
                <c:pt idx="2">
                  <c:v>849.33182106486788</c:v>
                </c:pt>
                <c:pt idx="3">
                  <c:v>1691.5073561205161</c:v>
                </c:pt>
                <c:pt idx="4">
                  <c:v>2849.8858835800902</c:v>
                </c:pt>
                <c:pt idx="5">
                  <c:v>4699.9396159064217</c:v>
                </c:pt>
                <c:pt idx="6">
                  <c:v>7121.2229722709944</c:v>
                </c:pt>
              </c:numCache>
            </c:numRef>
          </c:val>
        </c:ser>
        <c:ser>
          <c:idx val="4"/>
          <c:order val="2"/>
          <c:tx>
            <c:strRef>
              <c:f>Productivity!$D$17</c:f>
              <c:strCache>
                <c:ptCount val="1"/>
                <c:pt idx="0">
                  <c:v>A3 CORE</c:v>
                </c:pt>
              </c:strCache>
            </c:strRef>
          </c:tx>
          <c:spPr>
            <a:ln w="44450">
              <a:solidFill>
                <a:srgbClr val="0000FF"/>
              </a:solidFill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Productivity!$D$18:$D$24</c:f>
              <c:numCache>
                <c:formatCode>#,##0</c:formatCode>
                <c:ptCount val="7"/>
                <c:pt idx="0">
                  <c:v>52.665211914881368</c:v>
                </c:pt>
                <c:pt idx="1">
                  <c:v>156.74763277059651</c:v>
                </c:pt>
                <c:pt idx="2">
                  <c:v>610.37754239039998</c:v>
                </c:pt>
                <c:pt idx="3">
                  <c:v>1223.0205596527135</c:v>
                </c:pt>
                <c:pt idx="4">
                  <c:v>1805.2538322700248</c:v>
                </c:pt>
                <c:pt idx="5">
                  <c:v>2707.8807484050417</c:v>
                </c:pt>
                <c:pt idx="6">
                  <c:v>3682.7178178308659</c:v>
                </c:pt>
              </c:numCache>
            </c:numRef>
          </c:val>
        </c:ser>
        <c:ser>
          <c:idx val="15"/>
          <c:order val="3"/>
          <c:tx>
            <c:strRef>
              <c:f>Productivity!$E$17</c:f>
              <c:strCache>
                <c:ptCount val="1"/>
                <c:pt idx="0">
                  <c:v>EAGLE 210</c:v>
                </c:pt>
              </c:strCache>
            </c:strRef>
          </c:tx>
          <c:spPr>
            <a:ln w="28575">
              <a:solidFill>
                <a:srgbClr val="008000"/>
              </a:solidFill>
              <a:prstDash val="solid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Productivity!$E$18:$E$24</c:f>
              <c:numCache>
                <c:formatCode>#,##0</c:formatCode>
                <c:ptCount val="7"/>
                <c:pt idx="0">
                  <c:v>89.798259310063528</c:v>
                </c:pt>
                <c:pt idx="1">
                  <c:v>225.50633274164719</c:v>
                </c:pt>
                <c:pt idx="2">
                  <c:v>607.1266161281219</c:v>
                </c:pt>
                <c:pt idx="3">
                  <c:v>1062.4715782242133</c:v>
                </c:pt>
                <c:pt idx="4">
                  <c:v>1590.0935184307957</c:v>
                </c:pt>
                <c:pt idx="5">
                  <c:v>2349.0017885909474</c:v>
                </c:pt>
                <c:pt idx="6">
                  <c:v>3209.0978281057837</c:v>
                </c:pt>
              </c:numCache>
            </c:numRef>
          </c:val>
        </c:ser>
        <c:ser>
          <c:idx val="3"/>
          <c:order val="4"/>
          <c:tx>
            <c:strRef>
              <c:f>Productivity!$F$17</c:f>
              <c:strCache>
                <c:ptCount val="1"/>
                <c:pt idx="0">
                  <c:v>DMCII-250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Productivity!$F$18:$F$24</c:f>
              <c:numCache>
                <c:formatCode>#,##0</c:formatCode>
                <c:ptCount val="7"/>
                <c:pt idx="0">
                  <c:v>44.47151889641242</c:v>
                </c:pt>
                <c:pt idx="1">
                  <c:v>111.67932669110148</c:v>
                </c:pt>
                <c:pt idx="2">
                  <c:v>537.89292313965848</c:v>
                </c:pt>
                <c:pt idx="3">
                  <c:v>941.31261549439762</c:v>
                </c:pt>
                <c:pt idx="4">
                  <c:v>1408.767179651488</c:v>
                </c:pt>
                <c:pt idx="5">
                  <c:v>2081.1333335760796</c:v>
                </c:pt>
                <c:pt idx="6">
                  <c:v>2843.1483080239009</c:v>
                </c:pt>
              </c:numCache>
            </c:numRef>
          </c:val>
        </c:ser>
        <c:ser>
          <c:idx val="5"/>
          <c:order val="5"/>
          <c:tx>
            <c:strRef>
              <c:f>Productivity!$G$17</c:f>
              <c:strCache>
                <c:ptCount val="1"/>
                <c:pt idx="0">
                  <c:v>RC-30 300</c:v>
                </c:pt>
              </c:strCache>
            </c:strRef>
          </c:tx>
          <c:spPr>
            <a:ln>
              <a:solidFill>
                <a:srgbClr val="F79646">
                  <a:shade val="65000"/>
                  <a:shade val="95000"/>
                  <a:satMod val="105000"/>
                  <a:alpha val="70000"/>
                </a:srgbClr>
              </a:solidFill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Productivity!$G$18:$G$24</c:f>
              <c:numCache>
                <c:formatCode>#,##0</c:formatCode>
                <c:ptCount val="7"/>
                <c:pt idx="0">
                  <c:v>44.47151889641242</c:v>
                </c:pt>
                <c:pt idx="1">
                  <c:v>111.67932669110148</c:v>
                </c:pt>
                <c:pt idx="2">
                  <c:v>465.9641825847678</c:v>
                </c:pt>
                <c:pt idx="3">
                  <c:v>815.43731952334099</c:v>
                </c:pt>
                <c:pt idx="4">
                  <c:v>1220.3823829601022</c:v>
                </c:pt>
                <c:pt idx="5">
                  <c:v>1802.8376111910611</c:v>
                </c:pt>
                <c:pt idx="6">
                  <c:v>2462.9535365194988</c:v>
                </c:pt>
              </c:numCache>
            </c:numRef>
          </c:val>
        </c:ser>
        <c:ser>
          <c:idx val="7"/>
          <c:order val="6"/>
          <c:tx>
            <c:strRef>
              <c:f>Productivity!$H$17</c:f>
              <c:strCache>
                <c:ptCount val="1"/>
                <c:pt idx="0">
                  <c:v> UC-Xp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Productivity!$H$18:$H$24</c:f>
              <c:numCache>
                <c:formatCode>#,##0</c:formatCode>
                <c:ptCount val="7"/>
                <c:pt idx="0">
                  <c:v>37.059599080343439</c:v>
                </c:pt>
                <c:pt idx="1">
                  <c:v>93.066105575918243</c:v>
                </c:pt>
                <c:pt idx="2">
                  <c:v>448.24410261638235</c:v>
                </c:pt>
                <c:pt idx="3">
                  <c:v>892.71074927983102</c:v>
                </c:pt>
                <c:pt idx="4">
                  <c:v>1369.1267499044818</c:v>
                </c:pt>
                <c:pt idx="5">
                  <c:v>2071.8305466560569</c:v>
                </c:pt>
                <c:pt idx="6">
                  <c:v>2830.4392698931842</c:v>
                </c:pt>
              </c:numCache>
            </c:numRef>
          </c:val>
        </c:ser>
        <c:ser>
          <c:idx val="6"/>
          <c:order val="7"/>
          <c:tx>
            <c:strRef>
              <c:f>Productivity!$I$17</c:f>
              <c:strCache>
                <c:ptCount val="1"/>
                <c:pt idx="0">
                  <c:v>DMCII-230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Productivity!$I$18:$I$24</c:f>
              <c:numCache>
                <c:formatCode>#,##0</c:formatCode>
                <c:ptCount val="7"/>
                <c:pt idx="0">
                  <c:v>36.53017623633896</c:v>
                </c:pt>
                <c:pt idx="1">
                  <c:v>91.736589781976591</c:v>
                </c:pt>
                <c:pt idx="2">
                  <c:v>441.84061543614831</c:v>
                </c:pt>
                <c:pt idx="3">
                  <c:v>815.48338928854855</c:v>
                </c:pt>
                <c:pt idx="4">
                  <c:v>1220.4513309080298</c:v>
                </c:pt>
                <c:pt idx="5">
                  <c:v>1802.9394661141355</c:v>
                </c:pt>
                <c:pt idx="6">
                  <c:v>2463.0926860143877</c:v>
                </c:pt>
              </c:numCache>
            </c:numRef>
          </c:val>
        </c:ser>
        <c:ser>
          <c:idx val="9"/>
          <c:order val="8"/>
          <c:tx>
            <c:strRef>
              <c:f>Productivity!$J$17</c:f>
              <c:strCache>
                <c:ptCount val="1"/>
                <c:pt idx="0">
                  <c:v>EAGLE 80</c:v>
                </c:pt>
              </c:strCache>
            </c:strRef>
          </c:tx>
          <c:spPr>
            <a:ln w="34925">
              <a:solidFill>
                <a:srgbClr val="C00000"/>
              </a:solidFill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Productivity!$J$18:$J$24</c:f>
              <c:numCache>
                <c:formatCode>#,##0</c:formatCode>
                <c:ptCount val="7"/>
                <c:pt idx="0">
                  <c:v>34.208860689548004</c:v>
                </c:pt>
                <c:pt idx="1">
                  <c:v>85.907174377770374</c:v>
                </c:pt>
                <c:pt idx="2">
                  <c:v>413.76378703050671</c:v>
                </c:pt>
                <c:pt idx="3">
                  <c:v>824.04069164291707</c:v>
                </c:pt>
                <c:pt idx="4">
                  <c:v>1388.3592967205304</c:v>
                </c:pt>
                <c:pt idx="5">
                  <c:v>2289.6350373291502</c:v>
                </c:pt>
                <c:pt idx="6">
                  <c:v>3262.5216946993114</c:v>
                </c:pt>
              </c:numCache>
            </c:numRef>
          </c:val>
        </c:ser>
        <c:ser>
          <c:idx val="8"/>
          <c:order val="9"/>
          <c:tx>
            <c:strRef>
              <c:f>Productivity!$K$17</c:f>
              <c:strCache>
                <c:ptCount val="1"/>
                <c:pt idx="0">
                  <c:v> UC-X</c:v>
                </c:pt>
              </c:strCache>
            </c:strRef>
          </c:tx>
          <c:spPr>
            <a:ln>
              <a:prstDash val="solid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Productivity!$K$18:$K$24</c:f>
              <c:numCache>
                <c:formatCode>#,##0</c:formatCode>
                <c:ptCount val="7"/>
                <c:pt idx="0">
                  <c:v>30.882999233619689</c:v>
                </c:pt>
                <c:pt idx="1">
                  <c:v>77.555087979931358</c:v>
                </c:pt>
                <c:pt idx="2">
                  <c:v>373.53675218031856</c:v>
                </c:pt>
                <c:pt idx="3">
                  <c:v>743.92562439985318</c:v>
                </c:pt>
                <c:pt idx="4">
                  <c:v>1140.9389582537351</c:v>
                </c:pt>
                <c:pt idx="5">
                  <c:v>1685.4780065111991</c:v>
                </c:pt>
                <c:pt idx="6">
                  <c:v>2358.6993915776552</c:v>
                </c:pt>
              </c:numCache>
            </c:numRef>
          </c:val>
        </c:ser>
        <c:ser>
          <c:idx val="10"/>
          <c:order val="10"/>
          <c:tx>
            <c:strRef>
              <c:f>Productivity!$L$17</c:f>
              <c:strCache>
                <c:ptCount val="1"/>
                <c:pt idx="0">
                  <c:v>DMCII-140</c:v>
                </c:pt>
              </c:strCache>
            </c:strRef>
          </c:tx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Productivity!$L$18:$L$24</c:f>
              <c:numCache>
                <c:formatCode>#,##0</c:formatCode>
                <c:ptCount val="7"/>
                <c:pt idx="0">
                  <c:v>28.41235929493007</c:v>
                </c:pt>
                <c:pt idx="1">
                  <c:v>71.350680941537064</c:v>
                </c:pt>
                <c:pt idx="2">
                  <c:v>343.65381200589331</c:v>
                </c:pt>
                <c:pt idx="3">
                  <c:v>634.2648583355367</c:v>
                </c:pt>
                <c:pt idx="4">
                  <c:v>974.08316890907054</c:v>
                </c:pt>
                <c:pt idx="5">
                  <c:v>1438.9864995247631</c:v>
                </c:pt>
                <c:pt idx="6">
                  <c:v>1965.876940889214</c:v>
                </c:pt>
              </c:numCache>
            </c:numRef>
          </c:val>
        </c:ser>
        <c:ser>
          <c:idx val="1"/>
          <c:order val="11"/>
          <c:tx>
            <c:strRef>
              <c:f>Productivity!$M$17</c:f>
              <c:strCache>
                <c:ptCount val="1"/>
                <c:pt idx="0">
                  <c:v> UC-Xp wa</c:v>
                </c:pt>
              </c:strCache>
            </c:strRef>
          </c:tx>
          <c:spPr>
            <a:ln w="28575">
              <a:solidFill>
                <a:srgbClr val="FFC000"/>
              </a:solidFill>
              <a:prstDash val="solid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Productivity!$M$18:$M$24</c:f>
              <c:numCache>
                <c:formatCode>#,##0</c:formatCode>
                <c:ptCount val="7"/>
                <c:pt idx="0">
                  <c:v>25.941719356240576</c:v>
                </c:pt>
                <c:pt idx="1">
                  <c:v>65.146273903142813</c:v>
                </c:pt>
                <c:pt idx="2">
                  <c:v>313.77087183146892</c:v>
                </c:pt>
                <c:pt idx="3">
                  <c:v>624.89752449587525</c:v>
                </c:pt>
                <c:pt idx="4">
                  <c:v>1052.8391333464026</c:v>
                </c:pt>
                <c:pt idx="5">
                  <c:v>1736.3065699746085</c:v>
                </c:pt>
                <c:pt idx="6">
                  <c:v>2630.8024415610307</c:v>
                </c:pt>
              </c:numCache>
            </c:numRef>
          </c:val>
        </c:ser>
        <c:ser>
          <c:idx val="11"/>
          <c:order val="12"/>
          <c:tx>
            <c:strRef>
              <c:f>Productivity!$N$17</c:f>
              <c:strCache>
                <c:ptCount val="1"/>
                <c:pt idx="0">
                  <c:v>RCD30 80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Productivity!$N$18:$N$24</c:f>
              <c:numCache>
                <c:formatCode>#,##0</c:formatCode>
                <c:ptCount val="7"/>
                <c:pt idx="0">
                  <c:v>29.647679264274949</c:v>
                </c:pt>
                <c:pt idx="1">
                  <c:v>74.45288446073431</c:v>
                </c:pt>
                <c:pt idx="2">
                  <c:v>273.22942408928606</c:v>
                </c:pt>
                <c:pt idx="3">
                  <c:v>478.1514921562507</c:v>
                </c:pt>
                <c:pt idx="4">
                  <c:v>715.60087261479805</c:v>
                </c:pt>
                <c:pt idx="5">
                  <c:v>1057.1376527264051</c:v>
                </c:pt>
                <c:pt idx="6">
                  <c:v>1444.2126701862317</c:v>
                </c:pt>
              </c:numCache>
            </c:numRef>
          </c:val>
        </c:ser>
        <c:ser>
          <c:idx val="12"/>
          <c:order val="13"/>
          <c:tx>
            <c:strRef>
              <c:f>Productivity!$O$17</c:f>
              <c:strCache>
                <c:ptCount val="1"/>
                <c:pt idx="0">
                  <c:v>DMC</c:v>
                </c:pt>
              </c:strCache>
            </c:strRef>
          </c:tx>
          <c:spPr>
            <a:ln>
              <a:prstDash val="sysDot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Productivity!$O$18:$O$24</c:f>
              <c:numCache>
                <c:formatCode>#,##0</c:formatCode>
                <c:ptCount val="7"/>
                <c:pt idx="0">
                  <c:v>22.23575944820621</c:v>
                </c:pt>
                <c:pt idx="1">
                  <c:v>55.839663345550761</c:v>
                </c:pt>
                <c:pt idx="2">
                  <c:v>268.94646156982935</c:v>
                </c:pt>
                <c:pt idx="3">
                  <c:v>535.62644956789939</c:v>
                </c:pt>
                <c:pt idx="4">
                  <c:v>902.43354286834483</c:v>
                </c:pt>
                <c:pt idx="5">
                  <c:v>1488.2627742639459</c:v>
                </c:pt>
                <c:pt idx="6">
                  <c:v>2254.9735213380322</c:v>
                </c:pt>
              </c:numCache>
            </c:numRef>
          </c:val>
        </c:ser>
        <c:ser>
          <c:idx val="13"/>
          <c:order val="14"/>
          <c:tx>
            <c:strRef>
              <c:f>Productivity!$P$17</c:f>
              <c:strCache>
                <c:ptCount val="1"/>
                <c:pt idx="0">
                  <c:v>RC-30 150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Productivity!$P$18:$P$24</c:f>
              <c:numCache>
                <c:formatCode>#,##0</c:formatCode>
                <c:ptCount val="7"/>
                <c:pt idx="0">
                  <c:v>22.23575944820621</c:v>
                </c:pt>
                <c:pt idx="1">
                  <c:v>55.839663345550761</c:v>
                </c:pt>
                <c:pt idx="2">
                  <c:v>268.94646156982935</c:v>
                </c:pt>
                <c:pt idx="3">
                  <c:v>535.62644956789939</c:v>
                </c:pt>
                <c:pt idx="4">
                  <c:v>902.43354286834483</c:v>
                </c:pt>
                <c:pt idx="5">
                  <c:v>1488.2627742639459</c:v>
                </c:pt>
                <c:pt idx="6">
                  <c:v>2254.9735213380322</c:v>
                </c:pt>
              </c:numCache>
            </c:numRef>
          </c:val>
        </c:ser>
        <c:ser>
          <c:idx val="14"/>
          <c:order val="15"/>
          <c:tx>
            <c:strRef>
              <c:f>Productivity!$Q$17</c:f>
              <c:strCache>
                <c:ptCount val="1"/>
                <c:pt idx="0">
                  <c:v>UC-L</c:v>
                </c:pt>
              </c:strCache>
            </c:strRef>
          </c:tx>
          <c:spPr>
            <a:ln>
              <a:prstDash val="dash"/>
            </a:ln>
          </c:spPr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Productivity!$Q$18:$Q$24</c:f>
              <c:numCache>
                <c:formatCode>#,##0</c:formatCode>
                <c:ptCount val="7"/>
                <c:pt idx="0">
                  <c:v>16.213574597650368</c:v>
                </c:pt>
                <c:pt idx="1">
                  <c:v>54.288561585952095</c:v>
                </c:pt>
                <c:pt idx="2">
                  <c:v>261.47572652622199</c:v>
                </c:pt>
                <c:pt idx="3">
                  <c:v>520.74793707989954</c:v>
                </c:pt>
                <c:pt idx="4">
                  <c:v>779.35065413318216</c:v>
                </c:pt>
                <c:pt idx="5">
                  <c:v>1151.3134663331098</c:v>
                </c:pt>
                <c:pt idx="6">
                  <c:v>1572.8713201596902</c:v>
                </c:pt>
              </c:numCache>
            </c:numRef>
          </c:val>
        </c:ser>
        <c:ser>
          <c:idx val="16"/>
          <c:order val="16"/>
          <c:tx>
            <c:strRef>
              <c:f>Productivity!$R$17</c:f>
              <c:strCache>
                <c:ptCount val="1"/>
                <c:pt idx="0">
                  <c:v>ADS80</c:v>
                </c:pt>
              </c:strCache>
            </c:strRef>
          </c:tx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Productivity!$R$18:$R$24</c:f>
              <c:numCache>
                <c:formatCode>#,##0</c:formatCode>
                <c:ptCount val="7"/>
                <c:pt idx="0">
                  <c:v>12.078507293341477</c:v>
                </c:pt>
                <c:pt idx="1">
                  <c:v>53.923933356926462</c:v>
                </c:pt>
                <c:pt idx="2">
                  <c:v>259.71952911904918</c:v>
                </c:pt>
                <c:pt idx="3">
                  <c:v>517.25034214425909</c:v>
                </c:pt>
                <c:pt idx="4">
                  <c:v>871.47313055147981</c:v>
                </c:pt>
                <c:pt idx="5">
                  <c:v>1437.2039129315058</c:v>
                </c:pt>
                <c:pt idx="6">
                  <c:v>1963.4416533587394</c:v>
                </c:pt>
              </c:numCache>
            </c:numRef>
          </c:val>
        </c:ser>
        <c:ser>
          <c:idx val="17"/>
          <c:order val="17"/>
          <c:tx>
            <c:strRef>
              <c:f>Productivity!$S$17</c:f>
              <c:strCache>
                <c:ptCount val="1"/>
                <c:pt idx="0">
                  <c:v>RCD30 50</c:v>
                </c:pt>
              </c:strCache>
            </c:strRef>
          </c:tx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Productivity!$S$18:$S$24</c:f>
              <c:numCache>
                <c:formatCode>#,##0</c:formatCode>
                <c:ptCount val="7"/>
                <c:pt idx="0">
                  <c:v>18.529799540171677</c:v>
                </c:pt>
                <c:pt idx="1">
                  <c:v>46.533052787959107</c:v>
                </c:pt>
                <c:pt idx="2">
                  <c:v>224.12205130819117</c:v>
                </c:pt>
                <c:pt idx="3">
                  <c:v>446.35537463991432</c:v>
                </c:pt>
                <c:pt idx="4">
                  <c:v>668.01484639987063</c:v>
                </c:pt>
                <c:pt idx="5">
                  <c:v>986.84011399980739</c:v>
                </c:pt>
                <c:pt idx="6">
                  <c:v>1348.1754172797378</c:v>
                </c:pt>
              </c:numCache>
            </c:numRef>
          </c:val>
        </c:ser>
        <c:ser>
          <c:idx val="18"/>
          <c:order val="18"/>
          <c:tx>
            <c:strRef>
              <c:f>Productivity!$T$17</c:f>
              <c:strCache>
                <c:ptCount val="1"/>
                <c:pt idx="0">
                  <c:v>DSS</c:v>
                </c:pt>
              </c:strCache>
            </c:strRef>
          </c:tx>
          <c:marker>
            <c:symbol val="none"/>
          </c:marker>
          <c:cat>
            <c:numRef>
              <c:f>Productivity!$A$18:$A$24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  <c:pt idx="4">
                  <c:v>20</c:v>
                </c:pt>
                <c:pt idx="5">
                  <c:v>25</c:v>
                </c:pt>
                <c:pt idx="6">
                  <c:v>30</c:v>
                </c:pt>
              </c:numCache>
            </c:numRef>
          </c:cat>
          <c:val>
            <c:numRef>
              <c:f>Productivity!$T$18:$T$24</c:f>
              <c:numCache>
                <c:formatCode>#,##0</c:formatCode>
                <c:ptCount val="7"/>
                <c:pt idx="0">
                  <c:v>11.036130608484704</c:v>
                </c:pt>
                <c:pt idx="1">
                  <c:v>38.32133759008385</c:v>
                </c:pt>
                <c:pt idx="2">
                  <c:v>218.15357433498528</c:v>
                </c:pt>
                <c:pt idx="3">
                  <c:v>392.87312243094925</c:v>
                </c:pt>
                <c:pt idx="4">
                  <c:v>571.35459944877243</c:v>
                </c:pt>
                <c:pt idx="5">
                  <c:v>868.59703938815358</c:v>
                </c:pt>
                <c:pt idx="6">
                  <c:v>1186.6371861179698</c:v>
                </c:pt>
              </c:numCache>
            </c:numRef>
          </c:val>
        </c:ser>
        <c:dLbls/>
        <c:marker val="1"/>
        <c:axId val="93789568"/>
        <c:axId val="93799936"/>
      </c:lineChart>
      <c:catAx>
        <c:axId val="937895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GSD (</a:t>
                </a:r>
                <a:r>
                  <a:rPr lang="en-US" b="1"/>
                  <a:t>cm</a:t>
                </a:r>
                <a:r>
                  <a:rPr lang="en-US"/>
                  <a:t>)</a:t>
                </a:r>
              </a:p>
            </c:rich>
          </c:tx>
          <c:layout/>
        </c:title>
        <c:numFmt formatCode="General" sourceLinked="1"/>
        <c:tickLblPos val="nextTo"/>
        <c:crossAx val="93799936"/>
        <c:crosses val="autoZero"/>
        <c:auto val="1"/>
        <c:lblAlgn val="ctr"/>
        <c:lblOffset val="100"/>
      </c:catAx>
      <c:valAx>
        <c:axId val="93799936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Aerial survey productivity (sq.km/hour)</a:t>
                </a:r>
              </a:p>
            </c:rich>
          </c:tx>
          <c:layout/>
        </c:title>
        <c:numFmt formatCode="#,##0" sourceLinked="1"/>
        <c:tickLblPos val="nextTo"/>
        <c:crossAx val="93789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70884353741528"/>
          <c:y val="3.2956818099176693E-2"/>
          <c:w val="0.1293061224489796"/>
          <c:h val="0.85659474641693478"/>
        </c:manualLayout>
      </c:layout>
    </c:legend>
    <c:plotVisOnly val="1"/>
    <c:dispBlanksAs val="gap"/>
  </c:chart>
  <c:externalData r:id="rId2"/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0.85833</cdr:x>
      <cdr:y>0.16665</cdr:y>
    </cdr:from>
    <cdr:to>
      <cdr:x>0.98333</cdr:x>
      <cdr:y>0.87868</cdr:y>
    </cdr:to>
    <cdr:sp macro="" textlink="">
      <cdr:nvSpPr>
        <cdr:cNvPr id="2" name="Rectangle 1"/>
        <cdr:cNvSpPr/>
      </cdr:nvSpPr>
      <cdr:spPr bwMode="auto">
        <a:xfrm xmlns:a="http://schemas.openxmlformats.org/drawingml/2006/main">
          <a:off x="7416824" y="792088"/>
          <a:ext cx="1080120" cy="338437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 cap="flat" cmpd="sng" algn="ctr">
          <a:noFill/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he-IL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3D6A7-F1F2-45F2-B0AD-74DD34434F10}" type="datetimeFigureOut">
              <a:rPr lang="en-US" smtClean="0"/>
              <a:pPr/>
              <a:t>3/22/2012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6BAA6-C7C7-4E0B-9692-44EB62DBD6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8007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1227104-297B-45BC-8DA2-20980C26C9C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BF0C09-0F36-4EA1-855C-BDF9B36391C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236538"/>
            <a:ext cx="2082800" cy="5721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450" y="236538"/>
            <a:ext cx="6100763" cy="5721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0A25A3-682B-489E-AD07-132FB634B00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3C9920-8F4E-446B-9690-2AF39F3AE07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08FEB5-5D68-4C70-9ECA-95AFEA5F032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0160EF-E4F2-40BA-97FB-A427EC1E5A9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450" y="1335088"/>
            <a:ext cx="4046538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335088"/>
            <a:ext cx="4046537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03157C3-1C92-4372-A4A9-5A5AFEDC981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8D6DF2-6DE1-40EC-A9A6-3C69AC93CF2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E28B953-0080-47CB-8A54-D0DD24E0A76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0A64C1-DBDE-4678-A8BD-B257C01C0A6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1904FB-1AE2-43D4-BF26-214FEBF2E41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724AC7-11C9-423B-8724-B261EF88E83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2D8555-5150-4F55-89BC-5CE6E5E10178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1146866-D565-495E-B003-6835D2857BC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78613" y="236538"/>
            <a:ext cx="2082800" cy="5721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5450" y="236538"/>
            <a:ext cx="6100763" cy="5721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26F0EA-C4DB-43CE-8039-6D651012E81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CBC070-39D5-4D29-8ED5-1B7119D1715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5450" y="1335088"/>
            <a:ext cx="4046538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4388" y="1335088"/>
            <a:ext cx="4046537" cy="462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B9B814A-0D20-46FC-8E11-2773DA12787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267412-94D3-4FB9-BDE4-C5DA8C957A6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A151A40-3214-4CC3-A090-83A6DB49D37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64DBE0-EB49-49E1-9944-116785EEA7A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2C2A86-60EB-4473-BBD4-70485058544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6CDFDC-3EA5-426D-95B3-CAB0B0FB2ED6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" Target="../slides/slid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212725" y="184150"/>
            <a:ext cx="8716963" cy="6496050"/>
          </a:xfrm>
          <a:prstGeom prst="roundRect">
            <a:avLst>
              <a:gd name="adj" fmla="val 2495"/>
            </a:avLst>
          </a:prstGeom>
          <a:gradFill rotWithShape="1">
            <a:gsLst>
              <a:gs pos="0">
                <a:srgbClr val="5F5F5F"/>
              </a:gs>
              <a:gs pos="100000">
                <a:srgbClr val="5F5F5F">
                  <a:gamma/>
                  <a:tint val="66667"/>
                  <a:invGamma/>
                </a:srgbClr>
              </a:gs>
            </a:gsLst>
            <a:lin ang="2700000" scaled="1"/>
          </a:gradFill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4110" name="Picture 14" descr="img0_9990424067 f y 5 x2"/>
          <p:cNvPicPr>
            <a:picLocks noChangeAspect="1" noChangeArrowheads="1"/>
          </p:cNvPicPr>
          <p:nvPr userDrawn="1"/>
        </p:nvPicPr>
        <p:blipFill>
          <a:blip r:embed="rId13" cstate="print"/>
          <a:srcRect l="6" t="55606" r="61636" b="10570"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</p:spPr>
      </p:pic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44450" y="241300"/>
            <a:ext cx="3111500" cy="31115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4025900" y="596900"/>
            <a:ext cx="850900" cy="850900"/>
          </a:xfrm>
          <a:prstGeom prst="ellipse">
            <a:avLst/>
          </a:prstGeom>
          <a:noFill/>
          <a:ln w="266700">
            <a:solidFill>
              <a:srgbClr val="990033"/>
            </a:solidFill>
            <a:round/>
            <a:headEnd/>
            <a:tailEnd/>
          </a:ln>
        </p:spPr>
        <p:txBody>
          <a:bodyPr anchor="ctr"/>
          <a:lstStyle/>
          <a:p>
            <a:pPr algn="r" defTabSz="457200" rtl="0">
              <a:defRPr/>
            </a:pPr>
            <a:endParaRPr lang="en-US">
              <a:solidFill>
                <a:srgbClr val="FFFFFF"/>
              </a:solidFill>
              <a:latin typeface="Calibri" pitchFamily="-65" charset="0"/>
              <a:ea typeface="ＭＳ Ｐゴシック" pitchFamily="-65" charset="-128"/>
              <a:cs typeface="Arial" charset="0"/>
            </a:endParaRPr>
          </a:p>
        </p:txBody>
      </p:sp>
      <p:pic>
        <p:nvPicPr>
          <p:cNvPr id="4103" name="Picture 27" descr="logo igu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5913" y="750888"/>
            <a:ext cx="256698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Oval 23"/>
          <p:cNvSpPr>
            <a:spLocks noChangeArrowheads="1"/>
          </p:cNvSpPr>
          <p:nvPr userDrawn="1"/>
        </p:nvSpPr>
        <p:spPr bwMode="auto">
          <a:xfrm>
            <a:off x="-355600" y="-203200"/>
            <a:ext cx="3962400" cy="3962400"/>
          </a:xfrm>
          <a:prstGeom prst="ellipse">
            <a:avLst/>
          </a:prstGeom>
          <a:noFill/>
          <a:ln w="1143000">
            <a:solidFill>
              <a:srgbClr val="990033"/>
            </a:solidFill>
            <a:round/>
            <a:headEnd/>
            <a:tailEnd/>
          </a:ln>
        </p:spPr>
        <p:txBody>
          <a:bodyPr anchor="ctr"/>
          <a:lstStyle/>
          <a:p>
            <a:pPr algn="r" defTabSz="457200" rtl="0">
              <a:defRPr/>
            </a:pPr>
            <a:endParaRPr lang="en-US">
              <a:solidFill>
                <a:srgbClr val="FFFFFF"/>
              </a:solidFill>
              <a:latin typeface="Calibri" pitchFamily="-65" charset="0"/>
              <a:ea typeface="ＭＳ Ｐゴシック" pitchFamily="-65" charset="-128"/>
              <a:cs typeface="Arial" charset="0"/>
            </a:endParaRP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236538"/>
            <a:ext cx="83312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Headline Tahoma B 42</a:t>
            </a:r>
          </a:p>
        </p:txBody>
      </p:sp>
      <p:sp>
        <p:nvSpPr>
          <p:cNvPr id="4106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1335088"/>
            <a:ext cx="824547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Tahoma B 25</a:t>
            </a:r>
          </a:p>
          <a:p>
            <a:pPr lvl="1"/>
            <a:r>
              <a:rPr lang="en-US" smtClean="0"/>
              <a:t>Tahoma 22</a:t>
            </a:r>
          </a:p>
          <a:p>
            <a:pPr lvl="2"/>
            <a:r>
              <a:rPr lang="en-US" smtClean="0"/>
              <a:t>Tahoma 20</a:t>
            </a:r>
          </a:p>
          <a:p>
            <a:pPr lvl="3"/>
            <a:r>
              <a:rPr lang="en-US" smtClean="0"/>
              <a:t>Tahoma 18</a:t>
            </a:r>
          </a:p>
          <a:p>
            <a:pPr lvl="4"/>
            <a:r>
              <a:rPr lang="en-US" smtClean="0"/>
              <a:t>Tahoma 18</a:t>
            </a:r>
          </a:p>
        </p:txBody>
      </p:sp>
      <p:sp>
        <p:nvSpPr>
          <p:cNvPr id="25" name="Rectangle 1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06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solidFill>
                  <a:schemeClr val="bg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solidFill>
                  <a:schemeClr val="bg2"/>
                </a:solidFill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>
              <a:defRPr sz="1400">
                <a:solidFill>
                  <a:schemeClr val="bg2"/>
                </a:solidFill>
                <a:cs typeface="Arial" charset="0"/>
              </a:defRPr>
            </a:lvl1pPr>
          </a:lstStyle>
          <a:p>
            <a:pPr>
              <a:defRPr/>
            </a:pPr>
            <a:fld id="{5161D82C-C2AA-431B-A678-04950F57C97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SzPct val="95000"/>
        <a:buFont typeface="Wingdings 2" pitchFamily="18" charset="2"/>
        <a:buChar char="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3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5809" name="Rectangle 3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6148" name="Picture 34" descr="reka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7" y="649"/>
              <a:ext cx="5691" cy="3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811" name="AutoShape 35"/>
            <p:cNvSpPr>
              <a:spLocks noChangeArrowheads="1"/>
            </p:cNvSpPr>
            <p:nvPr/>
          </p:nvSpPr>
          <p:spPr bwMode="auto">
            <a:xfrm>
              <a:off x="134" y="116"/>
              <a:ext cx="5491" cy="527"/>
            </a:xfrm>
            <a:prstGeom prst="roundRect">
              <a:avLst>
                <a:gd name="adj" fmla="val 14032"/>
              </a:avLst>
            </a:prstGeom>
            <a:gradFill rotWithShape="1">
              <a:gsLst>
                <a:gs pos="0">
                  <a:srgbClr val="5F5F5F"/>
                </a:gs>
                <a:gs pos="100000">
                  <a:srgbClr val="5F5F5F">
                    <a:gamma/>
                    <a:tint val="41176"/>
                    <a:invGamma/>
                  </a:srgbClr>
                </a:gs>
              </a:gsLst>
              <a:lin ang="2700000" scaled="1"/>
            </a:gradFill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>
                <a:cs typeface="Arial" charset="0"/>
              </a:endParaRPr>
            </a:p>
          </p:txBody>
        </p:sp>
        <p:grpSp>
          <p:nvGrpSpPr>
            <p:cNvPr id="6150" name="Group 36"/>
            <p:cNvGrpSpPr>
              <a:grpSpLocks/>
            </p:cNvGrpSpPr>
            <p:nvPr/>
          </p:nvGrpSpPr>
          <p:grpSpPr bwMode="auto">
            <a:xfrm>
              <a:off x="5447" y="4015"/>
              <a:ext cx="180" cy="180"/>
              <a:chOff x="5381" y="4052"/>
              <a:chExt cx="180" cy="180"/>
            </a:xfrm>
          </p:grpSpPr>
          <p:sp>
            <p:nvSpPr>
              <p:cNvPr id="75813" name="Oval 16">
                <a:hlinkClick r:id="rId14" action="ppaction://hlinksldjump"/>
              </p:cNvPr>
              <p:cNvSpPr>
                <a:spLocks noChangeArrowheads="1"/>
              </p:cNvSpPr>
              <p:nvPr userDrawn="1"/>
            </p:nvSpPr>
            <p:spPr bwMode="auto">
              <a:xfrm>
                <a:off x="5381" y="4052"/>
                <a:ext cx="180" cy="180"/>
              </a:xfrm>
              <a:prstGeom prst="ellipse">
                <a:avLst/>
              </a:prstGeom>
              <a:noFill/>
              <a:ln w="76200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 rtl="0">
                  <a:defRPr/>
                </a:pPr>
                <a:endParaRPr lang="en-US">
                  <a:latin typeface="Calibri" pitchFamily="-65" charset="0"/>
                  <a:ea typeface="ＭＳ Ｐゴシック" pitchFamily="-65" charset="-128"/>
                  <a:cs typeface="Arial" charset="0"/>
                </a:endParaRPr>
              </a:p>
            </p:txBody>
          </p:sp>
          <p:sp>
            <p:nvSpPr>
              <p:cNvPr id="22" name="AutoShape 17">
                <a:hlinkClick r:id="rId14" action="ppaction://hlinksldjump"/>
              </p:cNvPr>
              <p:cNvSpPr>
                <a:spLocks noChangeArrowheads="1"/>
              </p:cNvSpPr>
              <p:nvPr userDrawn="1"/>
            </p:nvSpPr>
            <p:spPr bwMode="auto">
              <a:xfrm rot="5400000">
                <a:off x="5436" y="4099"/>
                <a:ext cx="97" cy="84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10800000" vert="eaVert" wrap="none" anchor="ctr"/>
              <a:lstStyle/>
              <a:p>
                <a:pPr defTabSz="457200" rtl="0">
                  <a:defRPr/>
                </a:pPr>
                <a:endParaRPr lang="en-US">
                  <a:latin typeface="Calibri" pitchFamily="-65" charset="0"/>
                  <a:ea typeface="ＭＳ Ｐゴシック" pitchFamily="-65" charset="-128"/>
                  <a:cs typeface="Arial" charset="0"/>
                </a:endParaRPr>
              </a:p>
            </p:txBody>
          </p:sp>
        </p:grpSp>
        <p:sp>
          <p:nvSpPr>
            <p:cNvPr id="75815" name="Rectangle 5"/>
            <p:cNvSpPr txBox="1">
              <a:spLocks/>
            </p:cNvSpPr>
            <p:nvPr/>
          </p:nvSpPr>
          <p:spPr bwMode="auto">
            <a:xfrm>
              <a:off x="3016" y="4092"/>
              <a:ext cx="145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defTabSz="457200" rtl="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 2" pitchFamily="18" charset="2"/>
                <a:buNone/>
                <a:defRPr/>
              </a:pPr>
              <a:r>
                <a:rPr lang="he-IL" sz="1200">
                  <a:ea typeface="ＭＳ Ｐゴシック" pitchFamily="-65" charset="-128"/>
                  <a:cs typeface="Tahoma" pitchFamily="34" charset="0"/>
                </a:rPr>
                <a:t> </a:t>
              </a:r>
              <a:r>
                <a:rPr lang="en-US" sz="1200">
                  <a:ea typeface="ＭＳ Ｐゴシック" pitchFamily="-65" charset="-128"/>
                  <a:cs typeface="Tahoma" pitchFamily="34" charset="0"/>
                </a:rPr>
                <a:t>VisionMap Proprietary</a:t>
              </a:r>
            </a:p>
          </p:txBody>
        </p:sp>
        <p:pic>
          <p:nvPicPr>
            <p:cNvPr id="6154" name="Picture 40" descr="logo bottom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26" y="3914"/>
              <a:ext cx="117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78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>
              <a:defRPr sz="1400">
                <a:cs typeface="Arial" charset="0"/>
              </a:defRPr>
            </a:lvl1pPr>
          </a:lstStyle>
          <a:p>
            <a:pPr>
              <a:defRPr/>
            </a:pPr>
            <a:fld id="{72581164-BAC2-4A01-9FB8-9ADD5730A48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30213" y="236538"/>
            <a:ext cx="83312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Headline Tahoma B 42</a:t>
            </a:r>
          </a:p>
        </p:txBody>
      </p:sp>
      <p:sp>
        <p:nvSpPr>
          <p:cNvPr id="7578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807" name="Rectangle 5"/>
          <p:cNvSpPr txBox="1">
            <a:spLocks/>
          </p:cNvSpPr>
          <p:nvPr/>
        </p:nvSpPr>
        <p:spPr bwMode="auto">
          <a:xfrm>
            <a:off x="4787900" y="6496050"/>
            <a:ext cx="2314575" cy="24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457200" rtl="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None/>
              <a:defRPr/>
            </a:pPr>
            <a:r>
              <a:rPr lang="he-IL" sz="1200">
                <a:ea typeface="ＭＳ Ｐゴシック" pitchFamily="-65" charset="-128"/>
                <a:cs typeface="Tahoma" pitchFamily="34" charset="0"/>
              </a:rPr>
              <a:t> </a:t>
            </a:r>
            <a:r>
              <a:rPr lang="en-US" sz="1200">
                <a:ea typeface="ＭＳ Ｐゴシック" pitchFamily="-65" charset="-128"/>
                <a:cs typeface="Tahoma" pitchFamily="34" charset="0"/>
              </a:rPr>
              <a:t>VisionMap Proprietary</a:t>
            </a:r>
          </a:p>
        </p:txBody>
      </p:sp>
      <p:sp>
        <p:nvSpPr>
          <p:cNvPr id="6160" name="Rectangle 4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1335088"/>
            <a:ext cx="8245475" cy="46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Tahoma B 25</a:t>
            </a:r>
          </a:p>
          <a:p>
            <a:pPr lvl="1"/>
            <a:r>
              <a:rPr lang="en-US" smtClean="0"/>
              <a:t>Tahoma 22</a:t>
            </a:r>
          </a:p>
          <a:p>
            <a:pPr lvl="2"/>
            <a:r>
              <a:rPr lang="en-US" smtClean="0"/>
              <a:t>Tahoma 20</a:t>
            </a:r>
          </a:p>
          <a:p>
            <a:pPr lvl="3"/>
            <a:r>
              <a:rPr lang="en-US" smtClean="0"/>
              <a:t>Tahoma 18</a:t>
            </a:r>
          </a:p>
          <a:p>
            <a:pPr lvl="4"/>
            <a:r>
              <a:rPr lang="en-US" smtClean="0"/>
              <a:t>Tahoma 18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bg1"/>
          </a:solidFill>
          <a:latin typeface="Tahoma" pitchFamily="34" charset="0"/>
          <a:cs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SzPct val="95000"/>
        <a:buFont typeface="Wingdings 2" pitchFamily="18" charset="2"/>
        <a:buChar char=""/>
        <a:defRPr sz="25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990033"/>
        </a:buClr>
        <a:buFont typeface="Tahoma" pitchFamily="34" charset="0"/>
        <a:buChar char="●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visionmap.com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file:///C:\Users\Tim\VisionMap\Marketing\Sample_Imagery\DSM_Movies\5.wmv" TargetMode="External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Tim\VisionMap\Marketing\Sample_Imagery\DSM_Movies\5.wmv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print_vis_n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179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19672" y="263550"/>
            <a:ext cx="727280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3200" dirty="0" smtClean="0">
                <a:solidFill>
                  <a:schemeClr val="bg1"/>
                </a:solidFill>
                <a:latin typeface="+mj-lt"/>
                <a:ea typeface="Kozuka Gothic Pro EL" pitchFamily="34" charset="-128"/>
              </a:rPr>
              <a:t>A3 Digital Mapping System</a:t>
            </a:r>
          </a:p>
          <a:p>
            <a:pPr rtl="0"/>
            <a:r>
              <a:rPr lang="en-US" sz="3200" dirty="0" smtClean="0">
                <a:solidFill>
                  <a:schemeClr val="bg1"/>
                </a:solidFill>
                <a:latin typeface="+mj-lt"/>
                <a:ea typeface="Kozuka Gothic Pro EL" pitchFamily="34" charset="-128"/>
              </a:rPr>
              <a:t>Largest footprint Fastest processing</a:t>
            </a:r>
            <a:endParaRPr lang="he-IL" sz="3200" dirty="0">
              <a:solidFill>
                <a:schemeClr val="bg1"/>
              </a:solidFill>
              <a:latin typeface="+mj-lt"/>
              <a:ea typeface="Kozuka Gothic Pro EL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5589240"/>
            <a:ext cx="727280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/>
            <a:r>
              <a:rPr lang="en-US" sz="3200" dirty="0" smtClean="0">
                <a:solidFill>
                  <a:schemeClr val="bg1"/>
                </a:solidFill>
                <a:latin typeface="+mj-lt"/>
                <a:ea typeface="Kozuka Gothic Pro EL" pitchFamily="34" charset="-128"/>
              </a:rPr>
              <a:t>ASPRS 2012</a:t>
            </a:r>
          </a:p>
          <a:p>
            <a:pPr rtl="0"/>
            <a:r>
              <a:rPr lang="en-US" sz="3200" dirty="0" smtClean="0">
                <a:solidFill>
                  <a:schemeClr val="bg1"/>
                </a:solidFill>
                <a:latin typeface="+mj-lt"/>
                <a:ea typeface="Kozuka Gothic Pro EL" pitchFamily="34" charset="-128"/>
              </a:rPr>
              <a:t>Sacramento, CA</a:t>
            </a:r>
            <a:endParaRPr lang="he-IL" sz="3200" dirty="0">
              <a:solidFill>
                <a:schemeClr val="bg1"/>
              </a:solidFill>
              <a:latin typeface="+mj-lt"/>
              <a:ea typeface="Kozuka Gothic Pro EL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960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215008" y="338356"/>
            <a:ext cx="8928992" cy="714380"/>
          </a:xfrm>
          <a:noFill/>
        </p:spPr>
        <p:txBody>
          <a:bodyPr anchor="ctr">
            <a:noAutofit/>
          </a:bodyPr>
          <a:lstStyle/>
          <a:p>
            <a:pPr>
              <a:lnSpc>
                <a:spcPts val="3200"/>
              </a:lnSpc>
            </a:pPr>
            <a:r>
              <a:rPr lang="en-US" dirty="0" smtClean="0">
                <a:cs typeface="Arial" pitchFamily="34" charset="0"/>
              </a:rPr>
              <a:t>Aerial survey productivity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06729717"/>
              </p:ext>
            </p:extLst>
          </p:nvPr>
        </p:nvGraphicFramePr>
        <p:xfrm>
          <a:off x="251520" y="1196752"/>
          <a:ext cx="8640960" cy="47531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63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2"/>
            </a:endParaRPr>
          </a:p>
          <a:p>
            <a:endParaRPr lang="en-US" dirty="0">
              <a:hlinkClick r:id="rId2"/>
            </a:endParaRPr>
          </a:p>
          <a:p>
            <a:endParaRPr lang="en-US" dirty="0" smtClean="0">
              <a:hlinkClick r:id="rId2"/>
            </a:endParaRPr>
          </a:p>
          <a:p>
            <a:pPr algn="ctr">
              <a:buNone/>
            </a:pPr>
            <a:r>
              <a:rPr lang="en-US" sz="4800" dirty="0" smtClean="0">
                <a:hlinkClick r:id="rId2"/>
              </a:rPr>
              <a:t>www.visionmap.com</a:t>
            </a:r>
            <a:r>
              <a:rPr lang="en-US" sz="4800" dirty="0" smtClean="0"/>
              <a:t> </a:t>
            </a:r>
            <a:endParaRPr lang="en-US" sz="4800" dirty="0" smtClean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Required?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“We had less good weather days last year” – Larger coverage is needed.</a:t>
            </a:r>
          </a:p>
          <a:p>
            <a:r>
              <a:rPr lang="en-US" dirty="0" smtClean="0"/>
              <a:t>“We need to turn around the data two weeks after we started flying” – Faster processing is required.</a:t>
            </a:r>
          </a:p>
          <a:p>
            <a:r>
              <a:rPr lang="en-US" dirty="0" smtClean="0"/>
              <a:t>“We need dense surface model” – Surface models for large areas are required when not already available.</a:t>
            </a:r>
          </a:p>
          <a:p>
            <a:r>
              <a:rPr lang="en-US" dirty="0" smtClean="0"/>
              <a:t>“Can we do </a:t>
            </a:r>
            <a:r>
              <a:rPr lang="en-US" dirty="0" err="1" smtClean="0"/>
              <a:t>obliques</a:t>
            </a:r>
            <a:r>
              <a:rPr lang="en-US" dirty="0" smtClean="0"/>
              <a:t> efficiently?”  - New requirements for photogrammetric products emerge. </a:t>
            </a:r>
            <a:endParaRPr lang="he-I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2m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1268760"/>
            <a:ext cx="3168352" cy="2160240"/>
          </a:xfrm>
          <a:prstGeom prst="rect">
            <a:avLst/>
          </a:prstGeom>
        </p:spPr>
      </p:pic>
      <p:pic>
        <p:nvPicPr>
          <p:cNvPr id="11" name="Picture 10" descr="d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3168352" cy="2160000"/>
          </a:xfrm>
          <a:prstGeom prst="rect">
            <a:avLst/>
          </a:prstGeom>
        </p:spPr>
      </p:pic>
      <p:pic>
        <p:nvPicPr>
          <p:cNvPr id="8" name="Picture 7" descr="build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717032"/>
            <a:ext cx="3141816" cy="2160000"/>
          </a:xfrm>
          <a:prstGeom prst="rect">
            <a:avLst/>
          </a:prstGeom>
        </p:spPr>
      </p:pic>
      <p:pic>
        <p:nvPicPr>
          <p:cNvPr id="12" name="Picture 11" descr="pa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717032"/>
            <a:ext cx="3168352" cy="2160000"/>
          </a:xfrm>
          <a:prstGeom prst="rect">
            <a:avLst/>
          </a:prstGeom>
        </p:spPr>
      </p:pic>
      <p:pic>
        <p:nvPicPr>
          <p:cNvPr id="13" name="Picture 12" descr="ci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1844824"/>
            <a:ext cx="2304256" cy="3672407"/>
          </a:xfrm>
          <a:prstGeom prst="rect">
            <a:avLst/>
          </a:prstGeom>
          <a:ln w="41275" cap="rnd" cmpd="sng">
            <a:solidFill>
              <a:srgbClr val="FFFF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95536" y="260648"/>
            <a:ext cx="87484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SzPct val="95000"/>
              <a:tabLst/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Versatility</a:t>
            </a:r>
            <a:endParaRPr kumimoji="0" lang="en-US" sz="38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66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Solution </a:t>
            </a:r>
            <a:endParaRPr lang="he-IL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 cstate="print"/>
          <a:srcRect l="26944" t="14954" r="24579" b="11563"/>
          <a:stretch>
            <a:fillRect/>
          </a:stretch>
        </p:blipFill>
        <p:spPr bwMode="auto">
          <a:xfrm>
            <a:off x="1835696" y="1340768"/>
            <a:ext cx="5256584" cy="447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31200" cy="693737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High resolution </a:t>
            </a:r>
            <a:endParaRPr lang="he-IL" dirty="0">
              <a:cs typeface="Arial" pitchFamily="34" charset="0"/>
            </a:endParaRPr>
          </a:p>
        </p:txBody>
      </p:sp>
      <p:pic>
        <p:nvPicPr>
          <p:cNvPr id="4" name="Picture 3" descr="im661648508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268760"/>
            <a:ext cx="7272808" cy="48352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09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693737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Statewide 4 Band Coverage</a:t>
            </a:r>
            <a:endParaRPr lang="he-IL" dirty="0">
              <a:cs typeface="Arial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115616" y="1268760"/>
            <a:ext cx="6480720" cy="4752528"/>
            <a:chOff x="1331640" y="1124744"/>
            <a:chExt cx="7232352" cy="5785882"/>
          </a:xfrm>
        </p:grpSpPr>
        <p:pic>
          <p:nvPicPr>
            <p:cNvPr id="32771" name="Picture 3" descr="F:\alabam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124744"/>
              <a:ext cx="7232352" cy="5785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770" name="Picture 2" descr="F:\alabama-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743" y="1700808"/>
              <a:ext cx="4043755" cy="4536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4038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6BA717-8788-432C-A5D3-AD4D54BFBCEC}" type="slidenum">
              <a:rPr lang="he-IL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236538"/>
            <a:ext cx="8331200" cy="693737"/>
          </a:xfrm>
        </p:spPr>
        <p:txBody>
          <a:bodyPr/>
          <a:lstStyle/>
          <a:p>
            <a:r>
              <a:rPr lang="en-US" dirty="0" smtClean="0">
                <a:cs typeface="Arial" pitchFamily="34" charset="0"/>
              </a:rPr>
              <a:t>Oblique Imagery</a:t>
            </a:r>
            <a:endParaRPr lang="he-IL" dirty="0">
              <a:cs typeface="Arial" pitchFamily="34" charset="0"/>
            </a:endParaRPr>
          </a:p>
        </p:txBody>
      </p:sp>
      <p:pic>
        <p:nvPicPr>
          <p:cNvPr id="6" name="Picture 5" descr="lond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9785" y="1196753"/>
            <a:ext cx="7854663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1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Dense Surface Model</a:t>
            </a:r>
            <a:endParaRPr lang="he-IL" dirty="0"/>
          </a:p>
        </p:txBody>
      </p:sp>
      <p:pic>
        <p:nvPicPr>
          <p:cNvPr id="4" name="6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124744"/>
            <a:ext cx="6773201" cy="5079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A3 Delivers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A3 </a:t>
            </a:r>
            <a:r>
              <a:rPr lang="en-US" dirty="0" smtClean="0"/>
              <a:t>family features the largest pixel footprint across </a:t>
            </a:r>
            <a:r>
              <a:rPr lang="en-US" dirty="0" smtClean="0"/>
              <a:t>track-</a:t>
            </a:r>
          </a:p>
          <a:p>
            <a:pPr lvl="1"/>
            <a:r>
              <a:rPr lang="en-US" dirty="0" smtClean="0"/>
              <a:t>A3 Edge covers 80,000 pixels across</a:t>
            </a:r>
          </a:p>
          <a:p>
            <a:pPr lvl="1"/>
            <a:r>
              <a:rPr lang="en-US" dirty="0" smtClean="0"/>
              <a:t>A3 covers 60,000 pixels across</a:t>
            </a:r>
          </a:p>
          <a:p>
            <a:pPr lvl="1"/>
            <a:r>
              <a:rPr lang="en-US" dirty="0" smtClean="0"/>
              <a:t>A3 Core covers 40,000 pixels across</a:t>
            </a:r>
          </a:p>
          <a:p>
            <a:r>
              <a:rPr lang="en-US" dirty="0" err="1" smtClean="0"/>
              <a:t>LightSpeed</a:t>
            </a:r>
            <a:r>
              <a:rPr lang="en-US" dirty="0" smtClean="0"/>
              <a:t> features the fastest processing</a:t>
            </a:r>
          </a:p>
          <a:p>
            <a:pPr lvl="1"/>
            <a:r>
              <a:rPr lang="en-US" dirty="0" smtClean="0"/>
              <a:t>Quick turn around of data</a:t>
            </a:r>
          </a:p>
          <a:p>
            <a:pPr lvl="1"/>
            <a:r>
              <a:rPr lang="en-US" dirty="0" smtClean="0"/>
              <a:t>Multiple products</a:t>
            </a:r>
          </a:p>
          <a:p>
            <a:pPr lvl="1"/>
            <a:r>
              <a:rPr lang="en-US" dirty="0" smtClean="0"/>
              <a:t>One workflow operated by a lean team</a:t>
            </a:r>
          </a:p>
          <a:p>
            <a:endParaRPr lang="en-US" dirty="0" smtClean="0"/>
          </a:p>
          <a:p>
            <a:pPr lvl="1"/>
            <a:endParaRPr lang="he-IL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Blends">
  <a:themeElements>
    <a:clrScheme name="1_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Blends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lnDef>
  </a:objectDefaults>
  <a:extraClrSchemeLst>
    <a:extraClrScheme>
      <a:clrScheme name="1_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Tahoma"/>
      </a:majorFont>
      <a:minorFont>
        <a:latin typeface="Tahoma"/>
        <a:ea typeface=""/>
        <a:cs typeface="Taho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VisionMap_Template_Eng</Template>
  <TotalTime>1944</TotalTime>
  <Words>172</Words>
  <Application>Microsoft Office PowerPoint</Application>
  <PresentationFormat>On-screen Show (4:3)</PresentationFormat>
  <Paragraphs>40</Paragraphs>
  <Slides>11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1_Blends</vt:lpstr>
      <vt:lpstr>Blends</vt:lpstr>
      <vt:lpstr>Slide 1</vt:lpstr>
      <vt:lpstr>What’s Required?</vt:lpstr>
      <vt:lpstr>Slide 3</vt:lpstr>
      <vt:lpstr>The Solution </vt:lpstr>
      <vt:lpstr>High resolution </vt:lpstr>
      <vt:lpstr>Statewide 4 Band Coverage</vt:lpstr>
      <vt:lpstr>Oblique Imagery</vt:lpstr>
      <vt:lpstr>Dense Surface Model</vt:lpstr>
      <vt:lpstr>A3 Delivers</vt:lpstr>
      <vt:lpstr>Aerial survey productivity</vt:lpstr>
      <vt:lpstr>Thank You!</vt:lpstr>
    </vt:vector>
  </TitlesOfParts>
  <Company>VisionMap LTD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VisionMap A3  from Vision to Maps!</dc:title>
  <dc:creator>yaron</dc:creator>
  <cp:lastModifiedBy>Erez Shor</cp:lastModifiedBy>
  <cp:revision>43</cp:revision>
  <dcterms:created xsi:type="dcterms:W3CDTF">2009-09-07T18:27:24Z</dcterms:created>
  <dcterms:modified xsi:type="dcterms:W3CDTF">2012-03-22T18:34:33Z</dcterms:modified>
</cp:coreProperties>
</file>