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 id="2147483732" r:id="rId2"/>
  </p:sldMasterIdLst>
  <p:notesMasterIdLst>
    <p:notesMasterId r:id="rId41"/>
  </p:notesMasterIdLst>
  <p:sldIdLst>
    <p:sldId id="257" r:id="rId3"/>
    <p:sldId id="258" r:id="rId4"/>
    <p:sldId id="260" r:id="rId5"/>
    <p:sldId id="261" r:id="rId6"/>
    <p:sldId id="263" r:id="rId7"/>
    <p:sldId id="264" r:id="rId8"/>
    <p:sldId id="294" r:id="rId9"/>
    <p:sldId id="296" r:id="rId10"/>
    <p:sldId id="297" r:id="rId11"/>
    <p:sldId id="315" r:id="rId12"/>
    <p:sldId id="314" r:id="rId13"/>
    <p:sldId id="298" r:id="rId14"/>
    <p:sldId id="299" r:id="rId15"/>
    <p:sldId id="300" r:id="rId16"/>
    <p:sldId id="301" r:id="rId17"/>
    <p:sldId id="302" r:id="rId18"/>
    <p:sldId id="306" r:id="rId19"/>
    <p:sldId id="307" r:id="rId20"/>
    <p:sldId id="303" r:id="rId21"/>
    <p:sldId id="310" r:id="rId22"/>
    <p:sldId id="311" r:id="rId23"/>
    <p:sldId id="312" r:id="rId24"/>
    <p:sldId id="304" r:id="rId25"/>
    <p:sldId id="305" r:id="rId26"/>
    <p:sldId id="272" r:id="rId27"/>
    <p:sldId id="308" r:id="rId28"/>
    <p:sldId id="313" r:id="rId29"/>
    <p:sldId id="309" r:id="rId30"/>
    <p:sldId id="316" r:id="rId31"/>
    <p:sldId id="317" r:id="rId32"/>
    <p:sldId id="318" r:id="rId33"/>
    <p:sldId id="319" r:id="rId34"/>
    <p:sldId id="320" r:id="rId35"/>
    <p:sldId id="321" r:id="rId36"/>
    <p:sldId id="322" r:id="rId37"/>
    <p:sldId id="323" r:id="rId38"/>
    <p:sldId id="324" r:id="rId39"/>
    <p:sldId id="325"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08" y="-624"/>
      </p:cViewPr>
      <p:guideLst>
        <p:guide orient="horz" pos="2160"/>
        <p:guide pos="2880"/>
      </p:guideLst>
    </p:cSldViewPr>
  </p:slideViewPr>
  <p:notesTextViewPr>
    <p:cViewPr>
      <p:scale>
        <a:sx n="1" d="1"/>
        <a:sy n="1" d="1"/>
      </p:scale>
      <p:origin x="0" y="0"/>
    </p:cViewPr>
  </p:notesTextViewPr>
  <p:sorterViewPr>
    <p:cViewPr>
      <p:scale>
        <a:sx n="100" d="100"/>
        <a:sy n="100" d="100"/>
      </p:scale>
      <p:origin x="0" y="44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A1455A-2C24-4517-95FD-E4184654954F}" type="datetimeFigureOut">
              <a:rPr lang="en-US" smtClean="0"/>
              <a:t>4/23/2015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0ACBEB-A69A-4EA5-935A-D1D2E10D25D2}" type="slidenum">
              <a:rPr lang="en-US" smtClean="0"/>
              <a:t>‹#›</a:t>
            </a:fld>
            <a:endParaRPr lang="en-US"/>
          </a:p>
        </p:txBody>
      </p:sp>
    </p:spTree>
    <p:extLst>
      <p:ext uri="{BB962C8B-B14F-4D97-AF65-F5344CB8AC3E}">
        <p14:creationId xmlns:p14="http://schemas.microsoft.com/office/powerpoint/2010/main" val="1624716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ACBEB-A69A-4EA5-935A-D1D2E10D25D2}" type="slidenum">
              <a:rPr lang="en-US" smtClean="0"/>
              <a:t>13</a:t>
            </a:fld>
            <a:endParaRPr lang="en-US"/>
          </a:p>
        </p:txBody>
      </p:sp>
    </p:spTree>
    <p:extLst>
      <p:ext uri="{BB962C8B-B14F-4D97-AF65-F5344CB8AC3E}">
        <p14:creationId xmlns:p14="http://schemas.microsoft.com/office/powerpoint/2010/main" val="1108692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6"/>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CFE3C1C-9417-4F15-8F25-D49FBFF8CCF6}" type="datetime1">
              <a:rPr lang="en-US" smtClean="0"/>
              <a:t>4/23/2015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0C44D15-BA16-4C5F-8B3E-0A08304F343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kumimoji="0" lang="en-US" smtClean="0"/>
              <a:t>Click to edit Master title style</a:t>
            </a:r>
            <a:endParaRPr kumimoji="0" lang="en-US" dirty="0"/>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668ADB-EF72-4285-A42E-E004242D60F5}" type="datetime1">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44D15-BA16-4C5F-8B3E-0A08304F343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6800"/>
            <a:ext cx="2057400" cy="5059364"/>
          </a:xfrm>
        </p:spPr>
        <p:txBody>
          <a:bodyPr vert="eaVert"/>
          <a:lstStyle>
            <a:lvl1pPr>
              <a:defRPr>
                <a:solidFill>
                  <a:schemeClr val="accent6"/>
                </a:solidFill>
              </a:defRPr>
            </a:lvl1pPr>
          </a:lstStyle>
          <a:p>
            <a:r>
              <a:rPr kumimoji="0" lang="en-US" smtClean="0"/>
              <a:t>Click to edit Master title style</a:t>
            </a:r>
            <a:endParaRPr kumimoji="0" lang="en-US" dirty="0"/>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fld id="{20083DE6-A2C6-4322-AE17-3C730C05E2A9}" type="datetime1">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44D15-BA16-4C5F-8B3E-0A08304F343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7093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9662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8674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861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4/23/2015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105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4/23/2015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7662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4/23/2015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2749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958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0">
              <a:schemeClr val="accent6">
                <a:lumMod val="60000"/>
                <a:lumOff val="40000"/>
              </a:schemeClr>
            </a:gs>
            <a:gs pos="14595">
              <a:srgbClr val="ADC692"/>
            </a:gs>
            <a:gs pos="59000">
              <a:srgbClr val="88AC93"/>
            </a:gs>
            <a:gs pos="68773">
              <a:srgbClr val="477D94"/>
            </a:gs>
            <a:gs pos="89200">
              <a:srgbClr val="206295"/>
            </a:gs>
            <a:gs pos="100000">
              <a:schemeClr val="accent1">
                <a:lumMod val="75000"/>
              </a:schemeClr>
            </a:gs>
            <a:gs pos="100000">
              <a:schemeClr val="accent1">
                <a:lumMod val="5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FFCC00"/>
                </a:solidFill>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ED498AB1-882D-462A-A107-FAE90F9F0D70}" type="datetime1">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44D15-BA16-4C5F-8B3E-0A08304F343A}"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449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0722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4290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066800"/>
            <a:ext cx="7772400" cy="161239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6"/>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8229FDB-17B4-4A2C-A177-5341229A9AAF}" type="datetime1">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44D15-BA16-4C5F-8B3E-0A08304F343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7543800" cy="1143000"/>
          </a:xfrm>
        </p:spPr>
        <p:txBody>
          <a:bodyPr/>
          <a:lstStyle>
            <a:lvl1pPr>
              <a:defRPr>
                <a:solidFill>
                  <a:schemeClr val="accent6"/>
                </a:solidFill>
              </a:defRPr>
            </a:lvl1pPr>
          </a:lstStyle>
          <a:p>
            <a:r>
              <a:rPr kumimoji="0" lang="en-US" smtClean="0"/>
              <a:t>Click to edit Master title style</a:t>
            </a:r>
            <a:endParaRPr kumimoji="0" lang="en-US" dirty="0"/>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14BB966-8FBD-4964-989B-763E48529C6D}" type="datetime1">
              <a:rPr lang="en-US" smtClean="0"/>
              <a:t>4/23/2015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44D15-BA16-4C5F-8B3E-0A08304F343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7543800" cy="1143000"/>
          </a:xfrm>
        </p:spPr>
        <p:txBody>
          <a:bodyPr tIns="45720" anchor="b"/>
          <a:lstStyle>
            <a:lvl1pPr>
              <a:defRPr>
                <a:solidFill>
                  <a:schemeClr val="accent6"/>
                </a:solidFill>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7AB163A-4FBD-4952-A8E0-DE31BC6B751E}" type="datetime1">
              <a:rPr lang="en-US" smtClean="0"/>
              <a:t>4/23/2015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C44D15-BA16-4C5F-8B3E-0A08304F343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7543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accent6"/>
                </a:solidFill>
                <a:effectLst/>
                <a:latin typeface="+mj-lt"/>
                <a:ea typeface="+mj-ea"/>
                <a:cs typeface="+mj-cs"/>
              </a:defRPr>
            </a:lvl1pPr>
          </a:lstStyle>
          <a:p>
            <a:r>
              <a:rPr kumimoji="0" lang="en-US" smtClean="0"/>
              <a:t>Click to edit Master title style</a:t>
            </a:r>
            <a:endParaRPr kumimoji="0" lang="en-US" dirty="0"/>
          </a:p>
        </p:txBody>
      </p:sp>
      <p:sp>
        <p:nvSpPr>
          <p:cNvPr id="3" name="Date Placeholder 2"/>
          <p:cNvSpPr>
            <a:spLocks noGrp="1"/>
          </p:cNvSpPr>
          <p:nvPr>
            <p:ph type="dt" sz="half" idx="10"/>
          </p:nvPr>
        </p:nvSpPr>
        <p:spPr/>
        <p:txBody>
          <a:bodyPr/>
          <a:lstStyle/>
          <a:p>
            <a:fld id="{88A6C23D-A104-4B08-9A36-7028AEEADB5D}" type="datetime1">
              <a:rPr lang="en-US" smtClean="0"/>
              <a:t>4/23/2015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C44D15-BA16-4C5F-8B3E-0A08304F343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3C8106-5609-4FFF-921B-D5CEAC5E5A0A}" type="datetime1">
              <a:rPr lang="en-US" smtClean="0"/>
              <a:t>4/23/2015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C44D15-BA16-4C5F-8B3E-0A08304F343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accent6"/>
                </a:solidFill>
                <a:effectLst/>
                <a:latin typeface="+mj-lt"/>
                <a:ea typeface="+mj-ea"/>
                <a:cs typeface="+mj-cs"/>
              </a:defRPr>
            </a:lvl1pPr>
          </a:lstStyle>
          <a:p>
            <a:r>
              <a:rPr kumimoji="0" lang="en-US" smtClean="0"/>
              <a:t>Click to edit Master title style</a:t>
            </a:r>
            <a:endParaRPr kumimoji="0" lang="en-US" dirty="0"/>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24D8F1F-A98F-4FA8-9976-D8E545B3D054}" type="datetime1">
              <a:rPr lang="en-US" smtClean="0"/>
              <a:t>4/23/2015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44D15-BA16-4C5F-8B3E-0A08304F343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accent6"/>
                </a:solidFill>
              </a:defRPr>
            </a:lvl1pPr>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4D6779D-C297-4B1E-9C7D-1E06DE1E7300}" type="datetime1">
              <a:rPr lang="en-US" smtClean="0"/>
              <a:t>4/23/2015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0C44D15-BA16-4C5F-8B3E-0A08304F343A}"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25000">
              <a:schemeClr val="accent1">
                <a:lumMod val="75000"/>
              </a:schemeClr>
            </a:gs>
            <a:gs pos="100000">
              <a:schemeClr val="accent1">
                <a:lumMod val="5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7543800" cy="1143000"/>
          </a:xfrm>
          <a:prstGeom prst="rect">
            <a:avLst/>
          </a:prstGeom>
        </p:spPr>
        <p:txBody>
          <a:bodyPr vert="horz" lIns="0" rIns="0" bIns="0" anchor="b">
            <a:normAutofit/>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7DDF63A-6E7C-4304-AB73-89AA7B3F2C8D}" type="datetime1">
              <a:rPr lang="en-US" smtClean="0"/>
              <a:t>4/23/2015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0C44D15-BA16-4C5F-8B3E-0A08304F343A}"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pic>
        <p:nvPicPr>
          <p:cNvPr id="3" name="Picture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01000" y="56967"/>
            <a:ext cx="1044898" cy="1028571"/>
          </a:xfrm>
          <a:prstGeom prst="rect">
            <a:avLst/>
          </a:prstGeom>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4/23/2015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780873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hyperlink" Target="mailto:stewart.walker2@baesystems.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http://www.asprs.org/Committees/Division-Directors-Committee.html" TargetMode="External"/><Relationship Id="rId2" Type="http://schemas.openxmlformats.org/officeDocument/2006/relationships/hyperlink" Target="http://www.asprs.org/Committees/Executive-Committee.html"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8" Type="http://schemas.openxmlformats.org/officeDocument/2006/relationships/hyperlink" Target="http://www.asprs.org/Committees/Bylaws-Committee.html" TargetMode="External"/><Relationship Id="rId13" Type="http://schemas.openxmlformats.org/officeDocument/2006/relationships/hyperlink" Target="http://www.asprs.org/Committees/Electronic-Communications-Committee.html" TargetMode="External"/><Relationship Id="rId3" Type="http://schemas.openxmlformats.org/officeDocument/2006/relationships/hyperlink" Target="http://www.asprs.org/Committees/Nominating-Committee.html" TargetMode="External"/><Relationship Id="rId7" Type="http://schemas.openxmlformats.org/officeDocument/2006/relationships/hyperlink" Target="http://www.asprs.org/Committees/Memorial-Address-Committee.html" TargetMode="External"/><Relationship Id="rId12" Type="http://schemas.openxmlformats.org/officeDocument/2006/relationships/hyperlink" Target="http://www.asprs.org/Committees/Publications-Committee.html" TargetMode="External"/><Relationship Id="rId2" Type="http://schemas.openxmlformats.org/officeDocument/2006/relationships/hyperlink" Target="http://www.asprs.org/Committees/Strategic-Planning-Committee.html" TargetMode="External"/><Relationship Id="rId16" Type="http://schemas.openxmlformats.org/officeDocument/2006/relationships/hyperlink" Target="http://www.asprs.org/Committees/Standards-Committee.html" TargetMode="External"/><Relationship Id="rId1" Type="http://schemas.openxmlformats.org/officeDocument/2006/relationships/slideLayout" Target="../slideLayouts/slideLayout13.xml"/><Relationship Id="rId6" Type="http://schemas.openxmlformats.org/officeDocument/2006/relationships/hyperlink" Target="http://www.asprs.org/Committees/Awards-Committee.html" TargetMode="External"/><Relationship Id="rId11" Type="http://schemas.openxmlformats.org/officeDocument/2006/relationships/hyperlink" Target="http://www.asprs.org/Committees/Education-and-Professional-Development-Committee.html" TargetMode="External"/><Relationship Id="rId5" Type="http://schemas.openxmlformats.org/officeDocument/2006/relationships/hyperlink" Target="http://www.asprs.org/Committees/Audit-Committee.html" TargetMode="External"/><Relationship Id="rId15" Type="http://schemas.openxmlformats.org/officeDocument/2006/relationships/hyperlink" Target="http://www.asprs.org/Committees/Evaluation-for-Certification-Committee.html" TargetMode="External"/><Relationship Id="rId10" Type="http://schemas.openxmlformats.org/officeDocument/2006/relationships/hyperlink" Target="http://www.asprs.org/Committees/Convention-Planning-and-Policy-Committee.html" TargetMode="External"/><Relationship Id="rId4" Type="http://schemas.openxmlformats.org/officeDocument/2006/relationships/hyperlink" Target="http://www.asprs.org/Committees/Professional-Conduct-Committee.html" TargetMode="External"/><Relationship Id="rId9" Type="http://schemas.openxmlformats.org/officeDocument/2006/relationships/hyperlink" Target="http://www.asprs.org/Committees/Membership-Committee.html" TargetMode="External"/><Relationship Id="rId14" Type="http://schemas.openxmlformats.org/officeDocument/2006/relationships/hyperlink" Target="http://www.asprs.org/Committees/Journal-Policy-Committee.html"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effectLst/>
              </a:rPr>
              <a:t>Streamlining and Management of ASPRS</a:t>
            </a:r>
            <a:endParaRPr lang="en-US" dirty="0"/>
          </a:p>
        </p:txBody>
      </p:sp>
      <p:sp>
        <p:nvSpPr>
          <p:cNvPr id="3" name="Subtitle 2"/>
          <p:cNvSpPr>
            <a:spLocks noGrp="1"/>
          </p:cNvSpPr>
          <p:nvPr>
            <p:ph type="subTitle" idx="1"/>
          </p:nvPr>
        </p:nvSpPr>
        <p:spPr/>
        <p:txBody>
          <a:bodyPr/>
          <a:lstStyle/>
          <a:p>
            <a:r>
              <a:rPr lang="en-US" dirty="0" smtClean="0"/>
              <a:t>Stewart Walker, President, ASPRS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5257800"/>
            <a:ext cx="3864848" cy="888492"/>
          </a:xfrm>
          <a:prstGeom prst="rect">
            <a:avLst/>
          </a:prstGeom>
        </p:spPr>
      </p:pic>
    </p:spTree>
    <p:extLst>
      <p:ext uri="{BB962C8B-B14F-4D97-AF65-F5344CB8AC3E}">
        <p14:creationId xmlns:p14="http://schemas.microsoft.com/office/powerpoint/2010/main" val="2993443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of the reasons … 2</a:t>
            </a:r>
            <a:endParaRPr lang="en-US" dirty="0"/>
          </a:p>
        </p:txBody>
      </p:sp>
      <p:sp>
        <p:nvSpPr>
          <p:cNvPr id="3" name="Content Placeholder 2"/>
          <p:cNvSpPr>
            <a:spLocks noGrp="1"/>
          </p:cNvSpPr>
          <p:nvPr>
            <p:ph idx="1"/>
          </p:nvPr>
        </p:nvSpPr>
        <p:spPr/>
        <p:txBody>
          <a:bodyPr>
            <a:normAutofit/>
          </a:bodyPr>
          <a:lstStyle/>
          <a:p>
            <a:pPr lvl="0"/>
            <a:r>
              <a:rPr lang="en-US" dirty="0" smtClean="0"/>
              <a:t>Dysfunctional regions and opportunities for consolidation</a:t>
            </a:r>
          </a:p>
          <a:p>
            <a:pPr lvl="0"/>
            <a:r>
              <a:rPr lang="en-US" dirty="0" smtClean="0"/>
              <a:t>Membership responsibility divided amongst Membership Development Leader, Membership Committee and the councils of the regions, but could there be a more effective way?</a:t>
            </a:r>
          </a:p>
        </p:txBody>
      </p:sp>
      <p:sp>
        <p:nvSpPr>
          <p:cNvPr id="4" name="Slide Number Placeholder 3"/>
          <p:cNvSpPr>
            <a:spLocks noGrp="1"/>
          </p:cNvSpPr>
          <p:nvPr>
            <p:ph type="sldNum" sz="quarter" idx="12"/>
          </p:nvPr>
        </p:nvSpPr>
        <p:spPr/>
        <p:txBody>
          <a:bodyPr/>
          <a:lstStyle/>
          <a:p>
            <a:fld id="{70C44D15-BA16-4C5F-8B3E-0A08304F343A}" type="slidenum">
              <a:rPr lang="en-US" smtClean="0"/>
              <a:pPr/>
              <a:t>10</a:t>
            </a:fld>
            <a:endParaRPr lang="en-US"/>
          </a:p>
        </p:txBody>
      </p:sp>
      <p:pic>
        <p:nvPicPr>
          <p:cNvPr id="3074" name="Picture 2" descr="C:\Users\stewart.walker2\AppData\Local\Microsoft\Windows\Temporary Internet Files\Content.IE5\ZVMYG9X1\CommitteePi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162234" y="4419600"/>
            <a:ext cx="2517321"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0498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Some of the reasons … 3</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smtClean="0"/>
              <a:t>Conferences: the current approach, i.e. competition between regions; we also run joint conferences, e.g. </a:t>
            </a:r>
            <a:r>
              <a:rPr lang="en-US" dirty="0" err="1" smtClean="0"/>
              <a:t>CaGIS</a:t>
            </a:r>
            <a:r>
              <a:rPr lang="en-US" dirty="0" smtClean="0"/>
              <a:t>, JACIE</a:t>
            </a:r>
          </a:p>
          <a:p>
            <a:pPr lvl="0"/>
            <a:r>
              <a:rPr lang="en-US" dirty="0" smtClean="0"/>
              <a:t>Organizational structure, roles and effectiveness of headquarters staff (this is a matter for Executive Director, but the task force should hear his views); suitability of the building</a:t>
            </a:r>
          </a:p>
          <a:p>
            <a:pPr lvl="0"/>
            <a:r>
              <a:rPr lang="en-US" dirty="0" smtClean="0"/>
              <a:t>Effectiveness of the councils (SAC, SMC, YPC)</a:t>
            </a:r>
          </a:p>
          <a:p>
            <a:pPr lvl="0"/>
            <a:r>
              <a:rPr lang="en-US" dirty="0" smtClean="0"/>
              <a:t>Make bylaws of the regions more similar, without it appearing as if the regions are subservient to the center, so that, for example, they all appointed officers at the same time of year?</a:t>
            </a:r>
          </a:p>
          <a:p>
            <a:pPr lvl="0"/>
            <a:r>
              <a:rPr lang="en-US" dirty="0" smtClean="0"/>
              <a:t>Nationwide calendar of the Society, including all region meetings</a:t>
            </a:r>
          </a:p>
          <a:p>
            <a:r>
              <a:rPr lang="en-US" dirty="0" smtClean="0"/>
              <a:t>Poll membership on willingness to work for Society: easier, for example, to form award juries</a:t>
            </a:r>
            <a:endParaRPr lang="en-US" dirty="0"/>
          </a:p>
        </p:txBody>
      </p:sp>
      <p:sp>
        <p:nvSpPr>
          <p:cNvPr id="4" name="Slide Number Placeholder 3"/>
          <p:cNvSpPr>
            <a:spLocks noGrp="1"/>
          </p:cNvSpPr>
          <p:nvPr>
            <p:ph type="sldNum" sz="quarter" idx="12"/>
          </p:nvPr>
        </p:nvSpPr>
        <p:spPr/>
        <p:txBody>
          <a:bodyPr/>
          <a:lstStyle/>
          <a:p>
            <a:fld id="{70C44D15-BA16-4C5F-8B3E-0A08304F343A}" type="slidenum">
              <a:rPr lang="en-US" smtClean="0"/>
              <a:pPr/>
              <a:t>11</a:t>
            </a:fld>
            <a:endParaRPr lang="en-US"/>
          </a:p>
        </p:txBody>
      </p:sp>
    </p:spTree>
    <p:extLst>
      <p:ext uri="{BB962C8B-B14F-4D97-AF65-F5344CB8AC3E}">
        <p14:creationId xmlns:p14="http://schemas.microsoft.com/office/powerpoint/2010/main" val="3077649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solution</a:t>
            </a:r>
            <a:endParaRPr lang="en-US" dirty="0"/>
          </a:p>
        </p:txBody>
      </p:sp>
      <p:sp>
        <p:nvSpPr>
          <p:cNvPr id="3" name="Content Placeholder 2"/>
          <p:cNvSpPr>
            <a:spLocks noGrp="1"/>
          </p:cNvSpPr>
          <p:nvPr>
            <p:ph idx="1"/>
          </p:nvPr>
        </p:nvSpPr>
        <p:spPr/>
        <p:txBody>
          <a:bodyPr>
            <a:normAutofit lnSpcReduction="10000"/>
          </a:bodyPr>
          <a:lstStyle/>
          <a:p>
            <a:r>
              <a:rPr lang="en-US" dirty="0" smtClean="0"/>
              <a:t>From a Working Group: “Task Force on Streamlining the Governance and Management of ASPRS”</a:t>
            </a:r>
          </a:p>
          <a:p>
            <a:pPr lvl="1"/>
            <a:r>
              <a:rPr lang="en-US" dirty="0" smtClean="0"/>
              <a:t>Recommendation to Executive Committee (</a:t>
            </a:r>
            <a:r>
              <a:rPr lang="en-US" dirty="0" err="1" smtClean="0"/>
              <a:t>Excom</a:t>
            </a:r>
            <a:r>
              <a:rPr lang="en-US" dirty="0" smtClean="0"/>
              <a:t>), Louisville, KY, 22 March 2014</a:t>
            </a:r>
          </a:p>
          <a:p>
            <a:r>
              <a:rPr lang="en-US" dirty="0" smtClean="0"/>
              <a:t>Work intensively on the problem</a:t>
            </a:r>
          </a:p>
          <a:p>
            <a:r>
              <a:rPr lang="en-US" dirty="0" smtClean="0"/>
              <a:t>Provide recommendations to </a:t>
            </a:r>
            <a:r>
              <a:rPr lang="en-US" dirty="0" err="1" smtClean="0"/>
              <a:t>Excom</a:t>
            </a:r>
            <a:r>
              <a:rPr lang="en-US" dirty="0" smtClean="0"/>
              <a:t> and Board of Directors (Board)</a:t>
            </a:r>
          </a:p>
          <a:p>
            <a:r>
              <a:rPr lang="en-US" dirty="0" smtClean="0"/>
              <a:t>Task Force set up spring 2014</a:t>
            </a:r>
          </a:p>
          <a:p>
            <a:pPr lvl="1"/>
            <a:r>
              <a:rPr lang="en-US" dirty="0" smtClean="0"/>
              <a:t>Opening meeting on 6 June 2014</a:t>
            </a:r>
          </a:p>
          <a:p>
            <a:pPr lvl="1"/>
            <a:r>
              <a:rPr lang="en-US" dirty="0" smtClean="0"/>
              <a:t>12</a:t>
            </a:r>
            <a:r>
              <a:rPr lang="en-US" baseline="30000" dirty="0" smtClean="0"/>
              <a:t>th</a:t>
            </a:r>
            <a:r>
              <a:rPr lang="en-US" dirty="0" smtClean="0"/>
              <a:t> meeting on 13 February 2015 – minutes of all meetings on SharePoint</a:t>
            </a:r>
          </a:p>
        </p:txBody>
      </p:sp>
      <p:sp>
        <p:nvSpPr>
          <p:cNvPr id="5" name="Slide Number Placeholder 4"/>
          <p:cNvSpPr>
            <a:spLocks noGrp="1"/>
          </p:cNvSpPr>
          <p:nvPr>
            <p:ph type="sldNum" sz="quarter" idx="12"/>
          </p:nvPr>
        </p:nvSpPr>
        <p:spPr/>
        <p:txBody>
          <a:bodyPr/>
          <a:lstStyle/>
          <a:p>
            <a:fld id="{70C44D15-BA16-4C5F-8B3E-0A08304F343A}" type="slidenum">
              <a:rPr lang="en-US" smtClean="0"/>
              <a:t>12</a:t>
            </a:fld>
            <a:endParaRPr lang="en-US"/>
          </a:p>
        </p:txBody>
      </p:sp>
    </p:spTree>
    <p:extLst>
      <p:ext uri="{BB962C8B-B14F-4D97-AF65-F5344CB8AC3E}">
        <p14:creationId xmlns:p14="http://schemas.microsoft.com/office/powerpoint/2010/main" val="175729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a:t>
            </a:r>
            <a:endParaRPr lang="en-US" dirty="0"/>
          </a:p>
        </p:txBody>
      </p:sp>
      <p:sp>
        <p:nvSpPr>
          <p:cNvPr id="3" name="Content Placeholder 2"/>
          <p:cNvSpPr>
            <a:spLocks noGrp="1"/>
          </p:cNvSpPr>
          <p:nvPr>
            <p:ph idx="1"/>
          </p:nvPr>
        </p:nvSpPr>
        <p:spPr>
          <a:xfrm>
            <a:off x="457200" y="1935480"/>
            <a:ext cx="6206011" cy="4389120"/>
          </a:xfrm>
        </p:spPr>
        <p:txBody>
          <a:bodyPr>
            <a:normAutofit fontScale="92500" lnSpcReduction="20000"/>
          </a:bodyPr>
          <a:lstStyle/>
          <a:p>
            <a:r>
              <a:rPr lang="en-US" dirty="0" smtClean="0"/>
              <a:t>Streamliners</a:t>
            </a:r>
          </a:p>
          <a:p>
            <a:pPr lvl="1"/>
            <a:r>
              <a:rPr lang="en-US" dirty="0" smtClean="0"/>
              <a:t>Ryan Bowe – Young Professionals, Quantum Spatial, Lexington, KY; Mid-South Region</a:t>
            </a:r>
          </a:p>
          <a:p>
            <a:pPr lvl="1"/>
            <a:r>
              <a:rPr lang="en-US" dirty="0" smtClean="0"/>
              <a:t>Ekaterina (Kathy) </a:t>
            </a:r>
            <a:r>
              <a:rPr lang="en-US" dirty="0" err="1" smtClean="0"/>
              <a:t>Fitos</a:t>
            </a:r>
            <a:r>
              <a:rPr lang="en-US" dirty="0" smtClean="0"/>
              <a:t> – Young Professionals, </a:t>
            </a:r>
            <a:r>
              <a:rPr lang="en-US" dirty="0" err="1" smtClean="0"/>
              <a:t>Halcrow</a:t>
            </a:r>
            <a:r>
              <a:rPr lang="en-US" dirty="0"/>
              <a:t>, Tampa, </a:t>
            </a:r>
            <a:r>
              <a:rPr lang="en-US" dirty="0" smtClean="0"/>
              <a:t>FL; Florida Region</a:t>
            </a:r>
            <a:endParaRPr lang="en-US" dirty="0"/>
          </a:p>
          <a:p>
            <a:pPr lvl="1"/>
            <a:r>
              <a:rPr lang="en-US" dirty="0" smtClean="0"/>
              <a:t>Michael Hauck – Executive Director, ASPRS, Bethesda, MD; Potomac Region</a:t>
            </a:r>
          </a:p>
          <a:p>
            <a:pPr lvl="1"/>
            <a:r>
              <a:rPr lang="en-US" dirty="0" smtClean="0"/>
              <a:t>Doug Smith – lots of Division experience, David Smith Mapping, Portland, OR; Columbia River Region</a:t>
            </a:r>
          </a:p>
          <a:p>
            <a:pPr lvl="1"/>
            <a:r>
              <a:rPr lang="en-US" dirty="0" smtClean="0"/>
              <a:t>Stewart Walker – President, BAE Systems, San Diego, CA; Pacific Southwest Region</a:t>
            </a:r>
          </a:p>
          <a:p>
            <a:r>
              <a:rPr lang="en-US" dirty="0" smtClean="0"/>
              <a:t>No requests to enlarge the membership</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8874" y="4938400"/>
            <a:ext cx="1099000" cy="1538600"/>
          </a:xfrm>
          <a:prstGeom prst="rect">
            <a:avLst/>
          </a:prstGeom>
        </p:spPr>
      </p:pic>
      <p:sp>
        <p:nvSpPr>
          <p:cNvPr id="6" name="Slide Number Placeholder 5"/>
          <p:cNvSpPr>
            <a:spLocks noGrp="1"/>
          </p:cNvSpPr>
          <p:nvPr>
            <p:ph type="sldNum" sz="quarter" idx="12"/>
          </p:nvPr>
        </p:nvSpPr>
        <p:spPr>
          <a:xfrm>
            <a:off x="7925874" y="6356350"/>
            <a:ext cx="762000" cy="365125"/>
          </a:xfrm>
        </p:spPr>
        <p:txBody>
          <a:bodyPr/>
          <a:lstStyle/>
          <a:p>
            <a:fld id="{70C44D15-BA16-4C5F-8B3E-0A08304F343A}" type="slidenum">
              <a:rPr lang="en-US" smtClean="0"/>
              <a:t>13</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3495" y="3475704"/>
            <a:ext cx="1084379" cy="14332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7610" y="1954310"/>
            <a:ext cx="1070264" cy="1494088"/>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2467" y="5029200"/>
            <a:ext cx="1344451" cy="1447800"/>
          </a:xfrm>
          <a:prstGeom prst="rect">
            <a:avLst/>
          </a:prstGeom>
        </p:spPr>
      </p:pic>
    </p:spTree>
    <p:extLst>
      <p:ext uri="{BB962C8B-B14F-4D97-AF65-F5344CB8AC3E}">
        <p14:creationId xmlns:p14="http://schemas.microsoft.com/office/powerpoint/2010/main" val="31892073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for recommendations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Strategic Plan</a:t>
            </a:r>
          </a:p>
          <a:p>
            <a:pPr marL="514350" indent="-514350">
              <a:buFont typeface="+mj-lt"/>
              <a:buAutoNum type="arabicPeriod"/>
            </a:pPr>
            <a:r>
              <a:rPr lang="en-US" dirty="0" smtClean="0"/>
              <a:t>Councils</a:t>
            </a:r>
          </a:p>
          <a:p>
            <a:pPr marL="514350" indent="-514350">
              <a:buFont typeface="+mj-lt"/>
              <a:buAutoNum type="arabicPeriod"/>
            </a:pPr>
            <a:r>
              <a:rPr lang="en-US" dirty="0" smtClean="0"/>
              <a:t>Divisions</a:t>
            </a:r>
          </a:p>
          <a:p>
            <a:pPr marL="514350" indent="-514350">
              <a:buFont typeface="+mj-lt"/>
              <a:buAutoNum type="arabicPeriod"/>
            </a:pPr>
            <a:r>
              <a:rPr lang="en-US" dirty="0" smtClean="0"/>
              <a:t>Regions</a:t>
            </a:r>
          </a:p>
          <a:p>
            <a:pPr marL="514350" indent="-514350">
              <a:buFont typeface="+mj-lt"/>
              <a:buAutoNum type="arabicPeriod"/>
            </a:pPr>
            <a:r>
              <a:rPr lang="en-US" dirty="0" smtClean="0"/>
              <a:t>Committees</a:t>
            </a:r>
          </a:p>
          <a:p>
            <a:pPr marL="514350" indent="-514350">
              <a:buFont typeface="+mj-lt"/>
              <a:buAutoNum type="arabicPeriod"/>
            </a:pPr>
            <a:r>
              <a:rPr lang="en-US" dirty="0" smtClean="0"/>
              <a:t>Board of Directors</a:t>
            </a:r>
          </a:p>
          <a:p>
            <a:pPr marL="514350" indent="-514350">
              <a:buFont typeface="+mj-lt"/>
              <a:buAutoNum type="arabicPeriod"/>
            </a:pPr>
            <a:r>
              <a:rPr lang="en-US" dirty="0" smtClean="0"/>
              <a:t>Membership categories</a:t>
            </a:r>
          </a:p>
          <a:p>
            <a:pPr marL="514350" indent="-514350">
              <a:buFont typeface="+mj-lt"/>
              <a:buAutoNum type="arabicPeriod"/>
            </a:pPr>
            <a:r>
              <a:rPr lang="en-US" dirty="0" smtClean="0"/>
              <a:t>Management (technology, structure etc.)</a:t>
            </a:r>
            <a:endParaRPr lang="en-US" dirty="0"/>
          </a:p>
        </p:txBody>
      </p:sp>
      <p:sp>
        <p:nvSpPr>
          <p:cNvPr id="4" name="Slide Number Placeholder 3"/>
          <p:cNvSpPr>
            <a:spLocks noGrp="1"/>
          </p:cNvSpPr>
          <p:nvPr>
            <p:ph type="sldNum" sz="quarter" idx="12"/>
          </p:nvPr>
        </p:nvSpPr>
        <p:spPr/>
        <p:txBody>
          <a:bodyPr/>
          <a:lstStyle/>
          <a:p>
            <a:fld id="{70C44D15-BA16-4C5F-8B3E-0A08304F343A}" type="slidenum">
              <a:rPr lang="en-US" smtClean="0"/>
              <a:t>14</a:t>
            </a:fld>
            <a:endParaRPr lang="en-US"/>
          </a:p>
        </p:txBody>
      </p:sp>
    </p:spTree>
    <p:extLst>
      <p:ext uri="{BB962C8B-B14F-4D97-AF65-F5344CB8AC3E}">
        <p14:creationId xmlns:p14="http://schemas.microsoft.com/office/powerpoint/2010/main" val="30823353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for recommendations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Councils</a:t>
            </a:r>
          </a:p>
          <a:p>
            <a:pPr marL="514350" indent="-514350">
              <a:buFont typeface="+mj-lt"/>
              <a:buAutoNum type="arabicPeriod"/>
            </a:pPr>
            <a:r>
              <a:rPr lang="en-US" dirty="0" smtClean="0"/>
              <a:t>Divisions</a:t>
            </a:r>
          </a:p>
          <a:p>
            <a:pPr marL="514350" indent="-514350">
              <a:buFont typeface="+mj-lt"/>
              <a:buAutoNum type="arabicPeriod"/>
            </a:pPr>
            <a:r>
              <a:rPr lang="en-US" dirty="0" smtClean="0"/>
              <a:t>Regions</a:t>
            </a:r>
          </a:p>
          <a:p>
            <a:pPr marL="514350" indent="-514350">
              <a:buFont typeface="+mj-lt"/>
              <a:buAutoNum type="arabicPeriod"/>
            </a:pPr>
            <a:r>
              <a:rPr lang="en-US" dirty="0" smtClean="0"/>
              <a:t>Committees</a:t>
            </a:r>
          </a:p>
          <a:p>
            <a:pPr marL="514350" indent="-514350">
              <a:buFont typeface="+mj-lt"/>
              <a:buAutoNum type="arabicPeriod"/>
            </a:pPr>
            <a:r>
              <a:rPr lang="en-US" dirty="0" smtClean="0"/>
              <a:t>Board of Directors</a:t>
            </a:r>
          </a:p>
          <a:p>
            <a:pPr marL="514350" indent="-514350">
              <a:buFont typeface="+mj-lt"/>
              <a:buAutoNum type="arabicPeriod"/>
            </a:pPr>
            <a:r>
              <a:rPr lang="en-US" dirty="0" smtClean="0"/>
              <a:t>Membership categories</a:t>
            </a:r>
          </a:p>
          <a:p>
            <a:r>
              <a:rPr lang="en-US" dirty="0">
                <a:solidFill>
                  <a:schemeClr val="bg1">
                    <a:lumMod val="50000"/>
                  </a:schemeClr>
                </a:solidFill>
              </a:rPr>
              <a:t>Strategic Plan</a:t>
            </a:r>
          </a:p>
          <a:p>
            <a:r>
              <a:rPr lang="en-US" dirty="0" smtClean="0">
                <a:solidFill>
                  <a:schemeClr val="bg1">
                    <a:lumMod val="50000"/>
                  </a:schemeClr>
                </a:solidFill>
              </a:rPr>
              <a:t>Management </a:t>
            </a:r>
            <a:r>
              <a:rPr lang="en-US" dirty="0">
                <a:solidFill>
                  <a:schemeClr val="bg1">
                    <a:lumMod val="50000"/>
                  </a:schemeClr>
                </a:solidFill>
              </a:rPr>
              <a:t>(technology, structure etc.)</a:t>
            </a:r>
          </a:p>
        </p:txBody>
      </p:sp>
      <p:sp>
        <p:nvSpPr>
          <p:cNvPr id="4" name="Slide Number Placeholder 3"/>
          <p:cNvSpPr>
            <a:spLocks noGrp="1"/>
          </p:cNvSpPr>
          <p:nvPr>
            <p:ph type="sldNum" sz="quarter" idx="12"/>
          </p:nvPr>
        </p:nvSpPr>
        <p:spPr/>
        <p:txBody>
          <a:bodyPr/>
          <a:lstStyle/>
          <a:p>
            <a:fld id="{70C44D15-BA16-4C5F-8B3E-0A08304F343A}" type="slidenum">
              <a:rPr lang="en-US" smtClean="0"/>
              <a:t>15</a:t>
            </a:fld>
            <a:endParaRPr lang="en-US"/>
          </a:p>
        </p:txBody>
      </p:sp>
    </p:spTree>
    <p:extLst>
      <p:ext uri="{BB962C8B-B14F-4D97-AF65-F5344CB8AC3E}">
        <p14:creationId xmlns:p14="http://schemas.microsoft.com/office/powerpoint/2010/main" val="12606169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 categories</a:t>
            </a:r>
            <a:endParaRPr lang="en-US" dirty="0"/>
          </a:p>
        </p:txBody>
      </p:sp>
      <p:sp>
        <p:nvSpPr>
          <p:cNvPr id="4" name="Text Placeholder 3"/>
          <p:cNvSpPr>
            <a:spLocks noGrp="1"/>
          </p:cNvSpPr>
          <p:nvPr>
            <p:ph type="body" idx="1"/>
          </p:nvPr>
        </p:nvSpPr>
        <p:spPr/>
        <p:txBody>
          <a:bodyPr/>
          <a:lstStyle/>
          <a:p>
            <a:r>
              <a:rPr lang="en-US" dirty="0" smtClean="0">
                <a:solidFill>
                  <a:schemeClr val="accent5"/>
                </a:solidFill>
              </a:rPr>
              <a:t>Existing			</a:t>
            </a:r>
            <a:endParaRPr lang="en-US" dirty="0">
              <a:solidFill>
                <a:schemeClr val="accent5"/>
              </a:solidFill>
            </a:endParaRPr>
          </a:p>
        </p:txBody>
      </p:sp>
      <p:sp>
        <p:nvSpPr>
          <p:cNvPr id="6" name="Text Placeholder 5"/>
          <p:cNvSpPr>
            <a:spLocks noGrp="1"/>
          </p:cNvSpPr>
          <p:nvPr>
            <p:ph type="body" sz="half" idx="3"/>
          </p:nvPr>
        </p:nvSpPr>
        <p:spPr/>
        <p:txBody>
          <a:bodyPr/>
          <a:lstStyle/>
          <a:p>
            <a:r>
              <a:rPr lang="en-US" dirty="0" smtClean="0">
                <a:solidFill>
                  <a:schemeClr val="accent5"/>
                </a:solidFill>
              </a:rPr>
              <a:t>Proposed</a:t>
            </a:r>
            <a:endParaRPr lang="en-US" dirty="0">
              <a:solidFill>
                <a:schemeClr val="accent5"/>
              </a:solidFill>
            </a:endParaRPr>
          </a:p>
        </p:txBody>
      </p:sp>
      <p:sp>
        <p:nvSpPr>
          <p:cNvPr id="5" name="Content Placeholder 4"/>
          <p:cNvSpPr>
            <a:spLocks noGrp="1"/>
          </p:cNvSpPr>
          <p:nvPr>
            <p:ph sz="quarter" idx="2"/>
          </p:nvPr>
        </p:nvSpPr>
        <p:spPr>
          <a:xfrm>
            <a:off x="457200" y="2514600"/>
            <a:ext cx="4495800" cy="4343400"/>
          </a:xfrm>
        </p:spPr>
        <p:txBody>
          <a:bodyPr>
            <a:normAutofit/>
          </a:bodyPr>
          <a:lstStyle/>
          <a:p>
            <a:r>
              <a:rPr lang="en-US" dirty="0" smtClean="0"/>
              <a:t>Active</a:t>
            </a:r>
          </a:p>
          <a:p>
            <a:r>
              <a:rPr lang="en-US" dirty="0" smtClean="0"/>
              <a:t>Associate</a:t>
            </a:r>
          </a:p>
          <a:p>
            <a:r>
              <a:rPr lang="en-US" dirty="0" smtClean="0"/>
              <a:t>Student</a:t>
            </a:r>
          </a:p>
          <a:p>
            <a:r>
              <a:rPr lang="en-US" dirty="0" smtClean="0"/>
              <a:t>Emeritus</a:t>
            </a:r>
          </a:p>
          <a:p>
            <a:r>
              <a:rPr lang="en-US" dirty="0" smtClean="0"/>
              <a:t>Honorary</a:t>
            </a:r>
          </a:p>
          <a:p>
            <a:r>
              <a:rPr lang="en-US" dirty="0" smtClean="0"/>
              <a:t>Fellow</a:t>
            </a:r>
          </a:p>
          <a:p>
            <a:r>
              <a:rPr lang="en-US" dirty="0" smtClean="0"/>
              <a:t>Affiliate</a:t>
            </a:r>
          </a:p>
          <a:p>
            <a:r>
              <a:rPr lang="en-US" dirty="0" smtClean="0"/>
              <a:t>Inactive</a:t>
            </a:r>
          </a:p>
          <a:p>
            <a:r>
              <a:rPr lang="en-US" dirty="0" smtClean="0"/>
              <a:t>Sustaining</a:t>
            </a:r>
          </a:p>
          <a:p>
            <a:pPr lvl="1"/>
            <a:r>
              <a:rPr lang="en-US" dirty="0" smtClean="0"/>
              <a:t>MUCs</a:t>
            </a:r>
            <a:endParaRPr lang="en-US" dirty="0"/>
          </a:p>
        </p:txBody>
      </p:sp>
      <p:sp>
        <p:nvSpPr>
          <p:cNvPr id="7" name="Content Placeholder 6"/>
          <p:cNvSpPr>
            <a:spLocks noGrp="1"/>
          </p:cNvSpPr>
          <p:nvPr>
            <p:ph sz="quarter" idx="4"/>
          </p:nvPr>
        </p:nvSpPr>
        <p:spPr/>
        <p:txBody>
          <a:bodyPr/>
          <a:lstStyle/>
          <a:p>
            <a:r>
              <a:rPr lang="en-US" dirty="0" smtClean="0"/>
              <a:t>Individual</a:t>
            </a:r>
          </a:p>
          <a:p>
            <a:r>
              <a:rPr lang="en-US" dirty="0" smtClean="0"/>
              <a:t>Organization</a:t>
            </a:r>
          </a:p>
          <a:p>
            <a:r>
              <a:rPr lang="en-US" dirty="0" smtClean="0"/>
              <a:t>Friend</a:t>
            </a:r>
            <a:endParaRPr lang="en-US" dirty="0"/>
          </a:p>
        </p:txBody>
      </p:sp>
      <p:sp>
        <p:nvSpPr>
          <p:cNvPr id="8" name="Slide Number Placeholder 7"/>
          <p:cNvSpPr>
            <a:spLocks noGrp="1"/>
          </p:cNvSpPr>
          <p:nvPr>
            <p:ph type="sldNum" sz="quarter" idx="12"/>
          </p:nvPr>
        </p:nvSpPr>
        <p:spPr/>
        <p:txBody>
          <a:bodyPr/>
          <a:lstStyle/>
          <a:p>
            <a:fld id="{70C44D15-BA16-4C5F-8B3E-0A08304F343A}" type="slidenum">
              <a:rPr lang="en-US" smtClean="0"/>
              <a:t>16</a:t>
            </a:fld>
            <a:endParaRPr lang="en-US"/>
          </a:p>
        </p:txBody>
      </p:sp>
    </p:spTree>
    <p:extLst>
      <p:ext uri="{BB962C8B-B14F-4D97-AF65-F5344CB8AC3E}">
        <p14:creationId xmlns:p14="http://schemas.microsoft.com/office/powerpoint/2010/main" val="37593086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 categories … 2</a:t>
            </a:r>
            <a:endParaRPr lang="en-US" dirty="0"/>
          </a:p>
        </p:txBody>
      </p:sp>
      <p:sp>
        <p:nvSpPr>
          <p:cNvPr id="11" name="Content Placeholder 10"/>
          <p:cNvSpPr>
            <a:spLocks noGrp="1"/>
          </p:cNvSpPr>
          <p:nvPr>
            <p:ph idx="1"/>
          </p:nvPr>
        </p:nvSpPr>
        <p:spPr>
          <a:xfrm>
            <a:off x="457200" y="1935480"/>
            <a:ext cx="8915400" cy="4922520"/>
          </a:xfrm>
        </p:spPr>
        <p:txBody>
          <a:bodyPr>
            <a:normAutofit/>
          </a:bodyPr>
          <a:lstStyle/>
          <a:p>
            <a:r>
              <a:rPr lang="en-US" dirty="0" smtClean="0"/>
              <a:t>We have far too many categories, some empty!</a:t>
            </a:r>
          </a:p>
          <a:p>
            <a:r>
              <a:rPr lang="en-US" dirty="0" smtClean="0"/>
              <a:t>Many other societies have individual and organizational categories</a:t>
            </a:r>
          </a:p>
          <a:p>
            <a:r>
              <a:rPr lang="en-US" dirty="0" smtClean="0"/>
              <a:t>Many other societies offer concessions, e.g. students, unwaged</a:t>
            </a:r>
          </a:p>
          <a:p>
            <a:r>
              <a:rPr lang="en-US" dirty="0" smtClean="0"/>
              <a:t>Low initial cost, with </a:t>
            </a:r>
            <a:r>
              <a:rPr lang="en-US" i="1" dirty="0" smtClean="0"/>
              <a:t>a la carte </a:t>
            </a:r>
            <a:r>
              <a:rPr lang="en-US" dirty="0" smtClean="0"/>
              <a:t>menu of services</a:t>
            </a:r>
          </a:p>
          <a:p>
            <a:r>
              <a:rPr lang="en-US" dirty="0" smtClean="0"/>
              <a:t>Some societies blur members and donors</a:t>
            </a:r>
          </a:p>
          <a:p>
            <a:r>
              <a:rPr lang="en-US" dirty="0" smtClean="0"/>
              <a:t>ASPRS needs much improved value proposition and statements of membership benefits – don’t lead with discounts</a:t>
            </a:r>
            <a:endParaRPr lang="en-US" dirty="0"/>
          </a:p>
        </p:txBody>
      </p:sp>
      <p:sp>
        <p:nvSpPr>
          <p:cNvPr id="12" name="Slide Number Placeholder 11"/>
          <p:cNvSpPr>
            <a:spLocks noGrp="1"/>
          </p:cNvSpPr>
          <p:nvPr>
            <p:ph type="sldNum" sz="quarter" idx="12"/>
          </p:nvPr>
        </p:nvSpPr>
        <p:spPr/>
        <p:txBody>
          <a:bodyPr/>
          <a:lstStyle/>
          <a:p>
            <a:fld id="{70C44D15-BA16-4C5F-8B3E-0A08304F343A}" type="slidenum">
              <a:rPr lang="en-US" smtClean="0"/>
              <a:t>17</a:t>
            </a:fld>
            <a:endParaRPr lang="en-US"/>
          </a:p>
        </p:txBody>
      </p:sp>
    </p:spTree>
    <p:extLst>
      <p:ext uri="{BB962C8B-B14F-4D97-AF65-F5344CB8AC3E}">
        <p14:creationId xmlns:p14="http://schemas.microsoft.com/office/powerpoint/2010/main" val="17539679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 categories … 3</a:t>
            </a:r>
            <a:endParaRPr lang="en-US" dirty="0"/>
          </a:p>
        </p:txBody>
      </p:sp>
      <p:sp>
        <p:nvSpPr>
          <p:cNvPr id="11" name="Content Placeholder 10"/>
          <p:cNvSpPr>
            <a:spLocks noGrp="1"/>
          </p:cNvSpPr>
          <p:nvPr>
            <p:ph idx="1"/>
          </p:nvPr>
        </p:nvSpPr>
        <p:spPr>
          <a:xfrm>
            <a:off x="457200" y="1935480"/>
            <a:ext cx="8305800" cy="4541520"/>
          </a:xfrm>
        </p:spPr>
        <p:txBody>
          <a:bodyPr>
            <a:normAutofit lnSpcReduction="10000"/>
          </a:bodyPr>
          <a:lstStyle/>
          <a:p>
            <a:r>
              <a:rPr lang="en-US" dirty="0" smtClean="0"/>
              <a:t>Recommend that Individual and Organization categories have common and </a:t>
            </a:r>
            <a:r>
              <a:rPr lang="en-US" i="1" dirty="0" smtClean="0"/>
              <a:t>a la carte </a:t>
            </a:r>
            <a:r>
              <a:rPr lang="en-US" dirty="0" smtClean="0"/>
              <a:t>benefits</a:t>
            </a:r>
          </a:p>
          <a:p>
            <a:r>
              <a:rPr lang="en-US" dirty="0" smtClean="0"/>
              <a:t>Dues vary according to sub-category:</a:t>
            </a:r>
          </a:p>
          <a:p>
            <a:pPr lvl="1"/>
            <a:r>
              <a:rPr lang="en-US" dirty="0" smtClean="0"/>
              <a:t>Individual: professional, executive, student, unwaged, retired</a:t>
            </a:r>
          </a:p>
          <a:p>
            <a:pPr lvl="1"/>
            <a:r>
              <a:rPr lang="en-US" dirty="0" smtClean="0"/>
              <a:t>Organization: sector - </a:t>
            </a:r>
            <a:r>
              <a:rPr lang="en-US" dirty="0"/>
              <a:t>educational, government, military, </a:t>
            </a:r>
            <a:r>
              <a:rPr lang="en-US" dirty="0" smtClean="0"/>
              <a:t>commercial; size</a:t>
            </a:r>
          </a:p>
          <a:p>
            <a:r>
              <a:rPr lang="en-US" dirty="0" smtClean="0"/>
              <a:t>Honorary Fellow of the Society</a:t>
            </a:r>
          </a:p>
          <a:p>
            <a:pPr lvl="1"/>
            <a:r>
              <a:rPr lang="en-US" dirty="0" smtClean="0"/>
              <a:t>Elected</a:t>
            </a:r>
          </a:p>
          <a:p>
            <a:pPr lvl="1"/>
            <a:r>
              <a:rPr lang="en-US" dirty="0" smtClean="0"/>
              <a:t>Could be non-member</a:t>
            </a:r>
          </a:p>
          <a:p>
            <a:pPr lvl="1"/>
            <a:r>
              <a:rPr lang="en-US" dirty="0" smtClean="0"/>
              <a:t>Recognition, not membership category</a:t>
            </a:r>
          </a:p>
        </p:txBody>
      </p:sp>
      <p:sp>
        <p:nvSpPr>
          <p:cNvPr id="3" name="Slide Number Placeholder 2"/>
          <p:cNvSpPr>
            <a:spLocks noGrp="1"/>
          </p:cNvSpPr>
          <p:nvPr>
            <p:ph type="sldNum" sz="quarter" idx="12"/>
          </p:nvPr>
        </p:nvSpPr>
        <p:spPr/>
        <p:txBody>
          <a:bodyPr/>
          <a:lstStyle/>
          <a:p>
            <a:fld id="{70C44D15-BA16-4C5F-8B3E-0A08304F343A}" type="slidenum">
              <a:rPr lang="en-US" smtClean="0"/>
              <a:t>18</a:t>
            </a:fld>
            <a:endParaRPr lang="en-US"/>
          </a:p>
        </p:txBody>
      </p:sp>
    </p:spTree>
    <p:extLst>
      <p:ext uri="{BB962C8B-B14F-4D97-AF65-F5344CB8AC3E}">
        <p14:creationId xmlns:p14="http://schemas.microsoft.com/office/powerpoint/2010/main" val="23504367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543800" cy="1143000"/>
          </a:xfrm>
        </p:spPr>
        <p:txBody>
          <a:bodyPr/>
          <a:lstStyle/>
          <a:p>
            <a:r>
              <a:rPr lang="en-US" dirty="0" smtClean="0"/>
              <a:t>Committees, Councils, Board</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51451867"/>
              </p:ext>
            </p:extLst>
          </p:nvPr>
        </p:nvGraphicFramePr>
        <p:xfrm>
          <a:off x="762000" y="1295400"/>
          <a:ext cx="7384586" cy="5091303"/>
        </p:xfrm>
        <a:graphic>
          <a:graphicData uri="http://schemas.openxmlformats.org/drawingml/2006/table">
            <a:tbl>
              <a:tblPr firstRow="1" firstCol="1" bandRow="1">
                <a:tableStyleId>{5940675A-B579-460E-94D1-54222C63F5DA}</a:tableStyleId>
              </a:tblPr>
              <a:tblGrid>
                <a:gridCol w="3692293"/>
                <a:gridCol w="3692293"/>
              </a:tblGrid>
              <a:tr h="170857">
                <a:tc>
                  <a:txBody>
                    <a:bodyPr/>
                    <a:lstStyle/>
                    <a:p>
                      <a:pPr marL="0" marR="0">
                        <a:lnSpc>
                          <a:spcPct val="115000"/>
                        </a:lnSpc>
                        <a:spcBef>
                          <a:spcPts val="0"/>
                        </a:spcBef>
                        <a:spcAft>
                          <a:spcPts val="0"/>
                        </a:spcAft>
                      </a:pPr>
                      <a:r>
                        <a:rPr lang="en-US" sz="1000" u="none" dirty="0">
                          <a:effectLst/>
                        </a:rPr>
                        <a:t>present</a:t>
                      </a:r>
                      <a:endParaRPr lang="en-US" sz="1000" b="0" u="none" dirty="0">
                        <a:effectLst/>
                        <a:latin typeface="+mn-lt"/>
                        <a:ea typeface="Times New Roman"/>
                        <a:cs typeface="Times New Roman"/>
                      </a:endParaRPr>
                    </a:p>
                  </a:txBody>
                  <a:tcPr marL="55766" marR="55766" marT="0" marB="0" anchor="b">
                    <a:solidFill>
                      <a:srgbClr val="FFFF00"/>
                    </a:solidFill>
                  </a:tcPr>
                </a:tc>
                <a:tc>
                  <a:txBody>
                    <a:bodyPr/>
                    <a:lstStyle/>
                    <a:p>
                      <a:pPr marL="0" marR="0">
                        <a:lnSpc>
                          <a:spcPct val="115000"/>
                        </a:lnSpc>
                        <a:spcBef>
                          <a:spcPts val="0"/>
                        </a:spcBef>
                        <a:spcAft>
                          <a:spcPts val="0"/>
                        </a:spcAft>
                      </a:pPr>
                      <a:r>
                        <a:rPr lang="en-US" sz="1050" u="none" dirty="0">
                          <a:effectLst/>
                        </a:rPr>
                        <a:t>proposed</a:t>
                      </a:r>
                      <a:endParaRPr lang="en-US" sz="1050" b="0" u="none" dirty="0">
                        <a:effectLst/>
                        <a:latin typeface="+mn-lt"/>
                        <a:ea typeface="Times New Roman"/>
                        <a:cs typeface="Times New Roman"/>
                      </a:endParaRPr>
                    </a:p>
                  </a:txBody>
                  <a:tcPr marL="55766" marR="55766" marT="0" marB="0" anchor="b">
                    <a:solidFill>
                      <a:srgbClr val="FFFF00"/>
                    </a:solidFill>
                  </a:tcPr>
                </a:tc>
              </a:tr>
              <a:tr h="170857">
                <a:tc gridSpan="2">
                  <a:txBody>
                    <a:bodyPr/>
                    <a:lstStyle/>
                    <a:p>
                      <a:pPr marL="0" marR="0" algn="ctr">
                        <a:lnSpc>
                          <a:spcPct val="115000"/>
                        </a:lnSpc>
                        <a:spcBef>
                          <a:spcPts val="0"/>
                        </a:spcBef>
                        <a:spcAft>
                          <a:spcPts val="0"/>
                        </a:spcAft>
                      </a:pPr>
                      <a:r>
                        <a:rPr lang="en-US" sz="1000" b="1" u="none" dirty="0" smtClean="0">
                          <a:effectLst/>
                        </a:rPr>
                        <a:t>COMMITTEES AND COUNCILS</a:t>
                      </a:r>
                      <a:endParaRPr lang="en-US" sz="1000" b="1" u="none" dirty="0">
                        <a:effectLst/>
                        <a:latin typeface="+mn-lt"/>
                        <a:ea typeface="Times New Roman"/>
                        <a:cs typeface="Times New Roman"/>
                      </a:endParaRPr>
                    </a:p>
                  </a:txBody>
                  <a:tcPr marL="55766" marR="55766" marT="0" marB="0" anchor="b"/>
                </a:tc>
                <a:tc hMerge="1">
                  <a:txBody>
                    <a:bodyPr/>
                    <a:lstStyle/>
                    <a:p>
                      <a:pPr marL="0" marR="0">
                        <a:lnSpc>
                          <a:spcPct val="115000"/>
                        </a:lnSpc>
                        <a:spcBef>
                          <a:spcPts val="0"/>
                        </a:spcBef>
                        <a:spcAft>
                          <a:spcPts val="0"/>
                        </a:spcAft>
                      </a:pPr>
                      <a:endParaRPr lang="en-US" sz="1100" u="none" dirty="0">
                        <a:effectLst/>
                        <a:latin typeface="Cambria"/>
                        <a:ea typeface="Times New Roman"/>
                        <a:cs typeface="Times New Roman"/>
                      </a:endParaRPr>
                    </a:p>
                  </a:txBody>
                  <a:tcPr marL="55766" marR="55766" marT="0" marB="0" anchor="b"/>
                </a:tc>
              </a:tr>
              <a:tr h="170857">
                <a:tc>
                  <a:txBody>
                    <a:bodyPr/>
                    <a:lstStyle/>
                    <a:p>
                      <a:pPr marL="0" marR="0">
                        <a:lnSpc>
                          <a:spcPct val="115000"/>
                        </a:lnSpc>
                        <a:spcBef>
                          <a:spcPts val="0"/>
                        </a:spcBef>
                        <a:spcAft>
                          <a:spcPts val="0"/>
                        </a:spcAft>
                      </a:pPr>
                      <a:r>
                        <a:rPr lang="en-US" sz="1000" u="none" strike="noStrike" dirty="0">
                          <a:effectLst/>
                        </a:rPr>
                        <a:t>Executive Committee</a:t>
                      </a:r>
                      <a:endParaRPr lang="en-US" sz="1000" b="0" u="none" dirty="0">
                        <a:effectLst/>
                        <a:latin typeface="+mn-lt"/>
                        <a:ea typeface="Times New Roman"/>
                        <a:cs typeface="Times New Roman"/>
                      </a:endParaRPr>
                    </a:p>
                  </a:txBody>
                  <a:tcPr marL="55766" marR="55766" marT="0" marB="0" anchor="ctr"/>
                </a:tc>
                <a:tc>
                  <a:txBody>
                    <a:bodyPr/>
                    <a:lstStyle/>
                    <a:p>
                      <a:pPr marL="0" marR="0">
                        <a:lnSpc>
                          <a:spcPct val="115000"/>
                        </a:lnSpc>
                        <a:spcBef>
                          <a:spcPts val="0"/>
                        </a:spcBef>
                        <a:spcAft>
                          <a:spcPts val="0"/>
                        </a:spcAft>
                      </a:pPr>
                      <a:r>
                        <a:rPr lang="en-US" sz="1050" u="none" dirty="0" smtClean="0">
                          <a:effectLst/>
                        </a:rPr>
                        <a:t>?Board of Directors</a:t>
                      </a:r>
                      <a:endParaRPr lang="en-US" sz="1050" b="0" u="none" dirty="0">
                        <a:effectLst/>
                        <a:latin typeface="+mn-lt"/>
                        <a:ea typeface="Times New Roman"/>
                        <a:cs typeface="Times New Roman"/>
                      </a:endParaRPr>
                    </a:p>
                  </a:txBody>
                  <a:tcPr marL="55766" marR="55766" marT="0" marB="0" anchor="b"/>
                </a:tc>
              </a:tr>
              <a:tr h="170857">
                <a:tc>
                  <a:txBody>
                    <a:bodyPr/>
                    <a:lstStyle/>
                    <a:p>
                      <a:pPr marL="0" marR="0">
                        <a:lnSpc>
                          <a:spcPct val="115000"/>
                        </a:lnSpc>
                        <a:spcBef>
                          <a:spcPts val="0"/>
                        </a:spcBef>
                        <a:spcAft>
                          <a:spcPts val="0"/>
                        </a:spcAft>
                      </a:pPr>
                      <a:r>
                        <a:rPr lang="en-US" sz="1000" u="none" strike="noStrike" dirty="0">
                          <a:effectLst/>
                        </a:rPr>
                        <a:t>Membership Committee</a:t>
                      </a:r>
                      <a:endParaRPr lang="en-US" sz="1000" b="0" u="none" dirty="0">
                        <a:effectLst/>
                        <a:latin typeface="+mn-lt"/>
                        <a:ea typeface="Times New Roman"/>
                        <a:cs typeface="Times New Roman"/>
                      </a:endParaRPr>
                    </a:p>
                  </a:txBody>
                  <a:tcPr marL="55766" marR="55766" marT="0" marB="0" anchor="ctr"/>
                </a:tc>
                <a:tc>
                  <a:txBody>
                    <a:bodyPr/>
                    <a:lstStyle/>
                    <a:p>
                      <a:pPr marL="0" marR="0">
                        <a:lnSpc>
                          <a:spcPct val="115000"/>
                        </a:lnSpc>
                        <a:spcBef>
                          <a:spcPts val="0"/>
                        </a:spcBef>
                        <a:spcAft>
                          <a:spcPts val="0"/>
                        </a:spcAft>
                      </a:pPr>
                      <a:r>
                        <a:rPr lang="en-US" sz="1050" u="none" dirty="0" smtClean="0">
                          <a:effectLst/>
                        </a:rPr>
                        <a:t>-</a:t>
                      </a:r>
                      <a:endParaRPr lang="en-US" sz="1050" b="0" u="none" dirty="0">
                        <a:effectLst/>
                        <a:latin typeface="+mn-lt"/>
                        <a:ea typeface="Times New Roman"/>
                        <a:cs typeface="Times New Roman"/>
                      </a:endParaRPr>
                    </a:p>
                  </a:txBody>
                  <a:tcPr marL="55766" marR="55766" marT="0" marB="0" anchor="b"/>
                </a:tc>
              </a:tr>
              <a:tr h="170857">
                <a:tc>
                  <a:txBody>
                    <a:bodyPr/>
                    <a:lstStyle/>
                    <a:p>
                      <a:pPr>
                        <a:lnSpc>
                          <a:spcPct val="115000"/>
                        </a:lnSpc>
                      </a:pPr>
                      <a:r>
                        <a:rPr lang="en-US" sz="1000" u="none" dirty="0" smtClean="0">
                          <a:effectLst/>
                        </a:rPr>
                        <a:t>-</a:t>
                      </a:r>
                      <a:endParaRPr lang="en-US" sz="1000" b="0" u="none" dirty="0">
                        <a:effectLst/>
                        <a:latin typeface="+mn-lt"/>
                      </a:endParaRPr>
                    </a:p>
                  </a:txBody>
                  <a:tcPr marL="55766" marR="55766" marT="0" marB="0" anchor="ctr"/>
                </a:tc>
                <a:tc>
                  <a:txBody>
                    <a:bodyPr/>
                    <a:lstStyle/>
                    <a:p>
                      <a:pPr marL="0" marR="0">
                        <a:lnSpc>
                          <a:spcPct val="115000"/>
                        </a:lnSpc>
                        <a:spcBef>
                          <a:spcPts val="0"/>
                        </a:spcBef>
                        <a:spcAft>
                          <a:spcPts val="0"/>
                        </a:spcAft>
                      </a:pPr>
                      <a:r>
                        <a:rPr lang="en-US" sz="1050" u="none" dirty="0" smtClean="0">
                          <a:effectLst/>
                        </a:rPr>
                        <a:t>?Advisory Board</a:t>
                      </a:r>
                      <a:endParaRPr lang="en-US" sz="1050" b="0" u="none" dirty="0">
                        <a:effectLst/>
                        <a:latin typeface="+mn-lt"/>
                        <a:ea typeface="Times New Roman"/>
                        <a:cs typeface="Times New Roman"/>
                      </a:endParaRPr>
                    </a:p>
                  </a:txBody>
                  <a:tcPr marL="55766" marR="55766" marT="0" marB="0" anchor="b"/>
                </a:tc>
              </a:tr>
              <a:tr h="170857">
                <a:tc>
                  <a:txBody>
                    <a:bodyPr/>
                    <a:lstStyle/>
                    <a:p>
                      <a:pPr marL="0" marR="0">
                        <a:lnSpc>
                          <a:spcPct val="115000"/>
                        </a:lnSpc>
                        <a:spcBef>
                          <a:spcPts val="0"/>
                        </a:spcBef>
                        <a:spcAft>
                          <a:spcPts val="0"/>
                        </a:spcAft>
                      </a:pPr>
                      <a:r>
                        <a:rPr lang="en-US" sz="1000" u="none" strike="noStrike" dirty="0">
                          <a:effectLst/>
                        </a:rPr>
                        <a:t>Division Directors Committee</a:t>
                      </a:r>
                      <a:endParaRPr lang="en-US" sz="1000" b="0" u="none" dirty="0">
                        <a:effectLst/>
                        <a:latin typeface="+mn-lt"/>
                        <a:ea typeface="Times New Roman"/>
                        <a:cs typeface="Times New Roman"/>
                      </a:endParaRPr>
                    </a:p>
                  </a:txBody>
                  <a:tcPr marL="55766" marR="55766" marT="0" marB="0" anchor="ctr"/>
                </a:tc>
                <a:tc>
                  <a:txBody>
                    <a:bodyPr/>
                    <a:lstStyle/>
                    <a:p>
                      <a:pPr marL="0" marR="0">
                        <a:lnSpc>
                          <a:spcPct val="115000"/>
                        </a:lnSpc>
                        <a:spcBef>
                          <a:spcPts val="0"/>
                        </a:spcBef>
                        <a:spcAft>
                          <a:spcPts val="0"/>
                        </a:spcAft>
                      </a:pPr>
                      <a:r>
                        <a:rPr lang="en-US" sz="1050" u="none" dirty="0" smtClean="0">
                          <a:effectLst/>
                        </a:rPr>
                        <a:t>TWG Directors Council/SIG </a:t>
                      </a:r>
                      <a:r>
                        <a:rPr lang="en-US" sz="1050" u="none" dirty="0">
                          <a:effectLst/>
                        </a:rPr>
                        <a:t>Chairs Council </a:t>
                      </a:r>
                      <a:endParaRPr lang="en-US" sz="1050" b="0" u="none" dirty="0">
                        <a:effectLst/>
                        <a:latin typeface="+mn-lt"/>
                        <a:ea typeface="Times New Roman"/>
                        <a:cs typeface="Times New Roman"/>
                      </a:endParaRPr>
                    </a:p>
                  </a:txBody>
                  <a:tcPr marL="55766" marR="55766" marT="0" marB="0" anchor="b"/>
                </a:tc>
              </a:tr>
              <a:tr h="170857">
                <a:tc>
                  <a:txBody>
                    <a:bodyPr/>
                    <a:lstStyle/>
                    <a:p>
                      <a:pPr marL="0" marR="0">
                        <a:lnSpc>
                          <a:spcPct val="115000"/>
                        </a:lnSpc>
                        <a:spcBef>
                          <a:spcPts val="0"/>
                        </a:spcBef>
                        <a:spcAft>
                          <a:spcPts val="0"/>
                        </a:spcAft>
                      </a:pPr>
                      <a:r>
                        <a:rPr lang="en-US" sz="1000" u="none" dirty="0">
                          <a:effectLst/>
                        </a:rPr>
                        <a:t>Student Advisory Council</a:t>
                      </a:r>
                      <a:endParaRPr lang="en-US" sz="1000" b="0" u="none" dirty="0">
                        <a:effectLst/>
                        <a:latin typeface="+mn-lt"/>
                        <a:ea typeface="Times New Roman"/>
                        <a:cs typeface="Times New Roman"/>
                      </a:endParaRPr>
                    </a:p>
                  </a:txBody>
                  <a:tcPr marL="55766" marR="55766" marT="0" marB="0" anchor="ctr"/>
                </a:tc>
                <a:tc>
                  <a:txBody>
                    <a:bodyPr/>
                    <a:lstStyle/>
                    <a:p>
                      <a:pPr marL="0" marR="0">
                        <a:lnSpc>
                          <a:spcPct val="115000"/>
                        </a:lnSpc>
                        <a:spcBef>
                          <a:spcPts val="0"/>
                        </a:spcBef>
                        <a:spcAft>
                          <a:spcPts val="0"/>
                        </a:spcAft>
                      </a:pPr>
                      <a:r>
                        <a:rPr lang="en-US" sz="1050" u="none" dirty="0">
                          <a:effectLst/>
                        </a:rPr>
                        <a:t>Student Advisory Council</a:t>
                      </a:r>
                      <a:endParaRPr lang="en-US" sz="1050" b="0" u="none" dirty="0">
                        <a:effectLst/>
                        <a:latin typeface="+mn-lt"/>
                        <a:ea typeface="Times New Roman"/>
                        <a:cs typeface="Times New Roman"/>
                      </a:endParaRPr>
                    </a:p>
                  </a:txBody>
                  <a:tcPr marL="55766" marR="55766" marT="0" marB="0" anchor="ctr"/>
                </a:tc>
              </a:tr>
              <a:tr h="170857">
                <a:tc>
                  <a:txBody>
                    <a:bodyPr/>
                    <a:lstStyle/>
                    <a:p>
                      <a:pPr marL="0" marR="0">
                        <a:lnSpc>
                          <a:spcPct val="115000"/>
                        </a:lnSpc>
                        <a:spcBef>
                          <a:spcPts val="0"/>
                        </a:spcBef>
                        <a:spcAft>
                          <a:spcPts val="0"/>
                        </a:spcAft>
                      </a:pPr>
                      <a:r>
                        <a:rPr lang="en-US" sz="1000" u="none" dirty="0">
                          <a:effectLst/>
                        </a:rPr>
                        <a:t>Young Professionals Council</a:t>
                      </a:r>
                      <a:endParaRPr lang="en-US" sz="1000" b="0" u="none" dirty="0">
                        <a:effectLst/>
                        <a:latin typeface="+mn-lt"/>
                        <a:ea typeface="Times New Roman"/>
                        <a:cs typeface="Times New Roman"/>
                      </a:endParaRPr>
                    </a:p>
                  </a:txBody>
                  <a:tcPr marL="55766" marR="55766" marT="0" marB="0" anchor="ctr"/>
                </a:tc>
                <a:tc>
                  <a:txBody>
                    <a:bodyPr/>
                    <a:lstStyle/>
                    <a:p>
                      <a:pPr marL="0" marR="0">
                        <a:lnSpc>
                          <a:spcPct val="115000"/>
                        </a:lnSpc>
                        <a:spcBef>
                          <a:spcPts val="0"/>
                        </a:spcBef>
                        <a:spcAft>
                          <a:spcPts val="0"/>
                        </a:spcAft>
                      </a:pPr>
                      <a:r>
                        <a:rPr lang="en-US" sz="1050" u="none" dirty="0">
                          <a:effectLst/>
                        </a:rPr>
                        <a:t>Young Professionals Council</a:t>
                      </a:r>
                      <a:endParaRPr lang="en-US" sz="1050" b="0" u="none" dirty="0">
                        <a:effectLst/>
                        <a:latin typeface="+mn-lt"/>
                        <a:ea typeface="Times New Roman"/>
                        <a:cs typeface="Times New Roman"/>
                      </a:endParaRPr>
                    </a:p>
                  </a:txBody>
                  <a:tcPr marL="55766" marR="55766" marT="0" marB="0" anchor="ctr"/>
                </a:tc>
              </a:tr>
              <a:tr h="170857">
                <a:tc>
                  <a:txBody>
                    <a:bodyPr/>
                    <a:lstStyle/>
                    <a:p>
                      <a:pPr marL="0" marR="0">
                        <a:lnSpc>
                          <a:spcPct val="115000"/>
                        </a:lnSpc>
                        <a:spcBef>
                          <a:spcPts val="0"/>
                        </a:spcBef>
                        <a:spcAft>
                          <a:spcPts val="0"/>
                        </a:spcAft>
                      </a:pPr>
                      <a:r>
                        <a:rPr lang="en-US" sz="1000" u="none" dirty="0">
                          <a:effectLst/>
                        </a:rPr>
                        <a:t>Sustaining Members Council</a:t>
                      </a:r>
                      <a:endParaRPr lang="en-US" sz="1000" b="0" u="none" dirty="0">
                        <a:effectLst/>
                        <a:latin typeface="+mn-lt"/>
                        <a:ea typeface="Times New Roman"/>
                        <a:cs typeface="Times New Roman"/>
                      </a:endParaRPr>
                    </a:p>
                  </a:txBody>
                  <a:tcPr marL="55766" marR="55766" marT="0" marB="0" anchor="ctr"/>
                </a:tc>
                <a:tc>
                  <a:txBody>
                    <a:bodyPr/>
                    <a:lstStyle/>
                    <a:p>
                      <a:pPr marL="0" marR="0">
                        <a:lnSpc>
                          <a:spcPct val="115000"/>
                        </a:lnSpc>
                        <a:spcBef>
                          <a:spcPts val="0"/>
                        </a:spcBef>
                        <a:spcAft>
                          <a:spcPts val="0"/>
                        </a:spcAft>
                      </a:pPr>
                      <a:r>
                        <a:rPr lang="en-US" sz="1050" u="none" dirty="0">
                          <a:effectLst/>
                        </a:rPr>
                        <a:t>Sustaining Members Council</a:t>
                      </a:r>
                      <a:endParaRPr lang="en-US" sz="1050" b="0" u="none" dirty="0">
                        <a:effectLst/>
                        <a:latin typeface="+mn-lt"/>
                        <a:ea typeface="Times New Roman"/>
                        <a:cs typeface="Times New Roman"/>
                      </a:endParaRPr>
                    </a:p>
                  </a:txBody>
                  <a:tcPr marL="55766" marR="55766" marT="0" marB="0" anchor="ctr"/>
                </a:tc>
              </a:tr>
              <a:tr h="170857">
                <a:tc gridSpan="2">
                  <a:txBody>
                    <a:bodyPr/>
                    <a:lstStyle/>
                    <a:p>
                      <a:pPr marL="0" marR="0" algn="ctr">
                        <a:lnSpc>
                          <a:spcPct val="115000"/>
                        </a:lnSpc>
                        <a:spcBef>
                          <a:spcPts val="0"/>
                        </a:spcBef>
                        <a:spcAft>
                          <a:spcPts val="0"/>
                        </a:spcAft>
                      </a:pPr>
                      <a:r>
                        <a:rPr lang="en-US" sz="1000" b="1" u="none" dirty="0" smtClean="0">
                          <a:effectLst/>
                        </a:rPr>
                        <a:t>STANDING</a:t>
                      </a:r>
                      <a:r>
                        <a:rPr lang="en-US" sz="1000" b="1" u="none" baseline="0" dirty="0" smtClean="0">
                          <a:effectLst/>
                        </a:rPr>
                        <a:t> </a:t>
                      </a:r>
                      <a:r>
                        <a:rPr lang="en-US" sz="1000" b="1" u="none" dirty="0" smtClean="0">
                          <a:effectLst/>
                        </a:rPr>
                        <a:t>COMMITTEES</a:t>
                      </a:r>
                      <a:endParaRPr lang="en-US" sz="1000" b="1" u="none" dirty="0">
                        <a:effectLst/>
                        <a:latin typeface="+mn-lt"/>
                        <a:ea typeface="Times New Roman"/>
                        <a:cs typeface="Times New Roman"/>
                      </a:endParaRPr>
                    </a:p>
                  </a:txBody>
                  <a:tcPr marL="55766" marR="55766" marT="0" marB="0" anchor="b"/>
                </a:tc>
                <a:tc hMerge="1">
                  <a:txBody>
                    <a:bodyPr/>
                    <a:lstStyle/>
                    <a:p>
                      <a:pPr marL="0" marR="0">
                        <a:lnSpc>
                          <a:spcPct val="115000"/>
                        </a:lnSpc>
                        <a:spcBef>
                          <a:spcPts val="0"/>
                        </a:spcBef>
                        <a:spcAft>
                          <a:spcPts val="0"/>
                        </a:spcAft>
                      </a:pPr>
                      <a:endParaRPr lang="en-US" sz="1100" u="none" dirty="0">
                        <a:effectLst/>
                        <a:latin typeface="Cambria"/>
                        <a:ea typeface="Times New Roman"/>
                        <a:cs typeface="Times New Roman"/>
                      </a:endParaRPr>
                    </a:p>
                  </a:txBody>
                  <a:tcPr marL="55766" marR="55766" marT="0" marB="0" anchor="b"/>
                </a:tc>
              </a:tr>
              <a:tr h="170857">
                <a:tc>
                  <a:txBody>
                    <a:bodyPr/>
                    <a:lstStyle/>
                    <a:p>
                      <a:pPr marL="0" marR="0">
                        <a:lnSpc>
                          <a:spcPct val="115000"/>
                        </a:lnSpc>
                        <a:spcBef>
                          <a:spcPts val="0"/>
                        </a:spcBef>
                        <a:spcAft>
                          <a:spcPts val="0"/>
                        </a:spcAft>
                      </a:pPr>
                      <a:r>
                        <a:rPr lang="en-US" sz="1000" u="none" strike="noStrike" dirty="0">
                          <a:effectLst/>
                        </a:rPr>
                        <a:t>Nominating Committee</a:t>
                      </a:r>
                      <a:endParaRPr lang="en-US" sz="1000" b="0" u="none" dirty="0">
                        <a:effectLst/>
                        <a:latin typeface="+mn-lt"/>
                        <a:ea typeface="Times New Roman"/>
                        <a:cs typeface="Times New Roman"/>
                      </a:endParaRPr>
                    </a:p>
                  </a:txBody>
                  <a:tcPr marL="55766" marR="55766" marT="0" marB="0" anchor="ctr"/>
                </a:tc>
                <a:tc>
                  <a:txBody>
                    <a:bodyPr/>
                    <a:lstStyle/>
                    <a:p>
                      <a:pPr marL="0" marR="0">
                        <a:lnSpc>
                          <a:spcPct val="115000"/>
                        </a:lnSpc>
                        <a:spcBef>
                          <a:spcPts val="0"/>
                        </a:spcBef>
                        <a:spcAft>
                          <a:spcPts val="0"/>
                        </a:spcAft>
                      </a:pPr>
                      <a:r>
                        <a:rPr lang="en-US" sz="1050" u="none" strike="noStrike" dirty="0">
                          <a:effectLst/>
                        </a:rPr>
                        <a:t>Nominating Committee</a:t>
                      </a:r>
                      <a:endParaRPr lang="en-US" sz="1050" b="0" u="none" dirty="0">
                        <a:effectLst/>
                        <a:latin typeface="+mn-lt"/>
                        <a:ea typeface="Times New Roman"/>
                        <a:cs typeface="Times New Roman"/>
                      </a:endParaRPr>
                    </a:p>
                  </a:txBody>
                  <a:tcPr marL="55766" marR="55766" marT="0" marB="0" anchor="ctr"/>
                </a:tc>
              </a:tr>
              <a:tr h="170857">
                <a:tc>
                  <a:txBody>
                    <a:bodyPr/>
                    <a:lstStyle/>
                    <a:p>
                      <a:pPr marL="0" marR="0">
                        <a:lnSpc>
                          <a:spcPct val="115000"/>
                        </a:lnSpc>
                        <a:spcBef>
                          <a:spcPts val="0"/>
                        </a:spcBef>
                        <a:spcAft>
                          <a:spcPts val="0"/>
                        </a:spcAft>
                      </a:pPr>
                      <a:r>
                        <a:rPr lang="en-US" sz="1000" u="none" dirty="0">
                          <a:effectLst/>
                        </a:rPr>
                        <a:t>Tellers Committee (</a:t>
                      </a:r>
                      <a:r>
                        <a:rPr lang="en-US" sz="1000" u="none" dirty="0" smtClean="0">
                          <a:effectLst/>
                        </a:rPr>
                        <a:t>Special Committee)</a:t>
                      </a:r>
                      <a:endParaRPr lang="en-US" sz="1000" b="0" u="none" dirty="0">
                        <a:effectLst/>
                        <a:latin typeface="+mn-lt"/>
                        <a:ea typeface="Times New Roman"/>
                        <a:cs typeface="Times New Roman"/>
                      </a:endParaRPr>
                    </a:p>
                  </a:txBody>
                  <a:tcPr marL="55766" marR="55766" marT="0" marB="0" anchor="b"/>
                </a:tc>
                <a:tc>
                  <a:txBody>
                    <a:bodyPr/>
                    <a:lstStyle/>
                    <a:p>
                      <a:pPr marL="0" marR="0">
                        <a:lnSpc>
                          <a:spcPct val="115000"/>
                        </a:lnSpc>
                        <a:spcBef>
                          <a:spcPts val="0"/>
                        </a:spcBef>
                        <a:spcAft>
                          <a:spcPts val="0"/>
                        </a:spcAft>
                      </a:pPr>
                      <a:r>
                        <a:rPr lang="en-US" sz="1050" u="none" dirty="0" smtClean="0">
                          <a:effectLst/>
                        </a:rPr>
                        <a:t>-</a:t>
                      </a:r>
                      <a:endParaRPr lang="en-US" sz="1050" b="0" u="none" dirty="0">
                        <a:effectLst/>
                        <a:latin typeface="+mn-lt"/>
                        <a:ea typeface="Times New Roman"/>
                        <a:cs typeface="Times New Roman"/>
                      </a:endParaRPr>
                    </a:p>
                  </a:txBody>
                  <a:tcPr marL="55766" marR="55766" marT="0" marB="0" anchor="b"/>
                </a:tc>
              </a:tr>
              <a:tr h="170857">
                <a:tc>
                  <a:txBody>
                    <a:bodyPr/>
                    <a:lstStyle/>
                    <a:p>
                      <a:pPr marL="0" marR="0">
                        <a:lnSpc>
                          <a:spcPct val="115000"/>
                        </a:lnSpc>
                        <a:spcBef>
                          <a:spcPts val="0"/>
                        </a:spcBef>
                        <a:spcAft>
                          <a:spcPts val="0"/>
                        </a:spcAft>
                      </a:pPr>
                      <a:r>
                        <a:rPr lang="en-US" sz="1000" u="none" strike="noStrike" dirty="0">
                          <a:effectLst/>
                        </a:rPr>
                        <a:t>Professional Conduct Committee</a:t>
                      </a:r>
                      <a:endParaRPr lang="en-US" sz="1000" b="0" u="none" dirty="0">
                        <a:effectLst/>
                        <a:latin typeface="+mn-lt"/>
                        <a:ea typeface="Times New Roman"/>
                        <a:cs typeface="Times New Roman"/>
                      </a:endParaRPr>
                    </a:p>
                  </a:txBody>
                  <a:tcPr marL="55766" marR="55766" marT="0" marB="0" anchor="ctr"/>
                </a:tc>
                <a:tc>
                  <a:txBody>
                    <a:bodyPr/>
                    <a:lstStyle/>
                    <a:p>
                      <a:pPr marL="0" marR="0">
                        <a:lnSpc>
                          <a:spcPct val="115000"/>
                        </a:lnSpc>
                        <a:spcBef>
                          <a:spcPts val="0"/>
                        </a:spcBef>
                        <a:spcAft>
                          <a:spcPts val="0"/>
                        </a:spcAft>
                      </a:pPr>
                      <a:r>
                        <a:rPr lang="en-US" sz="1050" u="none" strike="noStrike" dirty="0">
                          <a:effectLst/>
                        </a:rPr>
                        <a:t>Professional Conduct Committee</a:t>
                      </a:r>
                      <a:endParaRPr lang="en-US" sz="1050" b="0" u="none" dirty="0">
                        <a:effectLst/>
                        <a:latin typeface="+mn-lt"/>
                        <a:ea typeface="Times New Roman"/>
                        <a:cs typeface="Times New Roman"/>
                      </a:endParaRPr>
                    </a:p>
                  </a:txBody>
                  <a:tcPr marL="55766" marR="55766" marT="0" marB="0" anchor="ctr"/>
                </a:tc>
              </a:tr>
              <a:tr h="170857">
                <a:tc>
                  <a:txBody>
                    <a:bodyPr/>
                    <a:lstStyle/>
                    <a:p>
                      <a:pPr marL="0" marR="0">
                        <a:lnSpc>
                          <a:spcPct val="115000"/>
                        </a:lnSpc>
                        <a:spcBef>
                          <a:spcPts val="0"/>
                        </a:spcBef>
                        <a:spcAft>
                          <a:spcPts val="0"/>
                        </a:spcAft>
                      </a:pPr>
                      <a:r>
                        <a:rPr lang="en-US" sz="1000" u="none" strike="noStrike" dirty="0">
                          <a:effectLst/>
                        </a:rPr>
                        <a:t>Strategic Planning </a:t>
                      </a:r>
                      <a:r>
                        <a:rPr lang="en-US" sz="1000" u="none" strike="noStrike" dirty="0" smtClean="0">
                          <a:effectLst/>
                        </a:rPr>
                        <a:t>Committee (</a:t>
                      </a:r>
                      <a:r>
                        <a:rPr lang="en-US" sz="1000" u="none" strike="noStrike" baseline="0" dirty="0" smtClean="0">
                          <a:effectLst/>
                        </a:rPr>
                        <a:t>membership = </a:t>
                      </a:r>
                      <a:r>
                        <a:rPr lang="en-US" sz="1000" u="none" strike="noStrike" baseline="0" dirty="0" err="1" smtClean="0">
                          <a:effectLst/>
                        </a:rPr>
                        <a:t>Excom</a:t>
                      </a:r>
                      <a:r>
                        <a:rPr lang="en-US" sz="1000" u="none" strike="noStrike" baseline="0" dirty="0" smtClean="0">
                          <a:effectLst/>
                        </a:rPr>
                        <a:t>)</a:t>
                      </a:r>
                      <a:endParaRPr lang="en-US" sz="1000" b="0" u="none" dirty="0">
                        <a:effectLst/>
                        <a:latin typeface="+mn-lt"/>
                        <a:ea typeface="Times New Roman"/>
                        <a:cs typeface="Times New Roman"/>
                      </a:endParaRPr>
                    </a:p>
                  </a:txBody>
                  <a:tcPr marL="55766" marR="55766" marT="0" marB="0" anchor="ctr"/>
                </a:tc>
                <a:tc>
                  <a:txBody>
                    <a:bodyPr/>
                    <a:lstStyle/>
                    <a:p>
                      <a:pPr marL="0" marR="0">
                        <a:lnSpc>
                          <a:spcPct val="115000"/>
                        </a:lnSpc>
                        <a:spcBef>
                          <a:spcPts val="0"/>
                        </a:spcBef>
                        <a:spcAft>
                          <a:spcPts val="0"/>
                        </a:spcAft>
                      </a:pPr>
                      <a:r>
                        <a:rPr lang="en-US" sz="1050" u="none" strike="noStrike" dirty="0" smtClean="0">
                          <a:effectLst/>
                        </a:rPr>
                        <a:t>?Strategic </a:t>
                      </a:r>
                      <a:r>
                        <a:rPr lang="en-US" sz="1050" u="none" strike="noStrike" dirty="0">
                          <a:effectLst/>
                        </a:rPr>
                        <a:t>Planning Committee</a:t>
                      </a:r>
                      <a:endParaRPr lang="en-US" sz="1050" b="0" u="none" dirty="0">
                        <a:effectLst/>
                        <a:latin typeface="+mn-lt"/>
                        <a:ea typeface="Times New Roman"/>
                        <a:cs typeface="Times New Roman"/>
                      </a:endParaRPr>
                    </a:p>
                  </a:txBody>
                  <a:tcPr marL="55766" marR="55766" marT="0" marB="0" anchor="ctr"/>
                </a:tc>
              </a:tr>
              <a:tr h="170857">
                <a:tc>
                  <a:txBody>
                    <a:bodyPr/>
                    <a:lstStyle/>
                    <a:p>
                      <a:pPr marL="0" marR="0">
                        <a:lnSpc>
                          <a:spcPct val="115000"/>
                        </a:lnSpc>
                        <a:spcBef>
                          <a:spcPts val="0"/>
                        </a:spcBef>
                        <a:spcAft>
                          <a:spcPts val="0"/>
                        </a:spcAft>
                      </a:pPr>
                      <a:r>
                        <a:rPr lang="en-US" sz="1000" u="none" strike="noStrike" dirty="0">
                          <a:effectLst/>
                        </a:rPr>
                        <a:t>Audit Committee</a:t>
                      </a:r>
                      <a:endParaRPr lang="en-US" sz="1000" b="0" u="none" dirty="0">
                        <a:effectLst/>
                        <a:latin typeface="+mn-lt"/>
                        <a:ea typeface="Times New Roman"/>
                        <a:cs typeface="Times New Roman"/>
                      </a:endParaRPr>
                    </a:p>
                  </a:txBody>
                  <a:tcPr marL="55766" marR="55766" marT="0" marB="0" anchor="ctr"/>
                </a:tc>
                <a:tc>
                  <a:txBody>
                    <a:bodyPr/>
                    <a:lstStyle/>
                    <a:p>
                      <a:pPr marL="0" marR="0">
                        <a:lnSpc>
                          <a:spcPct val="115000"/>
                        </a:lnSpc>
                        <a:spcBef>
                          <a:spcPts val="0"/>
                        </a:spcBef>
                        <a:spcAft>
                          <a:spcPts val="0"/>
                        </a:spcAft>
                      </a:pPr>
                      <a:r>
                        <a:rPr lang="en-US" sz="1050" u="none" strike="noStrike" dirty="0">
                          <a:effectLst/>
                        </a:rPr>
                        <a:t>Audit Committee</a:t>
                      </a:r>
                      <a:endParaRPr lang="en-US" sz="1050" b="0" u="none" dirty="0">
                        <a:effectLst/>
                        <a:latin typeface="+mn-lt"/>
                        <a:ea typeface="Times New Roman"/>
                        <a:cs typeface="Times New Roman"/>
                      </a:endParaRPr>
                    </a:p>
                  </a:txBody>
                  <a:tcPr marL="55766" marR="55766" marT="0" marB="0" anchor="ctr"/>
                </a:tc>
              </a:tr>
              <a:tr h="170857">
                <a:tc>
                  <a:txBody>
                    <a:bodyPr/>
                    <a:lstStyle/>
                    <a:p>
                      <a:pPr marL="0" marR="0">
                        <a:lnSpc>
                          <a:spcPct val="115000"/>
                        </a:lnSpc>
                        <a:spcBef>
                          <a:spcPts val="0"/>
                        </a:spcBef>
                        <a:spcAft>
                          <a:spcPts val="0"/>
                        </a:spcAft>
                      </a:pPr>
                      <a:r>
                        <a:rPr lang="en-US" sz="1000" u="none" strike="noStrike" dirty="0">
                          <a:effectLst/>
                        </a:rPr>
                        <a:t>Awards Committee</a:t>
                      </a:r>
                      <a:endParaRPr lang="en-US" sz="1000" b="0" u="none" dirty="0">
                        <a:effectLst/>
                        <a:latin typeface="+mn-lt"/>
                        <a:ea typeface="Times New Roman"/>
                        <a:cs typeface="Times New Roman"/>
                      </a:endParaRPr>
                    </a:p>
                  </a:txBody>
                  <a:tcPr marL="55766" marR="55766" marT="0" marB="0" anchor="ctr"/>
                </a:tc>
                <a:tc>
                  <a:txBody>
                    <a:bodyPr/>
                    <a:lstStyle/>
                    <a:p>
                      <a:pPr marL="0" marR="0">
                        <a:lnSpc>
                          <a:spcPct val="115000"/>
                        </a:lnSpc>
                        <a:spcBef>
                          <a:spcPts val="0"/>
                        </a:spcBef>
                        <a:spcAft>
                          <a:spcPts val="0"/>
                        </a:spcAft>
                      </a:pPr>
                      <a:r>
                        <a:rPr lang="en-US" sz="1050" u="none" strike="noStrike" dirty="0">
                          <a:effectLst/>
                        </a:rPr>
                        <a:t>Awards Committee</a:t>
                      </a:r>
                      <a:endParaRPr lang="en-US" sz="1050" b="0" u="none" dirty="0">
                        <a:effectLst/>
                        <a:latin typeface="+mn-lt"/>
                        <a:ea typeface="Times New Roman"/>
                        <a:cs typeface="Times New Roman"/>
                      </a:endParaRPr>
                    </a:p>
                  </a:txBody>
                  <a:tcPr marL="55766" marR="55766" marT="0" marB="0" anchor="ctr"/>
                </a:tc>
              </a:tr>
              <a:tr h="170857">
                <a:tc>
                  <a:txBody>
                    <a:bodyPr/>
                    <a:lstStyle/>
                    <a:p>
                      <a:pPr marL="0" marR="0">
                        <a:lnSpc>
                          <a:spcPct val="115000"/>
                        </a:lnSpc>
                        <a:spcBef>
                          <a:spcPts val="0"/>
                        </a:spcBef>
                        <a:spcAft>
                          <a:spcPts val="0"/>
                        </a:spcAft>
                      </a:pPr>
                      <a:r>
                        <a:rPr lang="en-US" sz="1000" u="none" strike="noStrike" dirty="0">
                          <a:effectLst/>
                        </a:rPr>
                        <a:t>Memorial Address Committee</a:t>
                      </a:r>
                      <a:endParaRPr lang="en-US" sz="1000" b="0" u="none" dirty="0">
                        <a:effectLst/>
                        <a:latin typeface="+mn-lt"/>
                        <a:ea typeface="Times New Roman"/>
                        <a:cs typeface="Times New Roman"/>
                      </a:endParaRPr>
                    </a:p>
                  </a:txBody>
                  <a:tcPr marL="55766" marR="55766" marT="0" marB="0" anchor="ctr"/>
                </a:tc>
                <a:tc>
                  <a:txBody>
                    <a:bodyPr/>
                    <a:lstStyle/>
                    <a:p>
                      <a:pPr>
                        <a:lnSpc>
                          <a:spcPct val="115000"/>
                        </a:lnSpc>
                      </a:pPr>
                      <a:r>
                        <a:rPr lang="en-US" sz="1050" u="none" dirty="0" smtClean="0">
                          <a:effectLst/>
                        </a:rPr>
                        <a:t>Sub-Committee</a:t>
                      </a:r>
                      <a:r>
                        <a:rPr lang="en-US" sz="1050" u="none" baseline="0" dirty="0" smtClean="0">
                          <a:effectLst/>
                        </a:rPr>
                        <a:t> of Awards Committee</a:t>
                      </a:r>
                      <a:endParaRPr lang="en-US" sz="1050" b="0" u="none" dirty="0">
                        <a:effectLst/>
                        <a:latin typeface="+mn-lt"/>
                      </a:endParaRPr>
                    </a:p>
                  </a:txBody>
                  <a:tcPr marL="55766" marR="55766" marT="0" marB="0" anchor="ctr"/>
                </a:tc>
              </a:tr>
              <a:tr h="170857">
                <a:tc>
                  <a:txBody>
                    <a:bodyPr/>
                    <a:lstStyle/>
                    <a:p>
                      <a:pPr marL="0" marR="0">
                        <a:lnSpc>
                          <a:spcPct val="115000"/>
                        </a:lnSpc>
                        <a:spcBef>
                          <a:spcPts val="0"/>
                        </a:spcBef>
                        <a:spcAft>
                          <a:spcPts val="0"/>
                        </a:spcAft>
                      </a:pPr>
                      <a:r>
                        <a:rPr lang="en-US" sz="1000" u="none" dirty="0" smtClean="0">
                          <a:effectLst/>
                        </a:rPr>
                        <a:t>Honorary Member Nominating Committee</a:t>
                      </a:r>
                      <a:endParaRPr lang="en-US" sz="1000" b="0" u="none" dirty="0">
                        <a:effectLst/>
                        <a:latin typeface="+mn-lt"/>
                        <a:ea typeface="Times New Roman"/>
                        <a:cs typeface="Times New Roman"/>
                      </a:endParaRPr>
                    </a:p>
                  </a:txBody>
                  <a:tcPr marL="55766" marR="55766"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50" u="none" dirty="0" smtClean="0">
                          <a:effectLst/>
                        </a:rPr>
                        <a:t>Sub-Committee</a:t>
                      </a:r>
                      <a:r>
                        <a:rPr lang="en-US" sz="1050" u="none" baseline="0" dirty="0" smtClean="0">
                          <a:effectLst/>
                        </a:rPr>
                        <a:t> of Awards Committee</a:t>
                      </a:r>
                      <a:endParaRPr lang="en-US" sz="1050" b="0" u="none" dirty="0" smtClean="0">
                        <a:effectLst/>
                        <a:latin typeface="+mn-lt"/>
                      </a:endParaRPr>
                    </a:p>
                  </a:txBody>
                  <a:tcPr marL="55766" marR="55766" marT="0" marB="0" anchor="ctr"/>
                </a:tc>
              </a:tr>
              <a:tr h="170857">
                <a:tc>
                  <a:txBody>
                    <a:bodyPr/>
                    <a:lstStyle/>
                    <a:p>
                      <a:pPr marL="0" marR="0">
                        <a:lnSpc>
                          <a:spcPct val="115000"/>
                        </a:lnSpc>
                        <a:spcBef>
                          <a:spcPts val="0"/>
                        </a:spcBef>
                        <a:spcAft>
                          <a:spcPts val="0"/>
                        </a:spcAft>
                      </a:pPr>
                      <a:r>
                        <a:rPr lang="en-US" sz="1000" u="none" strike="noStrike" dirty="0">
                          <a:effectLst/>
                        </a:rPr>
                        <a:t>Bylaws Committee</a:t>
                      </a:r>
                      <a:endParaRPr lang="en-US" sz="1000" b="0" u="none" dirty="0">
                        <a:effectLst/>
                        <a:latin typeface="+mn-lt"/>
                        <a:ea typeface="Times New Roman"/>
                        <a:cs typeface="Times New Roman"/>
                      </a:endParaRPr>
                    </a:p>
                  </a:txBody>
                  <a:tcPr marL="55766" marR="55766" marT="0" marB="0" anchor="ctr"/>
                </a:tc>
                <a:tc>
                  <a:txBody>
                    <a:bodyPr/>
                    <a:lstStyle/>
                    <a:p>
                      <a:pPr marL="0" marR="0">
                        <a:lnSpc>
                          <a:spcPct val="115000"/>
                        </a:lnSpc>
                        <a:spcBef>
                          <a:spcPts val="0"/>
                        </a:spcBef>
                        <a:spcAft>
                          <a:spcPts val="0"/>
                        </a:spcAft>
                      </a:pPr>
                      <a:r>
                        <a:rPr lang="en-US" sz="1050" u="none" strike="noStrike" dirty="0">
                          <a:effectLst/>
                        </a:rPr>
                        <a:t>Bylaws Committee</a:t>
                      </a:r>
                      <a:endParaRPr lang="en-US" sz="1050" b="0" u="none" dirty="0">
                        <a:effectLst/>
                        <a:latin typeface="+mn-lt"/>
                        <a:ea typeface="Times New Roman"/>
                        <a:cs typeface="Times New Roman"/>
                      </a:endParaRPr>
                    </a:p>
                  </a:txBody>
                  <a:tcPr marL="55766" marR="55766" marT="0" marB="0" anchor="ctr"/>
                </a:tc>
              </a:tr>
              <a:tr h="170857">
                <a:tc>
                  <a:txBody>
                    <a:bodyPr/>
                    <a:lstStyle/>
                    <a:p>
                      <a:pPr marL="0" marR="0">
                        <a:lnSpc>
                          <a:spcPct val="115000"/>
                        </a:lnSpc>
                        <a:spcBef>
                          <a:spcPts val="0"/>
                        </a:spcBef>
                        <a:spcAft>
                          <a:spcPts val="0"/>
                        </a:spcAft>
                      </a:pPr>
                      <a:r>
                        <a:rPr lang="en-US" sz="1000" u="none" dirty="0">
                          <a:effectLst/>
                        </a:rPr>
                        <a:t>National Technical Program Committee</a:t>
                      </a:r>
                      <a:endParaRPr lang="en-US" sz="1000" b="0" u="none" dirty="0">
                        <a:effectLst/>
                        <a:latin typeface="+mn-lt"/>
                        <a:ea typeface="Times New Roman"/>
                        <a:cs typeface="Times New Roman"/>
                      </a:endParaRPr>
                    </a:p>
                  </a:txBody>
                  <a:tcPr marL="55766" marR="55766" marT="0" marB="0" anchor="b"/>
                </a:tc>
                <a:tc rowSpan="2">
                  <a:txBody>
                    <a:bodyPr/>
                    <a:lstStyle/>
                    <a:p>
                      <a:pPr marL="0" marR="0">
                        <a:lnSpc>
                          <a:spcPct val="115000"/>
                        </a:lnSpc>
                        <a:spcBef>
                          <a:spcPts val="0"/>
                        </a:spcBef>
                        <a:spcAft>
                          <a:spcPts val="0"/>
                        </a:spcAft>
                      </a:pPr>
                      <a:r>
                        <a:rPr lang="en-US" sz="1050" u="none" dirty="0" smtClean="0">
                          <a:effectLst/>
                        </a:rPr>
                        <a:t>Events Committee</a:t>
                      </a:r>
                      <a:endParaRPr lang="en-US" sz="1050" b="0" u="none" dirty="0">
                        <a:effectLst/>
                        <a:latin typeface="+mn-lt"/>
                        <a:ea typeface="Times New Roman"/>
                        <a:cs typeface="Times New Roman"/>
                      </a:endParaRPr>
                    </a:p>
                  </a:txBody>
                  <a:tcPr marL="55766" marR="55766" marT="0" marB="0" anchor="ctr"/>
                </a:tc>
              </a:tr>
              <a:tr h="170857">
                <a:tc>
                  <a:txBody>
                    <a:bodyPr/>
                    <a:lstStyle/>
                    <a:p>
                      <a:pPr marL="0" marR="0">
                        <a:lnSpc>
                          <a:spcPct val="115000"/>
                        </a:lnSpc>
                        <a:spcBef>
                          <a:spcPts val="0"/>
                        </a:spcBef>
                        <a:spcAft>
                          <a:spcPts val="0"/>
                        </a:spcAft>
                      </a:pPr>
                      <a:r>
                        <a:rPr lang="en-US" sz="1000" u="none" strike="noStrike" dirty="0">
                          <a:effectLst/>
                        </a:rPr>
                        <a:t>Convention Planning and Policy Committee</a:t>
                      </a:r>
                      <a:endParaRPr lang="en-US" sz="1000" b="0" u="none" dirty="0">
                        <a:effectLst/>
                        <a:latin typeface="+mn-lt"/>
                        <a:ea typeface="Times New Roman"/>
                        <a:cs typeface="Times New Roman"/>
                      </a:endParaRPr>
                    </a:p>
                  </a:txBody>
                  <a:tcPr marL="55766" marR="55766" marT="0" marB="0" anchor="ctr"/>
                </a:tc>
                <a:tc vMerge="1">
                  <a:txBody>
                    <a:bodyPr/>
                    <a:lstStyle/>
                    <a:p>
                      <a:pPr>
                        <a:lnSpc>
                          <a:spcPct val="115000"/>
                        </a:lnSpc>
                      </a:pPr>
                      <a:endParaRPr lang="en-US" sz="1100" u="none" dirty="0">
                        <a:effectLst/>
                        <a:latin typeface="Cambria"/>
                      </a:endParaRPr>
                    </a:p>
                  </a:txBody>
                  <a:tcPr marL="55766" marR="55766" marT="0" marB="0" anchor="ctr"/>
                </a:tc>
              </a:tr>
              <a:tr h="170857">
                <a:tc>
                  <a:txBody>
                    <a:bodyPr/>
                    <a:lstStyle/>
                    <a:p>
                      <a:pPr marL="0" marR="0">
                        <a:lnSpc>
                          <a:spcPct val="115000"/>
                        </a:lnSpc>
                        <a:spcBef>
                          <a:spcPts val="0"/>
                        </a:spcBef>
                        <a:spcAft>
                          <a:spcPts val="0"/>
                        </a:spcAft>
                      </a:pPr>
                      <a:r>
                        <a:rPr lang="en-US" sz="1000" u="none">
                          <a:effectLst/>
                        </a:rPr>
                        <a:t>Data Preservation and Archiving Committee (DPAC)</a:t>
                      </a:r>
                      <a:endParaRPr lang="en-US" sz="1000" b="0" u="none">
                        <a:effectLst/>
                        <a:latin typeface="+mn-lt"/>
                        <a:ea typeface="Times New Roman"/>
                        <a:cs typeface="Times New Roman"/>
                      </a:endParaRPr>
                    </a:p>
                  </a:txBody>
                  <a:tcPr marL="55766" marR="55766" marT="0" marB="0" anchor="ctr"/>
                </a:tc>
                <a:tc>
                  <a:txBody>
                    <a:bodyPr/>
                    <a:lstStyle/>
                    <a:p>
                      <a:pPr marL="0" marR="0">
                        <a:lnSpc>
                          <a:spcPct val="115000"/>
                        </a:lnSpc>
                        <a:spcBef>
                          <a:spcPts val="0"/>
                        </a:spcBef>
                        <a:spcAft>
                          <a:spcPts val="0"/>
                        </a:spcAft>
                      </a:pPr>
                      <a:r>
                        <a:rPr lang="en-US" sz="1050" u="none">
                          <a:effectLst/>
                        </a:rPr>
                        <a:t>Data Preservation and Archiving Committee (DPAC)</a:t>
                      </a:r>
                      <a:endParaRPr lang="en-US" sz="1050" b="0" u="none">
                        <a:effectLst/>
                        <a:latin typeface="+mn-lt"/>
                        <a:ea typeface="Times New Roman"/>
                        <a:cs typeface="Times New Roman"/>
                      </a:endParaRPr>
                    </a:p>
                  </a:txBody>
                  <a:tcPr marL="55766" marR="55766" marT="0" marB="0" anchor="ctr"/>
                </a:tc>
              </a:tr>
              <a:tr h="170857">
                <a:tc>
                  <a:txBody>
                    <a:bodyPr/>
                    <a:lstStyle/>
                    <a:p>
                      <a:pPr marL="0" marR="0">
                        <a:lnSpc>
                          <a:spcPct val="115000"/>
                        </a:lnSpc>
                        <a:spcBef>
                          <a:spcPts val="0"/>
                        </a:spcBef>
                        <a:spcAft>
                          <a:spcPts val="0"/>
                        </a:spcAft>
                      </a:pPr>
                      <a:r>
                        <a:rPr lang="en-US" sz="1000" u="none" strike="noStrike" dirty="0">
                          <a:effectLst/>
                        </a:rPr>
                        <a:t>Education and Professional Development Committee</a:t>
                      </a:r>
                      <a:endParaRPr lang="en-US" sz="1000" b="0" u="none" dirty="0">
                        <a:effectLst/>
                        <a:latin typeface="+mn-lt"/>
                        <a:ea typeface="Times New Roman"/>
                        <a:cs typeface="Times New Roman"/>
                      </a:endParaRPr>
                    </a:p>
                  </a:txBody>
                  <a:tcPr marL="55766" marR="55766" marT="0" marB="0" anchor="ctr"/>
                </a:tc>
                <a:tc>
                  <a:txBody>
                    <a:bodyPr/>
                    <a:lstStyle/>
                    <a:p>
                      <a:pPr marL="0" marR="0">
                        <a:lnSpc>
                          <a:spcPct val="115000"/>
                        </a:lnSpc>
                        <a:spcBef>
                          <a:spcPts val="0"/>
                        </a:spcBef>
                        <a:spcAft>
                          <a:spcPts val="0"/>
                        </a:spcAft>
                      </a:pPr>
                      <a:r>
                        <a:rPr lang="en-US" sz="1050" u="none" strike="noStrike" dirty="0">
                          <a:effectLst/>
                        </a:rPr>
                        <a:t>Education and Professional Development Committee</a:t>
                      </a:r>
                      <a:endParaRPr lang="en-US" sz="1050" b="0" u="none" dirty="0">
                        <a:effectLst/>
                        <a:latin typeface="+mn-lt"/>
                        <a:ea typeface="Times New Roman"/>
                        <a:cs typeface="Times New Roman"/>
                      </a:endParaRPr>
                    </a:p>
                  </a:txBody>
                  <a:tcPr marL="55766" marR="55766" marT="0" marB="0" anchor="ctr"/>
                </a:tc>
              </a:tr>
              <a:tr h="170857">
                <a:tc>
                  <a:txBody>
                    <a:bodyPr/>
                    <a:lstStyle/>
                    <a:p>
                      <a:pPr marL="0" marR="0">
                        <a:lnSpc>
                          <a:spcPct val="115000"/>
                        </a:lnSpc>
                        <a:spcBef>
                          <a:spcPts val="0"/>
                        </a:spcBef>
                        <a:spcAft>
                          <a:spcPts val="0"/>
                        </a:spcAft>
                      </a:pPr>
                      <a:r>
                        <a:rPr lang="en-US" sz="1000" u="none" strike="noStrike" dirty="0">
                          <a:effectLst/>
                        </a:rPr>
                        <a:t>Publications Committee</a:t>
                      </a:r>
                      <a:endParaRPr lang="en-US" sz="1000" b="0" u="none" dirty="0">
                        <a:effectLst/>
                        <a:latin typeface="+mn-lt"/>
                        <a:ea typeface="Times New Roman"/>
                        <a:cs typeface="Times New Roman"/>
                      </a:endParaRPr>
                    </a:p>
                  </a:txBody>
                  <a:tcPr marL="55766" marR="55766" marT="0" marB="0" anchor="ctr"/>
                </a:tc>
                <a:tc rowSpan="3">
                  <a:txBody>
                    <a:bodyPr/>
                    <a:lstStyle/>
                    <a:p>
                      <a:pPr marL="0" marR="0">
                        <a:lnSpc>
                          <a:spcPct val="115000"/>
                        </a:lnSpc>
                        <a:spcBef>
                          <a:spcPts val="0"/>
                        </a:spcBef>
                        <a:spcAft>
                          <a:spcPts val="0"/>
                        </a:spcAft>
                      </a:pPr>
                      <a:r>
                        <a:rPr lang="en-US" sz="1050" u="none" strike="noStrike" dirty="0" smtClean="0">
                          <a:effectLst/>
                        </a:rPr>
                        <a:t>Communications and Publications Committee</a:t>
                      </a:r>
                      <a:endParaRPr lang="en-US" sz="1050" b="0" u="none" dirty="0">
                        <a:effectLst/>
                        <a:latin typeface="+mn-lt"/>
                        <a:ea typeface="Times New Roman"/>
                        <a:cs typeface="Times New Roman"/>
                      </a:endParaRPr>
                    </a:p>
                  </a:txBody>
                  <a:tcPr marL="55766" marR="55766" marT="0" marB="0" anchor="ctr"/>
                </a:tc>
              </a:tr>
              <a:tr h="170857">
                <a:tc>
                  <a:txBody>
                    <a:bodyPr/>
                    <a:lstStyle/>
                    <a:p>
                      <a:pPr marL="0" marR="0">
                        <a:lnSpc>
                          <a:spcPct val="115000"/>
                        </a:lnSpc>
                        <a:spcBef>
                          <a:spcPts val="0"/>
                        </a:spcBef>
                        <a:spcAft>
                          <a:spcPts val="0"/>
                        </a:spcAft>
                      </a:pPr>
                      <a:r>
                        <a:rPr lang="en-US" sz="1000" u="none" strike="noStrike" dirty="0">
                          <a:effectLst/>
                        </a:rPr>
                        <a:t>Electronic Communications Committee</a:t>
                      </a:r>
                      <a:endParaRPr lang="en-US" sz="1000" b="0" u="none" dirty="0">
                        <a:effectLst/>
                        <a:latin typeface="+mn-lt"/>
                        <a:ea typeface="Times New Roman"/>
                        <a:cs typeface="Times New Roman"/>
                      </a:endParaRPr>
                    </a:p>
                  </a:txBody>
                  <a:tcPr marL="55766" marR="55766" marT="0" marB="0" anchor="ctr"/>
                </a:tc>
                <a:tc vMerge="1">
                  <a:txBody>
                    <a:bodyPr/>
                    <a:lstStyle/>
                    <a:p>
                      <a:pPr>
                        <a:lnSpc>
                          <a:spcPct val="115000"/>
                        </a:lnSpc>
                      </a:pPr>
                      <a:endParaRPr lang="en-US" sz="1100" u="none" dirty="0">
                        <a:effectLst/>
                        <a:latin typeface="Cambria"/>
                      </a:endParaRPr>
                    </a:p>
                  </a:txBody>
                  <a:tcPr marL="55766" marR="55766" marT="0" marB="0" anchor="b"/>
                </a:tc>
              </a:tr>
              <a:tr h="170857">
                <a:tc>
                  <a:txBody>
                    <a:bodyPr/>
                    <a:lstStyle/>
                    <a:p>
                      <a:pPr marL="0" marR="0">
                        <a:lnSpc>
                          <a:spcPct val="115000"/>
                        </a:lnSpc>
                        <a:spcBef>
                          <a:spcPts val="0"/>
                        </a:spcBef>
                        <a:spcAft>
                          <a:spcPts val="0"/>
                        </a:spcAft>
                      </a:pPr>
                      <a:r>
                        <a:rPr lang="en-US" sz="1000" u="none" strike="noStrike" dirty="0">
                          <a:effectLst/>
                        </a:rPr>
                        <a:t>Journal Policy Committee</a:t>
                      </a:r>
                      <a:endParaRPr lang="en-US" sz="1000" b="0" u="none" dirty="0">
                        <a:effectLst/>
                        <a:latin typeface="+mn-lt"/>
                        <a:ea typeface="Times New Roman"/>
                        <a:cs typeface="Times New Roman"/>
                      </a:endParaRPr>
                    </a:p>
                  </a:txBody>
                  <a:tcPr marL="55766" marR="55766" marT="0" marB="0" anchor="ctr"/>
                </a:tc>
                <a:tc vMerge="1">
                  <a:txBody>
                    <a:bodyPr/>
                    <a:lstStyle/>
                    <a:p>
                      <a:pPr>
                        <a:lnSpc>
                          <a:spcPct val="115000"/>
                        </a:lnSpc>
                      </a:pPr>
                      <a:endParaRPr lang="en-US" sz="1100" u="none" dirty="0">
                        <a:effectLst/>
                        <a:latin typeface="Cambria"/>
                      </a:endParaRPr>
                    </a:p>
                  </a:txBody>
                  <a:tcPr marL="55766" marR="55766" marT="0" marB="0" anchor="b"/>
                </a:tc>
              </a:tr>
              <a:tr h="170857">
                <a:tc>
                  <a:txBody>
                    <a:bodyPr/>
                    <a:lstStyle/>
                    <a:p>
                      <a:pPr marL="0" marR="0">
                        <a:lnSpc>
                          <a:spcPct val="115000"/>
                        </a:lnSpc>
                        <a:spcBef>
                          <a:spcPts val="0"/>
                        </a:spcBef>
                        <a:spcAft>
                          <a:spcPts val="0"/>
                        </a:spcAft>
                      </a:pPr>
                      <a:r>
                        <a:rPr lang="en-US" sz="1000" u="none" strike="noStrike" dirty="0">
                          <a:effectLst/>
                        </a:rPr>
                        <a:t>Evaluation for Certification Committee</a:t>
                      </a:r>
                      <a:endParaRPr lang="en-US" sz="1000" b="0" u="none" dirty="0">
                        <a:effectLst/>
                        <a:latin typeface="+mn-lt"/>
                        <a:ea typeface="Times New Roman"/>
                        <a:cs typeface="Times New Roman"/>
                      </a:endParaRPr>
                    </a:p>
                  </a:txBody>
                  <a:tcPr marL="55766" marR="55766" marT="0" marB="0" anchor="ctr"/>
                </a:tc>
                <a:tc>
                  <a:txBody>
                    <a:bodyPr/>
                    <a:lstStyle/>
                    <a:p>
                      <a:pPr marL="0" marR="0">
                        <a:lnSpc>
                          <a:spcPct val="115000"/>
                        </a:lnSpc>
                        <a:spcBef>
                          <a:spcPts val="0"/>
                        </a:spcBef>
                        <a:spcAft>
                          <a:spcPts val="0"/>
                        </a:spcAft>
                      </a:pPr>
                      <a:r>
                        <a:rPr lang="en-US" sz="1050" u="none" strike="noStrike" dirty="0">
                          <a:effectLst/>
                        </a:rPr>
                        <a:t>Evaluation for Certification Committee</a:t>
                      </a:r>
                      <a:endParaRPr lang="en-US" sz="1050" b="0" u="none" dirty="0">
                        <a:effectLst/>
                        <a:latin typeface="+mn-lt"/>
                        <a:ea typeface="Times New Roman"/>
                        <a:cs typeface="Times New Roman"/>
                      </a:endParaRPr>
                    </a:p>
                  </a:txBody>
                  <a:tcPr marL="55766" marR="55766" marT="0" marB="0" anchor="ctr"/>
                </a:tc>
              </a:tr>
              <a:tr h="170857">
                <a:tc>
                  <a:txBody>
                    <a:bodyPr/>
                    <a:lstStyle/>
                    <a:p>
                      <a:pPr marL="0" marR="0">
                        <a:lnSpc>
                          <a:spcPct val="115000"/>
                        </a:lnSpc>
                        <a:spcBef>
                          <a:spcPts val="0"/>
                        </a:spcBef>
                        <a:spcAft>
                          <a:spcPts val="0"/>
                        </a:spcAft>
                      </a:pPr>
                      <a:r>
                        <a:rPr lang="en-US" sz="1000" u="none" strike="noStrike" dirty="0">
                          <a:effectLst/>
                        </a:rPr>
                        <a:t>Standards Committee</a:t>
                      </a:r>
                      <a:endParaRPr lang="en-US" sz="1000" b="0" u="none" dirty="0">
                        <a:effectLst/>
                        <a:latin typeface="+mn-lt"/>
                        <a:ea typeface="Times New Roman"/>
                        <a:cs typeface="Times New Roman"/>
                      </a:endParaRPr>
                    </a:p>
                  </a:txBody>
                  <a:tcPr marL="55766" marR="55766" marT="0" marB="0" anchor="ctr"/>
                </a:tc>
                <a:tc>
                  <a:txBody>
                    <a:bodyPr/>
                    <a:lstStyle/>
                    <a:p>
                      <a:pPr marL="0" marR="0">
                        <a:lnSpc>
                          <a:spcPct val="115000"/>
                        </a:lnSpc>
                        <a:spcBef>
                          <a:spcPts val="0"/>
                        </a:spcBef>
                        <a:spcAft>
                          <a:spcPts val="0"/>
                        </a:spcAft>
                      </a:pPr>
                      <a:r>
                        <a:rPr lang="en-US" sz="1050" u="none" strike="noStrike" dirty="0" smtClean="0">
                          <a:effectLst/>
                        </a:rPr>
                        <a:t>?Standards </a:t>
                      </a:r>
                      <a:r>
                        <a:rPr lang="en-US" sz="1050" u="none" strike="noStrike" dirty="0">
                          <a:effectLst/>
                        </a:rPr>
                        <a:t>Committee</a:t>
                      </a:r>
                      <a:endParaRPr lang="en-US" sz="1050" b="0" u="none" dirty="0">
                        <a:effectLst/>
                        <a:latin typeface="+mn-lt"/>
                        <a:ea typeface="Times New Roman"/>
                        <a:cs typeface="Times New Roman"/>
                      </a:endParaRPr>
                    </a:p>
                  </a:txBody>
                  <a:tcPr marL="55766" marR="55766" marT="0" marB="0" anchor="ctr"/>
                </a:tc>
              </a:tr>
            </a:tbl>
          </a:graphicData>
        </a:graphic>
      </p:graphicFrame>
      <p:sp>
        <p:nvSpPr>
          <p:cNvPr id="5" name="Slide Number Placeholder 4"/>
          <p:cNvSpPr>
            <a:spLocks noGrp="1"/>
          </p:cNvSpPr>
          <p:nvPr>
            <p:ph type="sldNum" sz="quarter" idx="12"/>
          </p:nvPr>
        </p:nvSpPr>
        <p:spPr/>
        <p:txBody>
          <a:bodyPr/>
          <a:lstStyle/>
          <a:p>
            <a:fld id="{70C44D15-BA16-4C5F-8B3E-0A08304F343A}" type="slidenum">
              <a:rPr lang="en-US" smtClean="0"/>
              <a:t>19</a:t>
            </a:fld>
            <a:endParaRPr lang="en-US"/>
          </a:p>
        </p:txBody>
      </p:sp>
    </p:spTree>
    <p:extLst>
      <p:ext uri="{BB962C8B-B14F-4D97-AF65-F5344CB8AC3E}">
        <p14:creationId xmlns:p14="http://schemas.microsoft.com/office/powerpoint/2010/main" val="4062133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Thoughts on ASPRS</a:t>
            </a:r>
          </a:p>
          <a:p>
            <a:r>
              <a:rPr lang="en-US" dirty="0" smtClean="0"/>
              <a:t>Rationale and goals</a:t>
            </a:r>
          </a:p>
          <a:p>
            <a:r>
              <a:rPr lang="en-US" dirty="0" smtClean="0"/>
              <a:t>Setting up the Task Force</a:t>
            </a:r>
          </a:p>
          <a:p>
            <a:r>
              <a:rPr lang="en-US" dirty="0" smtClean="0"/>
              <a:t>The Work of the Task Force</a:t>
            </a:r>
          </a:p>
          <a:p>
            <a:r>
              <a:rPr lang="en-US" dirty="0" smtClean="0"/>
              <a:t>What happens next</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4343400"/>
            <a:ext cx="7842393" cy="1802892"/>
          </a:xfrm>
          <a:prstGeom prst="rect">
            <a:avLst/>
          </a:prstGeom>
        </p:spPr>
      </p:pic>
      <p:sp>
        <p:nvSpPr>
          <p:cNvPr id="6" name="Slide Number Placeholder 5"/>
          <p:cNvSpPr>
            <a:spLocks noGrp="1"/>
          </p:cNvSpPr>
          <p:nvPr>
            <p:ph type="sldNum" sz="quarter" idx="12"/>
          </p:nvPr>
        </p:nvSpPr>
        <p:spPr/>
        <p:txBody>
          <a:bodyPr/>
          <a:lstStyle/>
          <a:p>
            <a:fld id="{70C44D15-BA16-4C5F-8B3E-0A08304F343A}" type="slidenum">
              <a:rPr lang="en-US" smtClean="0"/>
              <a:t>2</a:t>
            </a:fld>
            <a:endParaRPr lang="en-US"/>
          </a:p>
        </p:txBody>
      </p:sp>
    </p:spTree>
    <p:extLst>
      <p:ext uri="{BB962C8B-B14F-4D97-AF65-F5344CB8AC3E}">
        <p14:creationId xmlns:p14="http://schemas.microsoft.com/office/powerpoint/2010/main" val="1665291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9753600" cy="1143000"/>
          </a:xfrm>
        </p:spPr>
        <p:txBody>
          <a:bodyPr/>
          <a:lstStyle/>
          <a:p>
            <a:r>
              <a:rPr lang="en-US" dirty="0"/>
              <a:t>Committees, Councils, </a:t>
            </a:r>
            <a:r>
              <a:rPr lang="en-US" dirty="0" smtClean="0"/>
              <a:t>Board … 2</a:t>
            </a:r>
            <a:endParaRPr lang="en-US" dirty="0"/>
          </a:p>
        </p:txBody>
      </p:sp>
      <p:sp>
        <p:nvSpPr>
          <p:cNvPr id="3" name="Content Placeholder 2"/>
          <p:cNvSpPr>
            <a:spLocks noGrp="1"/>
          </p:cNvSpPr>
          <p:nvPr>
            <p:ph idx="1"/>
          </p:nvPr>
        </p:nvSpPr>
        <p:spPr/>
        <p:txBody>
          <a:bodyPr>
            <a:normAutofit/>
          </a:bodyPr>
          <a:lstStyle/>
          <a:p>
            <a:r>
              <a:rPr lang="en-US" dirty="0" smtClean="0"/>
              <a:t>Big decision</a:t>
            </a:r>
          </a:p>
          <a:p>
            <a:pPr lvl="1"/>
            <a:r>
              <a:rPr lang="en-US" dirty="0" smtClean="0">
                <a:solidFill>
                  <a:schemeClr val="tx1">
                    <a:lumMod val="50000"/>
                    <a:lumOff val="50000"/>
                  </a:schemeClr>
                </a:solidFill>
              </a:rPr>
              <a:t>Dissolve Board, expand </a:t>
            </a:r>
            <a:r>
              <a:rPr lang="en-US" dirty="0" err="1" smtClean="0">
                <a:solidFill>
                  <a:schemeClr val="tx1">
                    <a:lumMod val="50000"/>
                    <a:lumOff val="50000"/>
                  </a:schemeClr>
                </a:solidFill>
              </a:rPr>
              <a:t>Excom</a:t>
            </a:r>
            <a:r>
              <a:rPr lang="en-US" dirty="0" smtClean="0">
                <a:solidFill>
                  <a:schemeClr val="tx1">
                    <a:lumMod val="50000"/>
                    <a:lumOff val="50000"/>
                  </a:schemeClr>
                </a:solidFill>
              </a:rPr>
              <a:t>, form Advisory Board; </a:t>
            </a:r>
            <a:r>
              <a:rPr lang="en-US" i="1" dirty="0" smtClean="0">
                <a:solidFill>
                  <a:schemeClr val="tx1">
                    <a:lumMod val="50000"/>
                    <a:lumOff val="50000"/>
                  </a:schemeClr>
                </a:solidFill>
              </a:rPr>
              <a:t>or</a:t>
            </a:r>
          </a:p>
          <a:p>
            <a:pPr lvl="1"/>
            <a:r>
              <a:rPr lang="en-US" dirty="0" smtClean="0"/>
              <a:t>Reduce Board, maintain </a:t>
            </a:r>
            <a:r>
              <a:rPr lang="en-US" dirty="0" err="1" smtClean="0"/>
              <a:t>Excom</a:t>
            </a:r>
            <a:r>
              <a:rPr lang="en-US" dirty="0" smtClean="0"/>
              <a:t>, dissolve Strategic Planning Committee</a:t>
            </a:r>
          </a:p>
          <a:p>
            <a:r>
              <a:rPr lang="en-US" dirty="0" smtClean="0"/>
              <a:t>No change on Special Committees, Joint Committees, Working Groups</a:t>
            </a:r>
          </a:p>
          <a:p>
            <a:r>
              <a:rPr lang="en-US" dirty="0" smtClean="0"/>
              <a:t>Open questions</a:t>
            </a:r>
          </a:p>
          <a:p>
            <a:pPr lvl="1"/>
            <a:r>
              <a:rPr lang="en-US" dirty="0" smtClean="0"/>
              <a:t>Merge Education </a:t>
            </a:r>
            <a:r>
              <a:rPr lang="en-US" dirty="0"/>
              <a:t>and Professional Development Committee and </a:t>
            </a:r>
            <a:r>
              <a:rPr lang="en-US" dirty="0" smtClean="0"/>
              <a:t>Evaluation </a:t>
            </a:r>
            <a:r>
              <a:rPr lang="en-US" dirty="0"/>
              <a:t>for Certification </a:t>
            </a:r>
            <a:r>
              <a:rPr lang="en-US" dirty="0" smtClean="0"/>
              <a:t>Committee? </a:t>
            </a:r>
          </a:p>
        </p:txBody>
      </p:sp>
      <p:sp>
        <p:nvSpPr>
          <p:cNvPr id="4" name="Slide Number Placeholder 3"/>
          <p:cNvSpPr>
            <a:spLocks noGrp="1"/>
          </p:cNvSpPr>
          <p:nvPr>
            <p:ph type="sldNum" sz="quarter" idx="12"/>
          </p:nvPr>
        </p:nvSpPr>
        <p:spPr/>
        <p:txBody>
          <a:bodyPr/>
          <a:lstStyle/>
          <a:p>
            <a:fld id="{70C44D15-BA16-4C5F-8B3E-0A08304F343A}" type="slidenum">
              <a:rPr lang="en-US" smtClean="0"/>
              <a:t>20</a:t>
            </a:fld>
            <a:endParaRPr lang="en-US"/>
          </a:p>
        </p:txBody>
      </p:sp>
    </p:spTree>
    <p:extLst>
      <p:ext uri="{BB962C8B-B14F-4D97-AF65-F5344CB8AC3E}">
        <p14:creationId xmlns:p14="http://schemas.microsoft.com/office/powerpoint/2010/main" val="3221767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9753600" cy="1143000"/>
          </a:xfrm>
        </p:spPr>
        <p:txBody>
          <a:bodyPr/>
          <a:lstStyle/>
          <a:p>
            <a:r>
              <a:rPr lang="en-US" dirty="0"/>
              <a:t>Committees, Councils, </a:t>
            </a:r>
            <a:r>
              <a:rPr lang="en-US" dirty="0" smtClean="0"/>
              <a:t>Board … 3</a:t>
            </a:r>
            <a:endParaRPr lang="en-US" dirty="0"/>
          </a:p>
        </p:txBody>
      </p:sp>
      <p:sp>
        <p:nvSpPr>
          <p:cNvPr id="3" name="Content Placeholder 2"/>
          <p:cNvSpPr>
            <a:spLocks noGrp="1"/>
          </p:cNvSpPr>
          <p:nvPr>
            <p:ph idx="1"/>
          </p:nvPr>
        </p:nvSpPr>
        <p:spPr/>
        <p:txBody>
          <a:bodyPr/>
          <a:lstStyle/>
          <a:p>
            <a:r>
              <a:rPr lang="en-US" dirty="0" smtClean="0"/>
              <a:t>Awards Committee</a:t>
            </a:r>
          </a:p>
          <a:p>
            <a:pPr lvl="1"/>
            <a:r>
              <a:rPr lang="en-US" dirty="0" smtClean="0"/>
              <a:t>Has a sub-committee for almost every awards</a:t>
            </a:r>
          </a:p>
          <a:p>
            <a:pPr lvl="1"/>
            <a:r>
              <a:rPr lang="en-US" dirty="0" smtClean="0"/>
              <a:t>Fellows Committee is a sub-committee</a:t>
            </a:r>
          </a:p>
          <a:p>
            <a:pPr lvl="1"/>
            <a:r>
              <a:rPr lang="en-US" dirty="0" smtClean="0"/>
              <a:t>Memorial Address Committee becomes a sub-committee</a:t>
            </a:r>
          </a:p>
          <a:p>
            <a:pPr lvl="1"/>
            <a:r>
              <a:rPr lang="en-US" dirty="0" smtClean="0"/>
              <a:t>Honorary Member Nominating Committee becomes a sub-committee</a:t>
            </a:r>
          </a:p>
        </p:txBody>
      </p:sp>
      <p:sp>
        <p:nvSpPr>
          <p:cNvPr id="4" name="Slide Number Placeholder 3"/>
          <p:cNvSpPr>
            <a:spLocks noGrp="1"/>
          </p:cNvSpPr>
          <p:nvPr>
            <p:ph type="sldNum" sz="quarter" idx="12"/>
          </p:nvPr>
        </p:nvSpPr>
        <p:spPr/>
        <p:txBody>
          <a:bodyPr/>
          <a:lstStyle/>
          <a:p>
            <a:fld id="{70C44D15-BA16-4C5F-8B3E-0A08304F343A}" type="slidenum">
              <a:rPr lang="en-US" smtClean="0"/>
              <a:t>21</a:t>
            </a:fld>
            <a:endParaRPr lang="en-US"/>
          </a:p>
        </p:txBody>
      </p:sp>
    </p:spTree>
    <p:extLst>
      <p:ext uri="{BB962C8B-B14F-4D97-AF65-F5344CB8AC3E}">
        <p14:creationId xmlns:p14="http://schemas.microsoft.com/office/powerpoint/2010/main" val="35031334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9753600" cy="1143000"/>
          </a:xfrm>
        </p:spPr>
        <p:txBody>
          <a:bodyPr/>
          <a:lstStyle/>
          <a:p>
            <a:r>
              <a:rPr lang="en-US" dirty="0"/>
              <a:t>Committees, Councils, </a:t>
            </a:r>
            <a:r>
              <a:rPr lang="en-US" dirty="0" smtClean="0"/>
              <a:t>Board … 4</a:t>
            </a:r>
            <a:endParaRPr lang="en-US" dirty="0"/>
          </a:p>
        </p:txBody>
      </p:sp>
      <p:sp>
        <p:nvSpPr>
          <p:cNvPr id="3" name="Content Placeholder 2"/>
          <p:cNvSpPr>
            <a:spLocks noGrp="1"/>
          </p:cNvSpPr>
          <p:nvPr>
            <p:ph idx="1"/>
          </p:nvPr>
        </p:nvSpPr>
        <p:spPr/>
        <p:txBody>
          <a:bodyPr/>
          <a:lstStyle/>
          <a:p>
            <a:r>
              <a:rPr lang="en-US" dirty="0" smtClean="0"/>
              <a:t>Division Directors Committee</a:t>
            </a:r>
          </a:p>
          <a:p>
            <a:pPr lvl="1"/>
            <a:r>
              <a:rPr lang="en-US" dirty="0" smtClean="0"/>
              <a:t>Change to a Council</a:t>
            </a:r>
          </a:p>
          <a:p>
            <a:pPr lvl="1"/>
            <a:r>
              <a:rPr lang="en-US" dirty="0" smtClean="0"/>
              <a:t>Name depends on whether we rename divisions</a:t>
            </a:r>
          </a:p>
          <a:p>
            <a:pPr lvl="1"/>
            <a:r>
              <a:rPr lang="en-US" dirty="0" smtClean="0"/>
              <a:t>For continuity, and to ease the burden on Division Directors, President-Elect will be Chair and Vice President, Deputy Chair</a:t>
            </a:r>
          </a:p>
        </p:txBody>
      </p:sp>
      <p:sp>
        <p:nvSpPr>
          <p:cNvPr id="4" name="Slide Number Placeholder 3"/>
          <p:cNvSpPr>
            <a:spLocks noGrp="1"/>
          </p:cNvSpPr>
          <p:nvPr>
            <p:ph type="sldNum" sz="quarter" idx="12"/>
          </p:nvPr>
        </p:nvSpPr>
        <p:spPr/>
        <p:txBody>
          <a:bodyPr/>
          <a:lstStyle/>
          <a:p>
            <a:fld id="{70C44D15-BA16-4C5F-8B3E-0A08304F343A}" type="slidenum">
              <a:rPr lang="en-US" smtClean="0"/>
              <a:t>22</a:t>
            </a:fld>
            <a:endParaRPr lang="en-US"/>
          </a:p>
        </p:txBody>
      </p:sp>
      <p:pic>
        <p:nvPicPr>
          <p:cNvPr id="2050" name="Picture 2" descr="C:\Users\stewart.walker2\AppData\Local\Microsoft\Windows\Temporary Internet Files\Content.IE5\NXSJENZC\AIFF Executive Committee meet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596253"/>
            <a:ext cx="4086225" cy="1728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9145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Divisions</a:t>
            </a:r>
            <a:endParaRPr lang="en-US" dirty="0"/>
          </a:p>
        </p:txBody>
      </p:sp>
      <p:sp>
        <p:nvSpPr>
          <p:cNvPr id="3" name="Content Placeholder 2"/>
          <p:cNvSpPr>
            <a:spLocks noGrp="1"/>
          </p:cNvSpPr>
          <p:nvPr>
            <p:ph idx="1"/>
          </p:nvPr>
        </p:nvSpPr>
        <p:spPr/>
        <p:txBody>
          <a:bodyPr/>
          <a:lstStyle/>
          <a:p>
            <a:r>
              <a:rPr lang="en-US" dirty="0" smtClean="0"/>
              <a:t>Leave current divisions as they are</a:t>
            </a:r>
          </a:p>
          <a:p>
            <a:pPr lvl="1"/>
            <a:r>
              <a:rPr lang="en-US" dirty="0" smtClean="0"/>
              <a:t>UASD has been formally initiated</a:t>
            </a:r>
          </a:p>
          <a:p>
            <a:pPr lvl="1"/>
            <a:r>
              <a:rPr lang="en-US" dirty="0" smtClean="0"/>
              <a:t>New officers being appointed or elected for PDAD</a:t>
            </a:r>
          </a:p>
          <a:p>
            <a:r>
              <a:rPr lang="en-US" dirty="0" smtClean="0"/>
              <a:t>Consider alternative names</a:t>
            </a:r>
          </a:p>
          <a:p>
            <a:pPr lvl="1"/>
            <a:r>
              <a:rPr lang="en-US" dirty="0" smtClean="0"/>
              <a:t>Technical Working Groups</a:t>
            </a:r>
          </a:p>
          <a:p>
            <a:pPr lvl="1"/>
            <a:r>
              <a:rPr lang="en-US" dirty="0" smtClean="0"/>
              <a:t>Special Interest Groups</a:t>
            </a:r>
          </a:p>
          <a:p>
            <a:r>
              <a:rPr lang="en-US" dirty="0" smtClean="0"/>
              <a:t>Upgrade Defense &amp; Intelligence Committee?</a:t>
            </a:r>
          </a:p>
          <a:p>
            <a:r>
              <a:rPr lang="en-US" dirty="0" smtClean="0"/>
              <a:t>Note earlier recommendation to create Division Directors Council</a:t>
            </a:r>
            <a:endParaRPr lang="en-US" dirty="0"/>
          </a:p>
        </p:txBody>
      </p:sp>
      <p:sp>
        <p:nvSpPr>
          <p:cNvPr id="4" name="Slide Number Placeholder 3"/>
          <p:cNvSpPr>
            <a:spLocks noGrp="1"/>
          </p:cNvSpPr>
          <p:nvPr>
            <p:ph type="sldNum" sz="quarter" idx="12"/>
          </p:nvPr>
        </p:nvSpPr>
        <p:spPr/>
        <p:txBody>
          <a:bodyPr/>
          <a:lstStyle/>
          <a:p>
            <a:fld id="{70C44D15-BA16-4C5F-8B3E-0A08304F343A}" type="slidenum">
              <a:rPr lang="en-US" smtClean="0"/>
              <a:t>23</a:t>
            </a:fld>
            <a:endParaRPr lang="en-US"/>
          </a:p>
        </p:txBody>
      </p:sp>
    </p:spTree>
    <p:extLst>
      <p:ext uri="{BB962C8B-B14F-4D97-AF65-F5344CB8AC3E}">
        <p14:creationId xmlns:p14="http://schemas.microsoft.com/office/powerpoint/2010/main" val="5542320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Regions</a:t>
            </a:r>
            <a:endParaRPr lang="en-US" dirty="0"/>
          </a:p>
        </p:txBody>
      </p:sp>
      <p:sp>
        <p:nvSpPr>
          <p:cNvPr id="3" name="Content Placeholder 2"/>
          <p:cNvSpPr>
            <a:spLocks noGrp="1"/>
          </p:cNvSpPr>
          <p:nvPr>
            <p:ph idx="1"/>
          </p:nvPr>
        </p:nvSpPr>
        <p:spPr/>
        <p:txBody>
          <a:bodyPr>
            <a:noAutofit/>
          </a:bodyPr>
          <a:lstStyle/>
          <a:p>
            <a:r>
              <a:rPr lang="en-US" sz="2400" dirty="0" smtClean="0"/>
              <a:t>Recognize the success of the two amalgamations to date</a:t>
            </a:r>
          </a:p>
          <a:p>
            <a:pPr lvl="1"/>
            <a:r>
              <a:rPr lang="en-US" sz="2000" dirty="0" smtClean="0"/>
              <a:t>Heartland</a:t>
            </a:r>
          </a:p>
          <a:p>
            <a:pPr lvl="1"/>
            <a:r>
              <a:rPr lang="en-US" sz="2000" dirty="0" smtClean="0"/>
              <a:t>Pacific Southwest</a:t>
            </a:r>
          </a:p>
          <a:p>
            <a:r>
              <a:rPr lang="en-US" sz="2400" dirty="0" smtClean="0"/>
              <a:t>Seek similar solutions elsewhere</a:t>
            </a:r>
          </a:p>
          <a:p>
            <a:r>
              <a:rPr lang="en-US" sz="2400" dirty="0" smtClean="0"/>
              <a:t>Renew Society presence in New England</a:t>
            </a:r>
          </a:p>
          <a:p>
            <a:r>
              <a:rPr lang="en-US" sz="2400" dirty="0" smtClean="0"/>
              <a:t>Synchronize region calendars</a:t>
            </a:r>
          </a:p>
          <a:p>
            <a:r>
              <a:rPr lang="en-US" sz="2400" dirty="0" smtClean="0"/>
              <a:t>Simplify regional governance, i.e. officers and committees</a:t>
            </a:r>
          </a:p>
          <a:p>
            <a:r>
              <a:rPr lang="en-US" sz="2400" dirty="0" smtClean="0"/>
              <a:t>Facilitation by ASPRS headquarters, e.g. websites, funding, electronic meeting facilities</a:t>
            </a:r>
            <a:endParaRPr lang="en-US" sz="2400" dirty="0"/>
          </a:p>
        </p:txBody>
      </p:sp>
      <p:sp>
        <p:nvSpPr>
          <p:cNvPr id="4" name="Slide Number Placeholder 3"/>
          <p:cNvSpPr>
            <a:spLocks noGrp="1"/>
          </p:cNvSpPr>
          <p:nvPr>
            <p:ph type="sldNum" sz="quarter" idx="12"/>
          </p:nvPr>
        </p:nvSpPr>
        <p:spPr/>
        <p:txBody>
          <a:bodyPr/>
          <a:lstStyle/>
          <a:p>
            <a:fld id="{70C44D15-BA16-4C5F-8B3E-0A08304F343A}" type="slidenum">
              <a:rPr lang="en-US" smtClean="0"/>
              <a:t>24</a:t>
            </a:fld>
            <a:endParaRPr lang="en-US"/>
          </a:p>
        </p:txBody>
      </p:sp>
    </p:spTree>
    <p:extLst>
      <p:ext uri="{BB962C8B-B14F-4D97-AF65-F5344CB8AC3E}">
        <p14:creationId xmlns:p14="http://schemas.microsoft.com/office/powerpoint/2010/main" val="32488939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Text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2"/>
          </p:nvPr>
        </p:nvSpPr>
        <p:spPr/>
        <p:txBody>
          <a:bodyPr/>
          <a:lstStyle/>
          <a:p>
            <a:fld id="{70C44D15-BA16-4C5F-8B3E-0A08304F343A}" type="slidenum">
              <a:rPr lang="en-US" smtClean="0"/>
              <a:t>25</a:t>
            </a:fld>
            <a:endParaRPr lang="en-US"/>
          </a:p>
        </p:txBody>
      </p:sp>
    </p:spTree>
    <p:extLst>
      <p:ext uri="{BB962C8B-B14F-4D97-AF65-F5344CB8AC3E}">
        <p14:creationId xmlns:p14="http://schemas.microsoft.com/office/powerpoint/2010/main" val="9305599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Streamlining</a:t>
            </a:r>
            <a:endParaRPr lang="en-US" dirty="0"/>
          </a:p>
        </p:txBody>
      </p:sp>
      <p:sp>
        <p:nvSpPr>
          <p:cNvPr id="3" name="Content Placeholder 2"/>
          <p:cNvSpPr>
            <a:spLocks noGrp="1"/>
          </p:cNvSpPr>
          <p:nvPr>
            <p:ph idx="1"/>
          </p:nvPr>
        </p:nvSpPr>
        <p:spPr/>
        <p:txBody>
          <a:bodyPr/>
          <a:lstStyle/>
          <a:p>
            <a:r>
              <a:rPr lang="en-US" dirty="0" smtClean="0"/>
              <a:t>Task Force’s findings and their implementation is part of Michael’s “Crawl, walk, run” strategy</a:t>
            </a:r>
          </a:p>
          <a:p>
            <a:r>
              <a:rPr lang="en-US" dirty="0" smtClean="0"/>
              <a:t>Implementation requires</a:t>
            </a:r>
          </a:p>
          <a:p>
            <a:pPr lvl="1"/>
            <a:r>
              <a:rPr lang="en-US" dirty="0"/>
              <a:t>D</a:t>
            </a:r>
            <a:r>
              <a:rPr lang="en-US" dirty="0" smtClean="0"/>
              <a:t>iscussion</a:t>
            </a:r>
            <a:r>
              <a:rPr lang="en-US" dirty="0"/>
              <a:t>, refinement and approval </a:t>
            </a:r>
            <a:r>
              <a:rPr lang="en-US" dirty="0" smtClean="0"/>
              <a:t>by </a:t>
            </a:r>
            <a:r>
              <a:rPr lang="en-US" dirty="0" err="1" smtClean="0"/>
              <a:t>Excom</a:t>
            </a:r>
            <a:endParaRPr lang="en-US" dirty="0" smtClean="0"/>
          </a:p>
          <a:p>
            <a:pPr lvl="1"/>
            <a:r>
              <a:rPr lang="en-US" dirty="0" smtClean="0"/>
              <a:t>Discussion, refinement and approval by Board</a:t>
            </a:r>
          </a:p>
          <a:p>
            <a:pPr lvl="1"/>
            <a:r>
              <a:rPr lang="en-US" dirty="0" smtClean="0"/>
              <a:t>Significant changes to bylaws</a:t>
            </a:r>
          </a:p>
          <a:p>
            <a:pPr lvl="2"/>
            <a:r>
              <a:rPr lang="en-US" dirty="0" smtClean="0"/>
              <a:t>Amendment to bylaws currently in process will make future changes faster</a:t>
            </a:r>
          </a:p>
          <a:p>
            <a:r>
              <a:rPr lang="en-US" dirty="0" smtClean="0"/>
              <a:t>Significant work required, perhaps by a Working Group, on value proposition and benefits</a:t>
            </a:r>
            <a:endParaRPr lang="en-US" dirty="0"/>
          </a:p>
        </p:txBody>
      </p:sp>
      <p:sp>
        <p:nvSpPr>
          <p:cNvPr id="4" name="Slide Number Placeholder 3"/>
          <p:cNvSpPr>
            <a:spLocks noGrp="1"/>
          </p:cNvSpPr>
          <p:nvPr>
            <p:ph type="sldNum" sz="quarter" idx="12"/>
          </p:nvPr>
        </p:nvSpPr>
        <p:spPr/>
        <p:txBody>
          <a:bodyPr/>
          <a:lstStyle/>
          <a:p>
            <a:fld id="{70C44D15-BA16-4C5F-8B3E-0A08304F343A}" type="slidenum">
              <a:rPr lang="en-US" smtClean="0"/>
              <a:t>26</a:t>
            </a:fld>
            <a:endParaRPr lang="en-US"/>
          </a:p>
        </p:txBody>
      </p:sp>
    </p:spTree>
    <p:extLst>
      <p:ext uri="{BB962C8B-B14F-4D97-AF65-F5344CB8AC3E}">
        <p14:creationId xmlns:p14="http://schemas.microsoft.com/office/powerpoint/2010/main" val="6615501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Parting thought</a:t>
            </a:r>
            <a:endParaRPr lang="en-US" dirty="0"/>
          </a:p>
        </p:txBody>
      </p:sp>
      <p:sp>
        <p:nvSpPr>
          <p:cNvPr id="3" name="Slide Number Placeholder 2"/>
          <p:cNvSpPr>
            <a:spLocks noGrp="1"/>
          </p:cNvSpPr>
          <p:nvPr>
            <p:ph type="sldNum" sz="quarter" idx="12"/>
          </p:nvPr>
        </p:nvSpPr>
        <p:spPr/>
        <p:txBody>
          <a:bodyPr/>
          <a:lstStyle/>
          <a:p>
            <a:fld id="{70C44D15-BA16-4C5F-8B3E-0A08304F343A}" type="slidenum">
              <a:rPr lang="en-US" smtClean="0"/>
              <a:t>27</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896" y="1957451"/>
            <a:ext cx="4191000" cy="4748149"/>
          </a:xfrm>
          <a:prstGeom prst="rect">
            <a:avLst/>
          </a:prstGeom>
        </p:spPr>
      </p:pic>
    </p:spTree>
    <p:extLst>
      <p:ext uri="{BB962C8B-B14F-4D97-AF65-F5344CB8AC3E}">
        <p14:creationId xmlns:p14="http://schemas.microsoft.com/office/powerpoint/2010/main" val="27091246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dirty="0" smtClean="0"/>
              <a:t>Questions and answers</a:t>
            </a:r>
          </a:p>
          <a:p>
            <a:r>
              <a:rPr lang="en-US" dirty="0" smtClean="0"/>
              <a:t>Opinions and improvements</a:t>
            </a:r>
          </a:p>
          <a:p>
            <a:r>
              <a:rPr lang="en-US" dirty="0" smtClean="0"/>
              <a:t>Volunteers</a:t>
            </a:r>
          </a:p>
          <a:p>
            <a:r>
              <a:rPr lang="en-US" dirty="0" smtClean="0"/>
              <a:t>Point of contact</a:t>
            </a:r>
          </a:p>
          <a:p>
            <a:pPr lvl="1"/>
            <a:r>
              <a:rPr lang="en-US" dirty="0" smtClean="0"/>
              <a:t>Stewart Walker</a:t>
            </a:r>
          </a:p>
          <a:p>
            <a:pPr lvl="2"/>
            <a:r>
              <a:rPr lang="en-US" dirty="0" smtClean="0"/>
              <a:t>BAE Systems, 10920 Technology Place, San Diego, CA 92127</a:t>
            </a:r>
          </a:p>
          <a:p>
            <a:pPr lvl="2"/>
            <a:r>
              <a:rPr lang="en-US" dirty="0" smtClean="0"/>
              <a:t>(858) 592-1764</a:t>
            </a:r>
          </a:p>
          <a:p>
            <a:pPr lvl="2"/>
            <a:r>
              <a:rPr lang="en-US" dirty="0" smtClean="0">
                <a:hlinkClick r:id="rId2"/>
              </a:rPr>
              <a:t>stewart.walker2@baesystems.com</a:t>
            </a:r>
            <a:endParaRPr lang="en-US" dirty="0" smtClean="0"/>
          </a:p>
          <a:p>
            <a:r>
              <a:rPr lang="en-US" dirty="0" smtClean="0"/>
              <a:t>The Streamliners want your Society to work better!</a:t>
            </a:r>
            <a:endParaRPr lang="en-US" dirty="0"/>
          </a:p>
        </p:txBody>
      </p:sp>
      <p:sp>
        <p:nvSpPr>
          <p:cNvPr id="4" name="Slide Number Placeholder 3"/>
          <p:cNvSpPr>
            <a:spLocks noGrp="1"/>
          </p:cNvSpPr>
          <p:nvPr>
            <p:ph type="sldNum" sz="quarter" idx="12"/>
          </p:nvPr>
        </p:nvSpPr>
        <p:spPr/>
        <p:txBody>
          <a:bodyPr/>
          <a:lstStyle/>
          <a:p>
            <a:fld id="{70C44D15-BA16-4C5F-8B3E-0A08304F343A}" type="slidenum">
              <a:rPr lang="en-US" smtClean="0"/>
              <a:t>28</a:t>
            </a:fld>
            <a:endParaRPr lang="en-US"/>
          </a:p>
        </p:txBody>
      </p:sp>
    </p:spTree>
    <p:extLst>
      <p:ext uri="{BB962C8B-B14F-4D97-AF65-F5344CB8AC3E}">
        <p14:creationId xmlns:p14="http://schemas.microsoft.com/office/powerpoint/2010/main" val="13198929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Streamlining Reports</a:t>
            </a:r>
            <a:endParaRPr lang="en-US" dirty="0"/>
          </a:p>
        </p:txBody>
      </p:sp>
      <p:sp>
        <p:nvSpPr>
          <p:cNvPr id="3" name="Content Placeholder 2"/>
          <p:cNvSpPr>
            <a:spLocks noGrp="1"/>
          </p:cNvSpPr>
          <p:nvPr>
            <p:ph idx="1"/>
          </p:nvPr>
        </p:nvSpPr>
        <p:spPr/>
        <p:txBody>
          <a:bodyPr>
            <a:normAutofit/>
          </a:bodyPr>
          <a:lstStyle/>
          <a:p>
            <a:r>
              <a:rPr lang="en-US" dirty="0" smtClean="0"/>
              <a:t>Initial Report to Board in Denver</a:t>
            </a:r>
          </a:p>
          <a:p>
            <a:r>
              <a:rPr lang="en-US" dirty="0" smtClean="0"/>
              <a:t>Report on Recommendation #2 Divisions</a:t>
            </a:r>
          </a:p>
          <a:p>
            <a:r>
              <a:rPr lang="en-US" dirty="0"/>
              <a:t>Report on Recommendation </a:t>
            </a:r>
            <a:r>
              <a:rPr lang="en-US" dirty="0" smtClean="0"/>
              <a:t>#3 Regions</a:t>
            </a:r>
            <a:endParaRPr lang="en-US" dirty="0"/>
          </a:p>
          <a:p>
            <a:r>
              <a:rPr lang="en-US" dirty="0"/>
              <a:t>Report on Recommendation </a:t>
            </a:r>
            <a:r>
              <a:rPr lang="en-US" dirty="0" smtClean="0"/>
              <a:t>#4 Committees</a:t>
            </a:r>
            <a:endParaRPr lang="en-US" dirty="0"/>
          </a:p>
          <a:p>
            <a:r>
              <a:rPr lang="en-US" dirty="0"/>
              <a:t>Report on Recommendation </a:t>
            </a:r>
            <a:r>
              <a:rPr lang="en-US" dirty="0" smtClean="0"/>
              <a:t>#6 Membership</a:t>
            </a:r>
          </a:p>
        </p:txBody>
      </p:sp>
    </p:spTree>
    <p:extLst>
      <p:ext uri="{BB962C8B-B14F-4D97-AF65-F5344CB8AC3E}">
        <p14:creationId xmlns:p14="http://schemas.microsoft.com/office/powerpoint/2010/main" val="1222670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ASPRS: the governance</a:t>
            </a:r>
            <a:endParaRPr lang="en-US" dirty="0"/>
          </a:p>
        </p:txBody>
      </p:sp>
      <p:sp>
        <p:nvSpPr>
          <p:cNvPr id="3" name="Content Placeholder 2"/>
          <p:cNvSpPr>
            <a:spLocks noGrp="1"/>
          </p:cNvSpPr>
          <p:nvPr>
            <p:ph idx="1"/>
          </p:nvPr>
        </p:nvSpPr>
        <p:spPr/>
        <p:txBody>
          <a:bodyPr>
            <a:normAutofit/>
          </a:bodyPr>
          <a:lstStyle/>
          <a:p>
            <a:r>
              <a:rPr lang="en-US" dirty="0" smtClean="0"/>
              <a:t>Like any society, ASPRS run according to bylaws</a:t>
            </a:r>
          </a:p>
          <a:p>
            <a:r>
              <a:rPr lang="en-US" dirty="0" smtClean="0"/>
              <a:t>Series of standing committees ensure Society is administered correctly</a:t>
            </a:r>
          </a:p>
          <a:p>
            <a:r>
              <a:rPr lang="en-US" dirty="0" smtClean="0"/>
              <a:t>Society’s members belong to Divisions, which do the real work of the Society</a:t>
            </a:r>
          </a:p>
          <a:p>
            <a:r>
              <a:rPr lang="en-US" dirty="0" smtClean="0"/>
              <a:t>There are also Councils, which represent the interest of particular groups of members</a:t>
            </a:r>
          </a:p>
          <a:p>
            <a:r>
              <a:rPr lang="en-US" dirty="0" smtClean="0"/>
              <a:t>Society also has regional structure, to give members local representation</a:t>
            </a:r>
          </a:p>
        </p:txBody>
      </p:sp>
      <p:sp>
        <p:nvSpPr>
          <p:cNvPr id="5" name="Slide Number Placeholder 4"/>
          <p:cNvSpPr>
            <a:spLocks noGrp="1"/>
          </p:cNvSpPr>
          <p:nvPr>
            <p:ph type="sldNum" sz="quarter" idx="12"/>
          </p:nvPr>
        </p:nvSpPr>
        <p:spPr/>
        <p:txBody>
          <a:bodyPr/>
          <a:lstStyle/>
          <a:p>
            <a:fld id="{70C44D15-BA16-4C5F-8B3E-0A08304F343A}" type="slidenum">
              <a:rPr lang="en-US" smtClean="0"/>
              <a:t>3</a:t>
            </a:fld>
            <a:endParaRPr lang="en-US"/>
          </a:p>
        </p:txBody>
      </p:sp>
    </p:spTree>
    <p:extLst>
      <p:ext uri="{BB962C8B-B14F-4D97-AF65-F5344CB8AC3E}">
        <p14:creationId xmlns:p14="http://schemas.microsoft.com/office/powerpoint/2010/main" val="35700096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285" y="152400"/>
            <a:ext cx="8229600" cy="639762"/>
          </a:xfrm>
        </p:spPr>
        <p:txBody>
          <a:bodyPr>
            <a:normAutofit fontScale="90000"/>
          </a:bodyPr>
          <a:lstStyle/>
          <a:p>
            <a:r>
              <a:rPr lang="en-US" dirty="0" smtClean="0"/>
              <a:t>Initial Report to Board in Denver</a:t>
            </a:r>
            <a:endParaRPr lang="en-US" dirty="0"/>
          </a:p>
        </p:txBody>
      </p:sp>
      <p:sp>
        <p:nvSpPr>
          <p:cNvPr id="3" name="Content Placeholder 2"/>
          <p:cNvSpPr>
            <a:spLocks noGrp="1"/>
          </p:cNvSpPr>
          <p:nvPr>
            <p:ph idx="1"/>
          </p:nvPr>
        </p:nvSpPr>
        <p:spPr>
          <a:xfrm>
            <a:off x="228600" y="990600"/>
            <a:ext cx="8610600" cy="5638800"/>
          </a:xfrm>
        </p:spPr>
        <p:txBody>
          <a:bodyPr>
            <a:normAutofit/>
          </a:bodyPr>
          <a:lstStyle/>
          <a:p>
            <a:r>
              <a:rPr lang="en-US" dirty="0"/>
              <a:t>Outlines case for a simpler organizational structure</a:t>
            </a:r>
          </a:p>
          <a:p>
            <a:pPr lvl="0"/>
            <a:r>
              <a:rPr lang="en-US" dirty="0" smtClean="0"/>
              <a:t>Discusses relationship of streamlining to:</a:t>
            </a:r>
          </a:p>
          <a:p>
            <a:pPr lvl="1"/>
            <a:r>
              <a:rPr lang="en-US" dirty="0" smtClean="0"/>
              <a:t>Articles of Incorporation</a:t>
            </a:r>
          </a:p>
          <a:p>
            <a:pPr lvl="1"/>
            <a:r>
              <a:rPr lang="en-US" dirty="0" smtClean="0"/>
              <a:t>Bylaws</a:t>
            </a:r>
          </a:p>
          <a:p>
            <a:pPr lvl="1"/>
            <a:r>
              <a:rPr lang="en-US" dirty="0" smtClean="0"/>
              <a:t>Strategic Plan</a:t>
            </a:r>
          </a:p>
          <a:p>
            <a:r>
              <a:rPr lang="en-US" dirty="0" smtClean="0"/>
              <a:t>Makes 7 specific recommendations</a:t>
            </a:r>
          </a:p>
          <a:p>
            <a:pPr lvl="1"/>
            <a:r>
              <a:rPr lang="en-US" dirty="0" smtClean="0"/>
              <a:t>2 were subsumed into other recommendations</a:t>
            </a:r>
          </a:p>
          <a:p>
            <a:pPr lvl="1"/>
            <a:r>
              <a:rPr lang="en-US" dirty="0" smtClean="0"/>
              <a:t>1 is being implemented by HQ </a:t>
            </a:r>
          </a:p>
          <a:p>
            <a:pPr lvl="1"/>
            <a:r>
              <a:rPr lang="en-US" dirty="0" smtClean="0"/>
              <a:t>4 were explored further in additional reports</a:t>
            </a:r>
          </a:p>
        </p:txBody>
      </p:sp>
    </p:spTree>
    <p:extLst>
      <p:ext uri="{BB962C8B-B14F-4D97-AF65-F5344CB8AC3E}">
        <p14:creationId xmlns:p14="http://schemas.microsoft.com/office/powerpoint/2010/main" val="41476723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89" y="0"/>
            <a:ext cx="8229600" cy="762000"/>
          </a:xfrm>
        </p:spPr>
        <p:txBody>
          <a:bodyPr>
            <a:normAutofit/>
          </a:bodyPr>
          <a:lstStyle/>
          <a:p>
            <a:r>
              <a:rPr lang="en-US" dirty="0" smtClean="0"/>
              <a:t>Recommendation </a:t>
            </a:r>
            <a:r>
              <a:rPr lang="en-US" dirty="0"/>
              <a:t>#2 Divisions</a:t>
            </a:r>
          </a:p>
        </p:txBody>
      </p:sp>
      <p:sp>
        <p:nvSpPr>
          <p:cNvPr id="3" name="Content Placeholder 2"/>
          <p:cNvSpPr>
            <a:spLocks noGrp="1"/>
          </p:cNvSpPr>
          <p:nvPr>
            <p:ph idx="1"/>
          </p:nvPr>
        </p:nvSpPr>
        <p:spPr>
          <a:xfrm>
            <a:off x="457200" y="762000"/>
            <a:ext cx="8229600" cy="5867400"/>
          </a:xfrm>
        </p:spPr>
        <p:txBody>
          <a:bodyPr>
            <a:normAutofit fontScale="70000" lnSpcReduction="20000"/>
          </a:bodyPr>
          <a:lstStyle/>
          <a:p>
            <a:pPr lvl="0"/>
            <a:r>
              <a:rPr lang="en-US" dirty="0"/>
              <a:t>E</a:t>
            </a:r>
            <a:r>
              <a:rPr lang="en-US" dirty="0" smtClean="0"/>
              <a:t>xisting Divisions should </a:t>
            </a:r>
            <a:r>
              <a:rPr lang="en-US" dirty="0"/>
              <a:t>continue and </a:t>
            </a:r>
            <a:r>
              <a:rPr lang="en-US" dirty="0" smtClean="0"/>
              <a:t>the </a:t>
            </a:r>
            <a:r>
              <a:rPr lang="en-US" dirty="0"/>
              <a:t>officer positions </a:t>
            </a:r>
            <a:r>
              <a:rPr lang="en-US" dirty="0" smtClean="0"/>
              <a:t>should be filled</a:t>
            </a:r>
            <a:endParaRPr lang="en-US" dirty="0"/>
          </a:p>
          <a:p>
            <a:pPr lvl="0"/>
            <a:r>
              <a:rPr lang="en-US" dirty="0" smtClean="0"/>
              <a:t>PAD </a:t>
            </a:r>
            <a:r>
              <a:rPr lang="en-US" dirty="0"/>
              <a:t>and </a:t>
            </a:r>
            <a:r>
              <a:rPr lang="en-US" dirty="0" err="1"/>
              <a:t>PDAD</a:t>
            </a:r>
            <a:r>
              <a:rPr lang="en-US" dirty="0"/>
              <a:t> should </a:t>
            </a:r>
            <a:r>
              <a:rPr lang="en-US" dirty="0" smtClean="0"/>
              <a:t>discuss their respective names and interests (e.g. “Sensors and Acquisition”; and “Photogrammetry Applications” )</a:t>
            </a:r>
          </a:p>
          <a:p>
            <a:pPr lvl="0"/>
            <a:r>
              <a:rPr lang="en-US" dirty="0" smtClean="0"/>
              <a:t>PAD and </a:t>
            </a:r>
            <a:r>
              <a:rPr lang="en-US" dirty="0" err="1" smtClean="0"/>
              <a:t>PDAD</a:t>
            </a:r>
            <a:r>
              <a:rPr lang="en-US" dirty="0" smtClean="0"/>
              <a:t> should consider merging into a single Photogrammetry and Sensors Division</a:t>
            </a:r>
          </a:p>
          <a:p>
            <a:pPr lvl="0"/>
            <a:r>
              <a:rPr lang="en-US" dirty="0" smtClean="0"/>
              <a:t>The </a:t>
            </a:r>
            <a:r>
              <a:rPr lang="en-US" dirty="0"/>
              <a:t>unit within a Division that is set up to work on a particular </a:t>
            </a:r>
            <a:r>
              <a:rPr lang="en-US" dirty="0" smtClean="0"/>
              <a:t>project, </a:t>
            </a:r>
            <a:r>
              <a:rPr lang="en-US" dirty="0"/>
              <a:t>should be called a “Working Group</a:t>
            </a:r>
            <a:r>
              <a:rPr lang="en-US" dirty="0" smtClean="0"/>
              <a:t>”, not a “Committee”</a:t>
            </a:r>
            <a:endParaRPr lang="en-US" dirty="0"/>
          </a:p>
          <a:p>
            <a:pPr lvl="0"/>
            <a:r>
              <a:rPr lang="en-US" dirty="0" smtClean="0"/>
              <a:t>Current Defense </a:t>
            </a:r>
            <a:r>
              <a:rPr lang="en-US" dirty="0"/>
              <a:t>&amp; Intelligence Committee </a:t>
            </a:r>
            <a:r>
              <a:rPr lang="en-US" dirty="0" smtClean="0"/>
              <a:t>should consider becoming a Division</a:t>
            </a:r>
            <a:endParaRPr lang="en-US" dirty="0"/>
          </a:p>
          <a:p>
            <a:pPr lvl="0"/>
            <a:r>
              <a:rPr lang="en-US" dirty="0" smtClean="0"/>
              <a:t>Other interests to consider for Division status are </a:t>
            </a:r>
            <a:r>
              <a:rPr lang="en-US" dirty="0"/>
              <a:t>the </a:t>
            </a:r>
            <a:r>
              <a:rPr lang="en-US" dirty="0" smtClean="0"/>
              <a:t>History </a:t>
            </a:r>
            <a:r>
              <a:rPr lang="en-US" dirty="0"/>
              <a:t>of </a:t>
            </a:r>
            <a:r>
              <a:rPr lang="en-US" dirty="0" smtClean="0"/>
              <a:t>Photogrammetry </a:t>
            </a:r>
            <a:r>
              <a:rPr lang="en-US" dirty="0"/>
              <a:t>and </a:t>
            </a:r>
            <a:r>
              <a:rPr lang="en-US" dirty="0" smtClean="0"/>
              <a:t>Remote </a:t>
            </a:r>
            <a:r>
              <a:rPr lang="en-US" dirty="0"/>
              <a:t>S</a:t>
            </a:r>
            <a:r>
              <a:rPr lang="en-US" dirty="0" smtClean="0"/>
              <a:t>ensing</a:t>
            </a:r>
            <a:r>
              <a:rPr lang="en-US" dirty="0"/>
              <a:t>, </a:t>
            </a:r>
            <a:r>
              <a:rPr lang="en-US" dirty="0" smtClean="0"/>
              <a:t>Transportation</a:t>
            </a:r>
            <a:r>
              <a:rPr lang="en-US" dirty="0"/>
              <a:t>, </a:t>
            </a:r>
            <a:r>
              <a:rPr lang="en-US" dirty="0" smtClean="0"/>
              <a:t>Geodesy</a:t>
            </a:r>
            <a:r>
              <a:rPr lang="en-US" dirty="0"/>
              <a:t>, and </a:t>
            </a:r>
            <a:r>
              <a:rPr lang="en-US" dirty="0" smtClean="0"/>
              <a:t>Markets </a:t>
            </a:r>
            <a:r>
              <a:rPr lang="en-US" dirty="0"/>
              <a:t>and </a:t>
            </a:r>
            <a:r>
              <a:rPr lang="en-US" dirty="0" smtClean="0"/>
              <a:t>Policies. Under </a:t>
            </a:r>
            <a:r>
              <a:rPr lang="en-US" dirty="0"/>
              <a:t>the current structure, these could also be as addressed by Working Groups of the existing Divisions.</a:t>
            </a:r>
          </a:p>
          <a:p>
            <a:pPr lvl="0"/>
            <a:r>
              <a:rPr lang="en-US" dirty="0" smtClean="0"/>
              <a:t>Division </a:t>
            </a:r>
            <a:r>
              <a:rPr lang="en-US" dirty="0"/>
              <a:t>Directors Committee </a:t>
            </a:r>
            <a:r>
              <a:rPr lang="en-US" dirty="0" smtClean="0"/>
              <a:t>should be </a:t>
            </a:r>
            <a:r>
              <a:rPr lang="en-US" dirty="0"/>
              <a:t>raised in status to Division Directors Council, consisting of the Division Directors and Assistant Division Directors, with the President-Elect as Chair and Vice President as Deputy Chair.</a:t>
            </a:r>
          </a:p>
          <a:p>
            <a:endParaRPr lang="en-US" dirty="0" smtClean="0"/>
          </a:p>
          <a:p>
            <a:endParaRPr lang="en-US" dirty="0"/>
          </a:p>
        </p:txBody>
      </p:sp>
    </p:spTree>
    <p:extLst>
      <p:ext uri="{BB962C8B-B14F-4D97-AF65-F5344CB8AC3E}">
        <p14:creationId xmlns:p14="http://schemas.microsoft.com/office/powerpoint/2010/main" val="12545594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419" y="152400"/>
            <a:ext cx="8229600" cy="792162"/>
          </a:xfrm>
        </p:spPr>
        <p:txBody>
          <a:bodyPr>
            <a:normAutofit/>
          </a:bodyPr>
          <a:lstStyle/>
          <a:p>
            <a:r>
              <a:rPr lang="en-US" dirty="0" smtClean="0"/>
              <a:t>Recommendation </a:t>
            </a:r>
            <a:r>
              <a:rPr lang="en-US" dirty="0"/>
              <a:t>#3 Regions</a:t>
            </a:r>
          </a:p>
        </p:txBody>
      </p:sp>
      <p:sp>
        <p:nvSpPr>
          <p:cNvPr id="3" name="Content Placeholder 2"/>
          <p:cNvSpPr>
            <a:spLocks noGrp="1"/>
          </p:cNvSpPr>
          <p:nvPr>
            <p:ph idx="1"/>
          </p:nvPr>
        </p:nvSpPr>
        <p:spPr>
          <a:xfrm>
            <a:off x="457200" y="1371600"/>
            <a:ext cx="8229600" cy="4754563"/>
          </a:xfrm>
        </p:spPr>
        <p:txBody>
          <a:bodyPr>
            <a:normAutofit fontScale="77500" lnSpcReduction="20000"/>
          </a:bodyPr>
          <a:lstStyle/>
          <a:p>
            <a:r>
              <a:rPr lang="en-US" dirty="0" smtClean="0"/>
              <a:t>Main </a:t>
            </a:r>
            <a:r>
              <a:rPr lang="en-US" dirty="0"/>
              <a:t>purpose of Regions is to provide services to members on a local basis, for example face-to-face technical and networking </a:t>
            </a:r>
            <a:r>
              <a:rPr lang="en-US" dirty="0" smtClean="0"/>
              <a:t>events</a:t>
            </a:r>
          </a:p>
          <a:p>
            <a:r>
              <a:rPr lang="en-US" dirty="0" smtClean="0"/>
              <a:t>Region </a:t>
            </a:r>
            <a:r>
              <a:rPr lang="en-US" dirty="0"/>
              <a:t>officers </a:t>
            </a:r>
            <a:r>
              <a:rPr lang="en-US" dirty="0" smtClean="0"/>
              <a:t>should form the </a:t>
            </a:r>
            <a:r>
              <a:rPr lang="en-US" dirty="0"/>
              <a:t>Region Officers </a:t>
            </a:r>
            <a:r>
              <a:rPr lang="en-US" dirty="0" smtClean="0"/>
              <a:t>Council, and be represented </a:t>
            </a:r>
            <a:r>
              <a:rPr lang="en-US" dirty="0"/>
              <a:t>on the </a:t>
            </a:r>
            <a:r>
              <a:rPr lang="en-US" dirty="0" smtClean="0"/>
              <a:t>Board </a:t>
            </a:r>
            <a:r>
              <a:rPr lang="en-US" dirty="0"/>
              <a:t>of </a:t>
            </a:r>
            <a:r>
              <a:rPr lang="en-US" dirty="0" smtClean="0"/>
              <a:t>Directors (no need then for National Directors)</a:t>
            </a:r>
          </a:p>
          <a:p>
            <a:r>
              <a:rPr lang="en-US" dirty="0" smtClean="0"/>
              <a:t>Evaluate the concept </a:t>
            </a:r>
            <a:r>
              <a:rPr lang="en-US" dirty="0"/>
              <a:t>of Metropolitan Affinity </a:t>
            </a:r>
            <a:r>
              <a:rPr lang="en-US" dirty="0" smtClean="0"/>
              <a:t>Groups as a replacement for Regions</a:t>
            </a:r>
          </a:p>
          <a:p>
            <a:pPr lvl="0"/>
            <a:r>
              <a:rPr lang="en-US" dirty="0"/>
              <a:t>Allow the number of regions to become smaller</a:t>
            </a:r>
          </a:p>
          <a:p>
            <a:pPr lvl="0"/>
            <a:r>
              <a:rPr lang="en-US" dirty="0"/>
              <a:t>Reduce the number of officers required for a region to </a:t>
            </a:r>
            <a:r>
              <a:rPr lang="en-US" dirty="0" smtClean="0"/>
              <a:t>operate</a:t>
            </a:r>
          </a:p>
          <a:p>
            <a:pPr lvl="0"/>
            <a:r>
              <a:rPr lang="en-US" dirty="0"/>
              <a:t>Instruct Headquarters to continue </a:t>
            </a:r>
            <a:r>
              <a:rPr lang="en-US" dirty="0" smtClean="0"/>
              <a:t>its </a:t>
            </a:r>
            <a:r>
              <a:rPr lang="en-US" dirty="0"/>
              <a:t>ongoing improvements to support the </a:t>
            </a:r>
            <a:r>
              <a:rPr lang="en-US" dirty="0" smtClean="0"/>
              <a:t>regions (long list of specific support required is in the report)</a:t>
            </a:r>
          </a:p>
          <a:p>
            <a:endParaRPr lang="en-US" dirty="0" smtClean="0"/>
          </a:p>
          <a:p>
            <a:endParaRPr lang="en-US" dirty="0"/>
          </a:p>
        </p:txBody>
      </p:sp>
    </p:spTree>
    <p:extLst>
      <p:ext uri="{BB962C8B-B14F-4D97-AF65-F5344CB8AC3E}">
        <p14:creationId xmlns:p14="http://schemas.microsoft.com/office/powerpoint/2010/main" val="27024808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Recommendation </a:t>
            </a:r>
            <a:r>
              <a:rPr lang="en-US" dirty="0"/>
              <a:t>#4 Committees</a:t>
            </a:r>
          </a:p>
        </p:txBody>
      </p:sp>
      <p:sp>
        <p:nvSpPr>
          <p:cNvPr id="3" name="Content Placeholder 2"/>
          <p:cNvSpPr>
            <a:spLocks noGrp="1"/>
          </p:cNvSpPr>
          <p:nvPr>
            <p:ph idx="1"/>
          </p:nvPr>
        </p:nvSpPr>
        <p:spPr/>
        <p:txBody>
          <a:bodyPr>
            <a:normAutofit fontScale="92500" lnSpcReduction="10000"/>
          </a:bodyPr>
          <a:lstStyle/>
          <a:p>
            <a:r>
              <a:rPr lang="en-US" dirty="0"/>
              <a:t>S</a:t>
            </a:r>
            <a:r>
              <a:rPr lang="en-US" dirty="0" smtClean="0"/>
              <a:t>ubject </a:t>
            </a:r>
            <a:r>
              <a:rPr lang="en-US" dirty="0"/>
              <a:t>matter of this report subsumes Recommendation #1:</a:t>
            </a:r>
          </a:p>
          <a:p>
            <a:pPr lvl="1"/>
            <a:r>
              <a:rPr lang="en-US" dirty="0"/>
              <a:t>“Leave the Councils as they are, but consider converting the Division Directors Committee into another council.”</a:t>
            </a:r>
          </a:p>
          <a:p>
            <a:r>
              <a:rPr lang="en-US" dirty="0"/>
              <a:t>It also subsumes Recommendation #5</a:t>
            </a:r>
            <a:r>
              <a:rPr lang="en-US" dirty="0" smtClean="0"/>
              <a:t>:</a:t>
            </a:r>
          </a:p>
          <a:p>
            <a:pPr lvl="1"/>
            <a:r>
              <a:rPr lang="en-US" dirty="0" smtClean="0"/>
              <a:t>“</a:t>
            </a:r>
            <a:r>
              <a:rPr lang="en-US" dirty="0"/>
              <a:t>Consider replacing the Board of Directors by a slightly expanded version of the current Executive Committee and thus eliminate the latter. An Advisory Board could be convened to provide counsel from a wider congregation.”</a:t>
            </a:r>
          </a:p>
          <a:p>
            <a:endParaRPr lang="en-US" dirty="0"/>
          </a:p>
        </p:txBody>
      </p:sp>
    </p:spTree>
    <p:extLst>
      <p:ext uri="{BB962C8B-B14F-4D97-AF65-F5344CB8AC3E}">
        <p14:creationId xmlns:p14="http://schemas.microsoft.com/office/powerpoint/2010/main" val="27980784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19200"/>
          </a:xfrm>
        </p:spPr>
        <p:txBody>
          <a:bodyPr>
            <a:normAutofit fontScale="90000"/>
          </a:bodyPr>
          <a:lstStyle/>
          <a:p>
            <a:r>
              <a:rPr lang="en-US" dirty="0" smtClean="0"/>
              <a:t>Recommendation </a:t>
            </a:r>
            <a:r>
              <a:rPr lang="en-US" dirty="0"/>
              <a:t>#4 </a:t>
            </a:r>
            <a:r>
              <a:rPr lang="en-US" dirty="0" smtClean="0"/>
              <a:t>Committees</a:t>
            </a:r>
            <a:br>
              <a:rPr lang="en-US" dirty="0" smtClean="0"/>
            </a:br>
            <a:r>
              <a:rPr lang="en-US" dirty="0" smtClean="0"/>
              <a:t>Smaller Board of Directors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3292194"/>
              </p:ext>
            </p:extLst>
          </p:nvPr>
        </p:nvGraphicFramePr>
        <p:xfrm>
          <a:off x="381000" y="1447800"/>
          <a:ext cx="8382000" cy="5122168"/>
        </p:xfrm>
        <a:graphic>
          <a:graphicData uri="http://schemas.openxmlformats.org/drawingml/2006/table">
            <a:tbl>
              <a:tblPr firstRow="1" bandRow="1">
                <a:tableStyleId>{5C22544A-7EE6-4342-B048-85BDC9FD1C3A}</a:tableStyleId>
              </a:tblPr>
              <a:tblGrid>
                <a:gridCol w="4191000"/>
                <a:gridCol w="4191000"/>
              </a:tblGrid>
              <a:tr h="278320">
                <a:tc>
                  <a:txBody>
                    <a:bodyPr/>
                    <a:lstStyle/>
                    <a:p>
                      <a:pPr marL="0" marR="0">
                        <a:lnSpc>
                          <a:spcPct val="115000"/>
                        </a:lnSpc>
                        <a:spcBef>
                          <a:spcPts val="0"/>
                        </a:spcBef>
                        <a:spcAft>
                          <a:spcPts val="0"/>
                        </a:spcAft>
                      </a:pPr>
                      <a:r>
                        <a:rPr lang="en-US" sz="1600" b="1" dirty="0">
                          <a:effectLst/>
                        </a:rPr>
                        <a:t>Board of Directors (12)</a:t>
                      </a:r>
                      <a:endParaRPr lang="en-US" sz="1400" b="1" dirty="0">
                        <a:solidFill>
                          <a:srgbClr val="00000A"/>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nSpc>
                          <a:spcPct val="115000"/>
                        </a:lnSpc>
                        <a:spcBef>
                          <a:spcPts val="0"/>
                        </a:spcBef>
                        <a:spcAft>
                          <a:spcPts val="0"/>
                        </a:spcAft>
                      </a:pPr>
                      <a:r>
                        <a:rPr lang="en-US" sz="1600" b="1">
                          <a:effectLst/>
                        </a:rPr>
                        <a:t>Excom (7)</a:t>
                      </a:r>
                      <a:endParaRPr lang="en-US" sz="1400" b="1">
                        <a:solidFill>
                          <a:srgbClr val="00000A"/>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r>
              <a:tr h="575768">
                <a:tc>
                  <a:txBody>
                    <a:bodyPr/>
                    <a:lstStyle/>
                    <a:p>
                      <a:pPr marL="0" marR="0">
                        <a:lnSpc>
                          <a:spcPct val="115000"/>
                        </a:lnSpc>
                        <a:spcBef>
                          <a:spcPts val="0"/>
                        </a:spcBef>
                        <a:spcAft>
                          <a:spcPts val="0"/>
                        </a:spcAft>
                      </a:pPr>
                      <a:r>
                        <a:rPr lang="en-US" sz="1600" b="1" dirty="0" smtClean="0">
                          <a:effectLst/>
                        </a:rPr>
                        <a:t>President</a:t>
                      </a:r>
                      <a:endParaRPr lang="en-US" sz="1400" b="0" dirty="0">
                        <a:solidFill>
                          <a:srgbClr val="00000A"/>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nSpc>
                          <a:spcPct val="115000"/>
                        </a:lnSpc>
                        <a:spcBef>
                          <a:spcPts val="0"/>
                        </a:spcBef>
                        <a:spcAft>
                          <a:spcPts val="0"/>
                        </a:spcAft>
                      </a:pPr>
                      <a:r>
                        <a:rPr lang="en-US" sz="1600" b="1" dirty="0">
                          <a:effectLst/>
                        </a:rPr>
                        <a:t>President</a:t>
                      </a:r>
                      <a:r>
                        <a:rPr lang="en-US" sz="1600" b="0" dirty="0">
                          <a:effectLst/>
                        </a:rPr>
                        <a:t>, also serving as Deputy Chair of the Region Officers Council</a:t>
                      </a:r>
                      <a:endParaRPr lang="en-US" sz="1400" b="0" dirty="0">
                        <a:solidFill>
                          <a:srgbClr val="00000A"/>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r>
              <a:tr h="575768">
                <a:tc>
                  <a:txBody>
                    <a:bodyPr/>
                    <a:lstStyle/>
                    <a:p>
                      <a:pPr marL="0" marR="0">
                        <a:lnSpc>
                          <a:spcPct val="115000"/>
                        </a:lnSpc>
                        <a:spcBef>
                          <a:spcPts val="0"/>
                        </a:spcBef>
                        <a:spcAft>
                          <a:spcPts val="0"/>
                        </a:spcAft>
                      </a:pPr>
                      <a:r>
                        <a:rPr lang="en-US" sz="1600" b="1" dirty="0" smtClean="0">
                          <a:effectLst/>
                        </a:rPr>
                        <a:t>President-Elect</a:t>
                      </a:r>
                      <a:endParaRPr lang="en-US" sz="1400" b="0" dirty="0">
                        <a:solidFill>
                          <a:srgbClr val="00000A"/>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nSpc>
                          <a:spcPct val="115000"/>
                        </a:lnSpc>
                        <a:spcBef>
                          <a:spcPts val="0"/>
                        </a:spcBef>
                        <a:spcAft>
                          <a:spcPts val="0"/>
                        </a:spcAft>
                      </a:pPr>
                      <a:r>
                        <a:rPr lang="en-US" sz="1600" b="1" dirty="0">
                          <a:effectLst/>
                        </a:rPr>
                        <a:t>President-Elect</a:t>
                      </a:r>
                      <a:r>
                        <a:rPr lang="en-US" sz="1600" b="0" dirty="0">
                          <a:effectLst/>
                        </a:rPr>
                        <a:t>, also serving as Chair of the Division Directors Council</a:t>
                      </a:r>
                      <a:endParaRPr lang="en-US" sz="1400" b="0" dirty="0">
                        <a:solidFill>
                          <a:srgbClr val="00000A"/>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r>
              <a:tr h="575768">
                <a:tc>
                  <a:txBody>
                    <a:bodyPr/>
                    <a:lstStyle/>
                    <a:p>
                      <a:pPr marL="0" marR="0">
                        <a:lnSpc>
                          <a:spcPct val="115000"/>
                        </a:lnSpc>
                        <a:spcBef>
                          <a:spcPts val="0"/>
                        </a:spcBef>
                        <a:spcAft>
                          <a:spcPts val="0"/>
                        </a:spcAft>
                      </a:pPr>
                      <a:r>
                        <a:rPr lang="en-US" sz="1600" b="1" dirty="0">
                          <a:effectLst/>
                        </a:rPr>
                        <a:t>Vice </a:t>
                      </a:r>
                      <a:r>
                        <a:rPr lang="en-US" sz="1600" b="1" dirty="0" smtClean="0">
                          <a:effectLst/>
                        </a:rPr>
                        <a:t>President</a:t>
                      </a:r>
                      <a:endParaRPr lang="en-US" sz="1400" b="0" dirty="0">
                        <a:solidFill>
                          <a:srgbClr val="00000A"/>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nSpc>
                          <a:spcPct val="115000"/>
                        </a:lnSpc>
                        <a:spcBef>
                          <a:spcPts val="0"/>
                        </a:spcBef>
                        <a:spcAft>
                          <a:spcPts val="0"/>
                        </a:spcAft>
                      </a:pPr>
                      <a:r>
                        <a:rPr lang="en-US" sz="1600" b="1" dirty="0">
                          <a:effectLst/>
                        </a:rPr>
                        <a:t>Vice President</a:t>
                      </a:r>
                      <a:r>
                        <a:rPr lang="en-US" sz="1600" b="0" dirty="0">
                          <a:effectLst/>
                        </a:rPr>
                        <a:t>, also serving as Deputy Chair of the Division Directors Council</a:t>
                      </a:r>
                      <a:endParaRPr lang="en-US" sz="1400" b="0" dirty="0">
                        <a:solidFill>
                          <a:srgbClr val="00000A"/>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r>
              <a:tr h="575768">
                <a:tc>
                  <a:txBody>
                    <a:bodyPr/>
                    <a:lstStyle/>
                    <a:p>
                      <a:pPr marL="0" marR="0">
                        <a:lnSpc>
                          <a:spcPct val="115000"/>
                        </a:lnSpc>
                        <a:spcBef>
                          <a:spcPts val="0"/>
                        </a:spcBef>
                        <a:spcAft>
                          <a:spcPts val="0"/>
                        </a:spcAft>
                      </a:pPr>
                      <a:r>
                        <a:rPr lang="en-US" sz="1600" b="1" dirty="0">
                          <a:effectLst/>
                        </a:rPr>
                        <a:t>Immediate Past </a:t>
                      </a:r>
                      <a:r>
                        <a:rPr lang="en-US" sz="1600" b="1" dirty="0" smtClean="0">
                          <a:effectLst/>
                        </a:rPr>
                        <a:t>President</a:t>
                      </a:r>
                      <a:endParaRPr lang="en-US" sz="1400" b="0" dirty="0">
                        <a:solidFill>
                          <a:srgbClr val="00000A"/>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nSpc>
                          <a:spcPct val="115000"/>
                        </a:lnSpc>
                        <a:spcBef>
                          <a:spcPts val="0"/>
                        </a:spcBef>
                        <a:spcAft>
                          <a:spcPts val="0"/>
                        </a:spcAft>
                      </a:pPr>
                      <a:r>
                        <a:rPr lang="en-US" sz="1600" b="1" dirty="0">
                          <a:effectLst/>
                        </a:rPr>
                        <a:t>Immediate Past President</a:t>
                      </a:r>
                      <a:r>
                        <a:rPr lang="en-US" sz="1600" b="0" dirty="0">
                          <a:effectLst/>
                        </a:rPr>
                        <a:t>, also serving as Chair of the Region Officers Council</a:t>
                      </a:r>
                      <a:endParaRPr lang="en-US" sz="1400" b="0" dirty="0">
                        <a:solidFill>
                          <a:srgbClr val="00000A"/>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r>
              <a:tr h="278320">
                <a:tc>
                  <a:txBody>
                    <a:bodyPr/>
                    <a:lstStyle/>
                    <a:p>
                      <a:pPr marL="0" marR="0">
                        <a:lnSpc>
                          <a:spcPct val="115000"/>
                        </a:lnSpc>
                        <a:spcBef>
                          <a:spcPts val="0"/>
                        </a:spcBef>
                        <a:spcAft>
                          <a:spcPts val="0"/>
                        </a:spcAft>
                      </a:pPr>
                      <a:r>
                        <a:rPr lang="en-US" sz="1600" b="1" dirty="0">
                          <a:effectLst/>
                        </a:rPr>
                        <a:t>Executive Director</a:t>
                      </a:r>
                      <a:endParaRPr lang="en-US" sz="1400" b="1" dirty="0">
                        <a:solidFill>
                          <a:srgbClr val="00000A"/>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nSpc>
                          <a:spcPct val="115000"/>
                        </a:lnSpc>
                        <a:spcBef>
                          <a:spcPts val="0"/>
                        </a:spcBef>
                        <a:spcAft>
                          <a:spcPts val="0"/>
                        </a:spcAft>
                      </a:pPr>
                      <a:r>
                        <a:rPr lang="en-US" sz="1600" b="1" dirty="0">
                          <a:effectLst/>
                        </a:rPr>
                        <a:t>Executive Director</a:t>
                      </a:r>
                      <a:endParaRPr lang="en-US" sz="1400" b="1" dirty="0">
                        <a:solidFill>
                          <a:srgbClr val="00000A"/>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r>
              <a:tr h="278320">
                <a:tc>
                  <a:txBody>
                    <a:bodyPr/>
                    <a:lstStyle/>
                    <a:p>
                      <a:pPr marL="0" marR="0">
                        <a:lnSpc>
                          <a:spcPct val="115000"/>
                        </a:lnSpc>
                        <a:spcBef>
                          <a:spcPts val="0"/>
                        </a:spcBef>
                        <a:spcAft>
                          <a:spcPts val="0"/>
                        </a:spcAft>
                      </a:pPr>
                      <a:r>
                        <a:rPr lang="en-US" sz="1600" b="1">
                          <a:effectLst/>
                        </a:rPr>
                        <a:t>Treasurer</a:t>
                      </a:r>
                      <a:endParaRPr lang="en-US" sz="1400" b="1">
                        <a:solidFill>
                          <a:srgbClr val="00000A"/>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nSpc>
                          <a:spcPct val="115000"/>
                        </a:lnSpc>
                        <a:spcBef>
                          <a:spcPts val="0"/>
                        </a:spcBef>
                        <a:spcAft>
                          <a:spcPts val="0"/>
                        </a:spcAft>
                      </a:pPr>
                      <a:r>
                        <a:rPr lang="en-US" sz="1600" b="1" dirty="0">
                          <a:effectLst/>
                        </a:rPr>
                        <a:t>Treasurer</a:t>
                      </a:r>
                      <a:endParaRPr lang="en-US" sz="1400" b="1" dirty="0">
                        <a:solidFill>
                          <a:srgbClr val="00000A"/>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r>
              <a:tr h="278320">
                <a:tc>
                  <a:txBody>
                    <a:bodyPr/>
                    <a:lstStyle/>
                    <a:p>
                      <a:pPr marL="0" marR="0">
                        <a:lnSpc>
                          <a:spcPct val="115000"/>
                        </a:lnSpc>
                        <a:spcBef>
                          <a:spcPts val="0"/>
                        </a:spcBef>
                        <a:spcAft>
                          <a:spcPts val="0"/>
                        </a:spcAft>
                      </a:pPr>
                      <a:r>
                        <a:rPr lang="en-US" sz="1600" b="1">
                          <a:effectLst/>
                        </a:rPr>
                        <a:t>Secretary</a:t>
                      </a:r>
                      <a:endParaRPr lang="en-US" sz="1400" b="1">
                        <a:solidFill>
                          <a:srgbClr val="00000A"/>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nSpc>
                          <a:spcPct val="115000"/>
                        </a:lnSpc>
                        <a:spcBef>
                          <a:spcPts val="0"/>
                        </a:spcBef>
                        <a:spcAft>
                          <a:spcPts val="0"/>
                        </a:spcAft>
                      </a:pPr>
                      <a:r>
                        <a:rPr lang="en-US" sz="1600" b="1" dirty="0">
                          <a:effectLst/>
                        </a:rPr>
                        <a:t>Secretary</a:t>
                      </a:r>
                      <a:endParaRPr lang="en-US" sz="1400" b="1" dirty="0">
                        <a:solidFill>
                          <a:srgbClr val="00000A"/>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r>
              <a:tr h="278320">
                <a:tc>
                  <a:txBody>
                    <a:bodyPr/>
                    <a:lstStyle/>
                    <a:p>
                      <a:pPr marL="0" marR="0">
                        <a:lnSpc>
                          <a:spcPct val="115000"/>
                        </a:lnSpc>
                        <a:spcBef>
                          <a:spcPts val="0"/>
                        </a:spcBef>
                        <a:spcAft>
                          <a:spcPts val="0"/>
                        </a:spcAft>
                      </a:pPr>
                      <a:r>
                        <a:rPr lang="en-US" sz="1600" b="1">
                          <a:effectLst/>
                        </a:rPr>
                        <a:t>Representative of Sustaining Members Council</a:t>
                      </a:r>
                      <a:endParaRPr lang="en-US" sz="1400" b="1">
                        <a:solidFill>
                          <a:srgbClr val="00000A"/>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nSpc>
                          <a:spcPct val="115000"/>
                        </a:lnSpc>
                        <a:spcBef>
                          <a:spcPts val="0"/>
                        </a:spcBef>
                        <a:spcAft>
                          <a:spcPts val="0"/>
                        </a:spcAft>
                      </a:pPr>
                      <a:r>
                        <a:rPr lang="en-US" sz="1600" b="1" dirty="0">
                          <a:effectLst/>
                        </a:rPr>
                        <a:t> </a:t>
                      </a:r>
                      <a:endParaRPr lang="en-US" sz="1400" b="1" dirty="0">
                        <a:solidFill>
                          <a:srgbClr val="00000A"/>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r>
              <a:tr h="575768">
                <a:tc>
                  <a:txBody>
                    <a:bodyPr/>
                    <a:lstStyle/>
                    <a:p>
                      <a:pPr marL="0" marR="0">
                        <a:lnSpc>
                          <a:spcPct val="115000"/>
                        </a:lnSpc>
                        <a:spcBef>
                          <a:spcPts val="0"/>
                        </a:spcBef>
                        <a:spcAft>
                          <a:spcPts val="0"/>
                        </a:spcAft>
                      </a:pPr>
                      <a:r>
                        <a:rPr lang="en-US" sz="1600" b="1" dirty="0">
                          <a:effectLst/>
                        </a:rPr>
                        <a:t>Representative of Young Professionals Council </a:t>
                      </a:r>
                      <a:r>
                        <a:rPr lang="en-US" sz="1600" b="0" dirty="0">
                          <a:effectLst/>
                        </a:rPr>
                        <a:t>(or Early Career Professionals Council)</a:t>
                      </a:r>
                      <a:endParaRPr lang="en-US" sz="1400" b="0" dirty="0">
                        <a:solidFill>
                          <a:srgbClr val="00000A"/>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nSpc>
                          <a:spcPct val="115000"/>
                        </a:lnSpc>
                        <a:spcBef>
                          <a:spcPts val="0"/>
                        </a:spcBef>
                        <a:spcAft>
                          <a:spcPts val="0"/>
                        </a:spcAft>
                      </a:pPr>
                      <a:r>
                        <a:rPr lang="en-US" sz="1600" b="1" dirty="0">
                          <a:effectLst/>
                        </a:rPr>
                        <a:t> </a:t>
                      </a:r>
                      <a:endParaRPr lang="en-US" sz="1400" b="1" dirty="0">
                        <a:solidFill>
                          <a:srgbClr val="00000A"/>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r>
              <a:tr h="278320">
                <a:tc>
                  <a:txBody>
                    <a:bodyPr/>
                    <a:lstStyle/>
                    <a:p>
                      <a:pPr marL="0" marR="0">
                        <a:lnSpc>
                          <a:spcPct val="115000"/>
                        </a:lnSpc>
                        <a:spcBef>
                          <a:spcPts val="0"/>
                        </a:spcBef>
                        <a:spcAft>
                          <a:spcPts val="0"/>
                        </a:spcAft>
                      </a:pPr>
                      <a:r>
                        <a:rPr lang="en-US" sz="1600" b="1">
                          <a:effectLst/>
                        </a:rPr>
                        <a:t>Representative of Student Advisory Council</a:t>
                      </a:r>
                      <a:endParaRPr lang="en-US" sz="1400" b="1">
                        <a:solidFill>
                          <a:srgbClr val="00000A"/>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nSpc>
                          <a:spcPct val="115000"/>
                        </a:lnSpc>
                        <a:spcBef>
                          <a:spcPts val="0"/>
                        </a:spcBef>
                        <a:spcAft>
                          <a:spcPts val="0"/>
                        </a:spcAft>
                      </a:pPr>
                      <a:r>
                        <a:rPr lang="en-US" sz="1600" b="1" dirty="0">
                          <a:effectLst/>
                        </a:rPr>
                        <a:t> </a:t>
                      </a:r>
                      <a:endParaRPr lang="en-US" sz="1400" b="1" dirty="0">
                        <a:solidFill>
                          <a:srgbClr val="00000A"/>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r>
              <a:tr h="278320">
                <a:tc>
                  <a:txBody>
                    <a:bodyPr/>
                    <a:lstStyle/>
                    <a:p>
                      <a:pPr marL="0" marR="0">
                        <a:lnSpc>
                          <a:spcPct val="115000"/>
                        </a:lnSpc>
                        <a:spcBef>
                          <a:spcPts val="0"/>
                        </a:spcBef>
                        <a:spcAft>
                          <a:spcPts val="0"/>
                        </a:spcAft>
                      </a:pPr>
                      <a:r>
                        <a:rPr lang="en-US" sz="1600" b="1">
                          <a:effectLst/>
                        </a:rPr>
                        <a:t>Representative of Division Directors Council</a:t>
                      </a:r>
                      <a:endParaRPr lang="en-US" sz="1400" b="1">
                        <a:solidFill>
                          <a:srgbClr val="00000A"/>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nSpc>
                          <a:spcPct val="115000"/>
                        </a:lnSpc>
                        <a:spcBef>
                          <a:spcPts val="0"/>
                        </a:spcBef>
                        <a:spcAft>
                          <a:spcPts val="0"/>
                        </a:spcAft>
                      </a:pPr>
                      <a:r>
                        <a:rPr lang="en-US" sz="1600" b="1" dirty="0">
                          <a:effectLst/>
                        </a:rPr>
                        <a:t> </a:t>
                      </a:r>
                      <a:endParaRPr lang="en-US" sz="1400" b="1" dirty="0">
                        <a:solidFill>
                          <a:srgbClr val="00000A"/>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r>
              <a:tr h="278320">
                <a:tc>
                  <a:txBody>
                    <a:bodyPr/>
                    <a:lstStyle/>
                    <a:p>
                      <a:pPr marL="0" marR="0">
                        <a:lnSpc>
                          <a:spcPct val="115000"/>
                        </a:lnSpc>
                        <a:spcBef>
                          <a:spcPts val="0"/>
                        </a:spcBef>
                        <a:spcAft>
                          <a:spcPts val="0"/>
                        </a:spcAft>
                      </a:pPr>
                      <a:r>
                        <a:rPr lang="en-US" sz="1600" b="1" dirty="0">
                          <a:effectLst/>
                        </a:rPr>
                        <a:t>Representative of Region Officers Council</a:t>
                      </a:r>
                      <a:endParaRPr lang="en-US" sz="1400" b="1" dirty="0">
                        <a:solidFill>
                          <a:srgbClr val="00000A"/>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nSpc>
                          <a:spcPct val="115000"/>
                        </a:lnSpc>
                        <a:spcBef>
                          <a:spcPts val="0"/>
                        </a:spcBef>
                        <a:spcAft>
                          <a:spcPts val="0"/>
                        </a:spcAft>
                      </a:pPr>
                      <a:r>
                        <a:rPr lang="en-US" sz="1600" b="1" dirty="0">
                          <a:effectLst/>
                        </a:rPr>
                        <a:t> </a:t>
                      </a:r>
                      <a:endParaRPr lang="en-US" sz="1400" b="1" dirty="0">
                        <a:solidFill>
                          <a:srgbClr val="00000A"/>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r>
            </a:tbl>
          </a:graphicData>
        </a:graphic>
      </p:graphicFrame>
    </p:spTree>
    <p:extLst>
      <p:ext uri="{BB962C8B-B14F-4D97-AF65-F5344CB8AC3E}">
        <p14:creationId xmlns:p14="http://schemas.microsoft.com/office/powerpoint/2010/main" val="8904208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54290"/>
          </a:xfrm>
        </p:spPr>
        <p:txBody>
          <a:bodyPr>
            <a:normAutofit fontScale="90000"/>
          </a:bodyPr>
          <a:lstStyle/>
          <a:p>
            <a:r>
              <a:rPr lang="en-US" dirty="0" smtClean="0"/>
              <a:t>Recommendation </a:t>
            </a:r>
            <a:r>
              <a:rPr lang="en-US" dirty="0"/>
              <a:t>#4 </a:t>
            </a:r>
            <a:r>
              <a:rPr lang="en-US" dirty="0" smtClean="0"/>
              <a:t>Committees</a:t>
            </a:r>
            <a:br>
              <a:rPr lang="en-US" dirty="0" smtClean="0"/>
            </a:br>
            <a:r>
              <a:rPr lang="en-US" dirty="0" smtClean="0"/>
              <a:t>Emphasis on Councils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642354794"/>
              </p:ext>
            </p:extLst>
          </p:nvPr>
        </p:nvGraphicFramePr>
        <p:xfrm>
          <a:off x="609600" y="1828803"/>
          <a:ext cx="7772400" cy="3733794"/>
        </p:xfrm>
        <a:graphic>
          <a:graphicData uri="http://schemas.openxmlformats.org/drawingml/2006/table">
            <a:tbl>
              <a:tblPr firstRow="1" bandRow="1"/>
              <a:tblGrid>
                <a:gridCol w="3887099"/>
                <a:gridCol w="3885301"/>
              </a:tblGrid>
              <a:tr h="414866">
                <a:tc>
                  <a:txBody>
                    <a:bodyPr/>
                    <a:lstStyle/>
                    <a:p>
                      <a:pPr marL="0" marR="0" algn="ctr">
                        <a:lnSpc>
                          <a:spcPct val="115000"/>
                        </a:lnSpc>
                        <a:spcBef>
                          <a:spcPts val="0"/>
                        </a:spcBef>
                        <a:spcAft>
                          <a:spcPts val="0"/>
                        </a:spcAft>
                      </a:pPr>
                      <a:r>
                        <a:rPr lang="en-US" sz="1600" b="1" dirty="0" smtClean="0">
                          <a:solidFill>
                            <a:srgbClr val="000000"/>
                          </a:solidFill>
                          <a:effectLst/>
                          <a:latin typeface="Calibri"/>
                          <a:ea typeface="Times New Roman"/>
                          <a:cs typeface="Times New Roman"/>
                        </a:rPr>
                        <a:t>PRESENT</a:t>
                      </a:r>
                      <a:endParaRPr lang="en-US" sz="1600" b="1" dirty="0">
                        <a:solidFill>
                          <a:srgbClr val="00000A"/>
                        </a:solidFill>
                        <a:effectLst/>
                        <a:latin typeface="Cambria"/>
                        <a:ea typeface="Cambria"/>
                        <a:cs typeface="Cambria"/>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US" sz="1600" b="1" dirty="0" smtClean="0">
                          <a:solidFill>
                            <a:srgbClr val="000000"/>
                          </a:solidFill>
                          <a:effectLst/>
                          <a:latin typeface="Calibri"/>
                          <a:ea typeface="Times New Roman"/>
                          <a:cs typeface="Times New Roman"/>
                        </a:rPr>
                        <a:t>PROPOSED</a:t>
                      </a:r>
                      <a:endParaRPr lang="en-US" sz="1600" b="1" dirty="0">
                        <a:solidFill>
                          <a:srgbClr val="00000A"/>
                        </a:solidFill>
                        <a:effectLst/>
                        <a:latin typeface="Cambria"/>
                        <a:ea typeface="Cambria"/>
                        <a:cs typeface="Cambria"/>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r>
              <a:tr h="414866">
                <a:tc gridSpan="2">
                  <a:txBody>
                    <a:bodyPr/>
                    <a:lstStyle/>
                    <a:p>
                      <a:pPr marL="0" marR="0" algn="ctr">
                        <a:lnSpc>
                          <a:spcPct val="115000"/>
                        </a:lnSpc>
                        <a:spcBef>
                          <a:spcPts val="0"/>
                        </a:spcBef>
                        <a:spcAft>
                          <a:spcPts val="0"/>
                        </a:spcAft>
                      </a:pPr>
                      <a:r>
                        <a:rPr lang="en-US" sz="1600" b="1" dirty="0" smtClean="0">
                          <a:solidFill>
                            <a:srgbClr val="000000"/>
                          </a:solidFill>
                          <a:effectLst/>
                          <a:latin typeface="Calibri"/>
                          <a:ea typeface="Times New Roman"/>
                          <a:cs typeface="Times New Roman"/>
                        </a:rPr>
                        <a:t>COMMITTEES &amp; COUNCILS</a:t>
                      </a:r>
                      <a:endParaRPr lang="en-US" sz="1600" b="1" dirty="0">
                        <a:solidFill>
                          <a:srgbClr val="00000A"/>
                        </a:solidFill>
                        <a:effectLst/>
                        <a:latin typeface="Cambria"/>
                        <a:ea typeface="Cambria"/>
                        <a:cs typeface="Cambria"/>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hMerge="1">
                  <a:txBody>
                    <a:bodyPr/>
                    <a:lstStyle/>
                    <a:p>
                      <a:endParaRPr lang="en-US"/>
                    </a:p>
                  </a:txBody>
                  <a:tcPr/>
                </a:tc>
              </a:tr>
              <a:tr h="414866">
                <a:tc>
                  <a:txBody>
                    <a:bodyPr/>
                    <a:lstStyle/>
                    <a:p>
                      <a:pPr marL="0" marR="0">
                        <a:lnSpc>
                          <a:spcPct val="115000"/>
                        </a:lnSpc>
                        <a:spcBef>
                          <a:spcPts val="0"/>
                        </a:spcBef>
                        <a:spcAft>
                          <a:spcPts val="0"/>
                        </a:spcAft>
                      </a:pPr>
                      <a:r>
                        <a:rPr lang="en-US" sz="1600" b="1" u="sng">
                          <a:solidFill>
                            <a:srgbClr val="000000"/>
                          </a:solidFill>
                          <a:effectLst/>
                          <a:latin typeface="Calibri"/>
                          <a:ea typeface="Times New Roman"/>
                          <a:cs typeface="Times New Roman"/>
                          <a:hlinkClick r:id="rId2"/>
                        </a:rPr>
                        <a:t>Executive Committee</a:t>
                      </a:r>
                      <a:endParaRPr lang="en-US" sz="1600" b="1">
                        <a:solidFill>
                          <a:srgbClr val="00000A"/>
                        </a:solidFill>
                        <a:effectLst/>
                        <a:latin typeface="Cambria"/>
                        <a:ea typeface="Cambria"/>
                        <a:cs typeface="Cambria"/>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a:solidFill>
                            <a:srgbClr val="000000"/>
                          </a:solidFill>
                          <a:effectLst/>
                          <a:latin typeface="Calibri"/>
                          <a:ea typeface="Times New Roman"/>
                          <a:cs typeface="Times New Roman"/>
                        </a:rPr>
                        <a:t>Executive Committee (see Table 1 above)</a:t>
                      </a:r>
                      <a:endParaRPr lang="en-US" sz="1600" b="1">
                        <a:solidFill>
                          <a:srgbClr val="00000A"/>
                        </a:solidFill>
                        <a:effectLst/>
                        <a:latin typeface="Cambria"/>
                        <a:ea typeface="Cambria"/>
                        <a:cs typeface="Cambria"/>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r>
              <a:tr h="414866">
                <a:tc>
                  <a:txBody>
                    <a:bodyPr/>
                    <a:lstStyle/>
                    <a:p>
                      <a:pPr marL="0" marR="0">
                        <a:lnSpc>
                          <a:spcPct val="115000"/>
                        </a:lnSpc>
                        <a:spcBef>
                          <a:spcPts val="0"/>
                        </a:spcBef>
                        <a:spcAft>
                          <a:spcPts val="0"/>
                        </a:spcAft>
                      </a:pPr>
                      <a:r>
                        <a:rPr lang="en-US" sz="1600" b="1" u="sng">
                          <a:solidFill>
                            <a:srgbClr val="000000"/>
                          </a:solidFill>
                          <a:effectLst/>
                          <a:latin typeface="Calibri"/>
                          <a:ea typeface="Times New Roman"/>
                          <a:cs typeface="Times New Roman"/>
                          <a:hlinkClick r:id="rId3"/>
                        </a:rPr>
                        <a:t>Division Directors Committee</a:t>
                      </a:r>
                      <a:endParaRPr lang="en-US" sz="1600" b="1">
                        <a:solidFill>
                          <a:srgbClr val="00000A"/>
                        </a:solidFill>
                        <a:effectLst/>
                        <a:latin typeface="Cambria"/>
                        <a:ea typeface="Cambria"/>
                        <a:cs typeface="Cambria"/>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n-US" sz="1600" b="1">
                          <a:solidFill>
                            <a:srgbClr val="000000"/>
                          </a:solidFill>
                          <a:effectLst/>
                          <a:latin typeface="Calibri"/>
                          <a:ea typeface="Times New Roman"/>
                          <a:cs typeface="Times New Roman"/>
                        </a:rPr>
                        <a:t>TWG/SIG Chairs Council</a:t>
                      </a:r>
                      <a:endParaRPr lang="en-US" sz="1600" b="1">
                        <a:solidFill>
                          <a:srgbClr val="00000A"/>
                        </a:solidFill>
                        <a:effectLst/>
                        <a:latin typeface="Cambria"/>
                        <a:ea typeface="Cambria"/>
                        <a:cs typeface="Cambria"/>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r>
              <a:tr h="414866">
                <a:tc>
                  <a:txBody>
                    <a:bodyPr/>
                    <a:lstStyle/>
                    <a:p>
                      <a:pPr marL="0" marR="0">
                        <a:lnSpc>
                          <a:spcPct val="115000"/>
                        </a:lnSpc>
                        <a:spcBef>
                          <a:spcPts val="0"/>
                        </a:spcBef>
                        <a:spcAft>
                          <a:spcPts val="0"/>
                        </a:spcAft>
                      </a:pPr>
                      <a:r>
                        <a:rPr lang="en-US" sz="1600" b="1">
                          <a:solidFill>
                            <a:srgbClr val="000000"/>
                          </a:solidFill>
                          <a:effectLst/>
                          <a:latin typeface="Calibri"/>
                          <a:ea typeface="Times New Roman"/>
                          <a:cs typeface="Times New Roman"/>
                        </a:rPr>
                        <a:t>SAC</a:t>
                      </a:r>
                      <a:endParaRPr lang="en-US" sz="1600" b="1">
                        <a:solidFill>
                          <a:srgbClr val="00000A"/>
                        </a:solidFill>
                        <a:effectLst/>
                        <a:latin typeface="Cambria"/>
                        <a:ea typeface="Cambria"/>
                        <a:cs typeface="Cambria"/>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dirty="0">
                          <a:solidFill>
                            <a:srgbClr val="000000"/>
                          </a:solidFill>
                          <a:effectLst/>
                          <a:latin typeface="Calibri"/>
                          <a:ea typeface="Times New Roman"/>
                          <a:cs typeface="Times New Roman"/>
                        </a:rPr>
                        <a:t>Student Advisory Council</a:t>
                      </a:r>
                      <a:endParaRPr lang="en-US" sz="1600" b="1" dirty="0">
                        <a:solidFill>
                          <a:srgbClr val="00000A"/>
                        </a:solidFill>
                        <a:effectLst/>
                        <a:latin typeface="Cambria"/>
                        <a:ea typeface="Cambria"/>
                        <a:cs typeface="Cambria"/>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r>
              <a:tr h="414866">
                <a:tc>
                  <a:txBody>
                    <a:bodyPr/>
                    <a:lstStyle/>
                    <a:p>
                      <a:pPr marL="0" marR="0">
                        <a:lnSpc>
                          <a:spcPct val="115000"/>
                        </a:lnSpc>
                        <a:spcBef>
                          <a:spcPts val="0"/>
                        </a:spcBef>
                        <a:spcAft>
                          <a:spcPts val="0"/>
                        </a:spcAft>
                      </a:pPr>
                      <a:r>
                        <a:rPr lang="en-US" sz="1600" b="1">
                          <a:solidFill>
                            <a:srgbClr val="000000"/>
                          </a:solidFill>
                          <a:effectLst/>
                          <a:latin typeface="Calibri"/>
                          <a:ea typeface="Times New Roman"/>
                          <a:cs typeface="Times New Roman"/>
                        </a:rPr>
                        <a:t>YPC</a:t>
                      </a:r>
                      <a:endParaRPr lang="en-US" sz="1600" b="1">
                        <a:solidFill>
                          <a:srgbClr val="00000A"/>
                        </a:solidFill>
                        <a:effectLst/>
                        <a:latin typeface="Cambria"/>
                        <a:ea typeface="Cambria"/>
                        <a:cs typeface="Cambria"/>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n-US" sz="1600" b="1" dirty="0" smtClean="0">
                          <a:solidFill>
                            <a:srgbClr val="000000"/>
                          </a:solidFill>
                          <a:effectLst/>
                          <a:latin typeface="Calibri"/>
                          <a:ea typeface="Times New Roman"/>
                          <a:cs typeface="Times New Roman"/>
                        </a:rPr>
                        <a:t>Early Career Professionals</a:t>
                      </a:r>
                      <a:r>
                        <a:rPr lang="en-US" sz="1600" b="1" baseline="0" dirty="0" smtClean="0">
                          <a:solidFill>
                            <a:srgbClr val="000000"/>
                          </a:solidFill>
                          <a:effectLst/>
                          <a:latin typeface="Calibri"/>
                          <a:ea typeface="Times New Roman"/>
                          <a:cs typeface="Times New Roman"/>
                        </a:rPr>
                        <a:t> </a:t>
                      </a:r>
                      <a:r>
                        <a:rPr lang="en-US" sz="1600" b="1" dirty="0" smtClean="0">
                          <a:solidFill>
                            <a:srgbClr val="000000"/>
                          </a:solidFill>
                          <a:effectLst/>
                          <a:latin typeface="Calibri"/>
                          <a:ea typeface="Times New Roman"/>
                          <a:cs typeface="Times New Roman"/>
                        </a:rPr>
                        <a:t>Council</a:t>
                      </a:r>
                      <a:endParaRPr lang="en-US" sz="1600" b="1" dirty="0">
                        <a:solidFill>
                          <a:srgbClr val="00000A"/>
                        </a:solidFill>
                        <a:effectLst/>
                        <a:latin typeface="Cambria"/>
                        <a:ea typeface="Cambria"/>
                        <a:cs typeface="Cambria"/>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r>
              <a:tr h="414866">
                <a:tc>
                  <a:txBody>
                    <a:bodyPr/>
                    <a:lstStyle/>
                    <a:p>
                      <a:pPr marL="0" marR="0">
                        <a:lnSpc>
                          <a:spcPct val="115000"/>
                        </a:lnSpc>
                        <a:spcBef>
                          <a:spcPts val="0"/>
                        </a:spcBef>
                        <a:spcAft>
                          <a:spcPts val="0"/>
                        </a:spcAft>
                      </a:pPr>
                      <a:r>
                        <a:rPr lang="en-US" sz="1600" b="1">
                          <a:solidFill>
                            <a:srgbClr val="000000"/>
                          </a:solidFill>
                          <a:effectLst/>
                          <a:latin typeface="Calibri"/>
                          <a:ea typeface="Times New Roman"/>
                          <a:cs typeface="Times New Roman"/>
                        </a:rPr>
                        <a:t>SMC</a:t>
                      </a:r>
                      <a:endParaRPr lang="en-US" sz="1600" b="1">
                        <a:solidFill>
                          <a:srgbClr val="00000A"/>
                        </a:solidFill>
                        <a:effectLst/>
                        <a:latin typeface="Cambria"/>
                        <a:ea typeface="Cambria"/>
                        <a:cs typeface="Cambria"/>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a:solidFill>
                            <a:srgbClr val="000000"/>
                          </a:solidFill>
                          <a:effectLst/>
                          <a:latin typeface="Calibri"/>
                          <a:ea typeface="Times New Roman"/>
                          <a:cs typeface="Times New Roman"/>
                        </a:rPr>
                        <a:t>Sustaining Members Council</a:t>
                      </a:r>
                      <a:endParaRPr lang="en-US" sz="1600" b="1">
                        <a:solidFill>
                          <a:srgbClr val="00000A"/>
                        </a:solidFill>
                        <a:effectLst/>
                        <a:latin typeface="Cambria"/>
                        <a:ea typeface="Cambria"/>
                        <a:cs typeface="Cambria"/>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r>
              <a:tr h="414866">
                <a:tc>
                  <a:txBody>
                    <a:bodyPr/>
                    <a:lstStyle/>
                    <a:p>
                      <a:pPr marL="0" marR="0">
                        <a:lnSpc>
                          <a:spcPct val="115000"/>
                        </a:lnSpc>
                        <a:spcBef>
                          <a:spcPts val="0"/>
                        </a:spcBef>
                        <a:spcAft>
                          <a:spcPts val="0"/>
                        </a:spcAft>
                      </a:pPr>
                      <a:r>
                        <a:rPr lang="en-US" sz="1600" b="1">
                          <a:solidFill>
                            <a:srgbClr val="000000"/>
                          </a:solidFill>
                          <a:effectLst/>
                          <a:latin typeface="Calibri"/>
                          <a:ea typeface="Times New Roman"/>
                          <a:cs typeface="Times New Roman"/>
                        </a:rPr>
                        <a:t>-</a:t>
                      </a:r>
                      <a:endParaRPr lang="en-US" sz="1600" b="1">
                        <a:solidFill>
                          <a:srgbClr val="00000A"/>
                        </a:solidFill>
                        <a:effectLst/>
                        <a:latin typeface="Cambria"/>
                        <a:ea typeface="Cambria"/>
                        <a:cs typeface="Cambria"/>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n-US" sz="1600" b="1">
                          <a:solidFill>
                            <a:srgbClr val="000000"/>
                          </a:solidFill>
                          <a:effectLst/>
                          <a:latin typeface="Calibri"/>
                          <a:ea typeface="Times New Roman"/>
                          <a:cs typeface="Times New Roman"/>
                        </a:rPr>
                        <a:t>Region Officers Council</a:t>
                      </a:r>
                      <a:endParaRPr lang="en-US" sz="1600" b="1">
                        <a:solidFill>
                          <a:srgbClr val="00000A"/>
                        </a:solidFill>
                        <a:effectLst/>
                        <a:latin typeface="Cambria"/>
                        <a:ea typeface="Cambria"/>
                        <a:cs typeface="Cambria"/>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r>
              <a:tr h="414866">
                <a:tc gridSpan="2">
                  <a:txBody>
                    <a:bodyPr/>
                    <a:lstStyle/>
                    <a:p>
                      <a:pPr marL="0" marR="0" algn="ctr">
                        <a:lnSpc>
                          <a:spcPct val="115000"/>
                        </a:lnSpc>
                        <a:spcBef>
                          <a:spcPts val="0"/>
                        </a:spcBef>
                        <a:spcAft>
                          <a:spcPts val="0"/>
                        </a:spcAft>
                      </a:pPr>
                      <a:r>
                        <a:rPr lang="en-US" sz="1600" b="1" dirty="0">
                          <a:solidFill>
                            <a:srgbClr val="000000"/>
                          </a:solidFill>
                          <a:effectLst/>
                          <a:latin typeface="Calibri"/>
                          <a:ea typeface="Calibri"/>
                          <a:cs typeface="Calibri"/>
                        </a:rPr>
                        <a:t> </a:t>
                      </a:r>
                      <a:endParaRPr lang="en-US" sz="1600" b="1" dirty="0">
                        <a:solidFill>
                          <a:srgbClr val="00000A"/>
                        </a:solidFill>
                        <a:effectLst/>
                        <a:latin typeface="Cambria"/>
                        <a:ea typeface="Cambria"/>
                        <a:cs typeface="Cambria"/>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hMerge="1">
                  <a:txBody>
                    <a:bodyPr/>
                    <a:lstStyle/>
                    <a:p>
                      <a:endParaRPr lang="en-US"/>
                    </a:p>
                  </a:txBody>
                  <a:tcPr/>
                </a:tc>
              </a:tr>
            </a:tbl>
          </a:graphicData>
        </a:graphic>
      </p:graphicFrame>
    </p:spTree>
    <p:extLst>
      <p:ext uri="{BB962C8B-B14F-4D97-AF65-F5344CB8AC3E}">
        <p14:creationId xmlns:p14="http://schemas.microsoft.com/office/powerpoint/2010/main" val="9955440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514600" cy="2895600"/>
          </a:xfrm>
        </p:spPr>
        <p:txBody>
          <a:bodyPr>
            <a:noAutofit/>
          </a:bodyPr>
          <a:lstStyle/>
          <a:p>
            <a:r>
              <a:rPr lang="en-US" sz="3600" dirty="0" smtClean="0"/>
              <a:t>Rec. </a:t>
            </a:r>
            <a:r>
              <a:rPr lang="en-US" sz="3600" dirty="0"/>
              <a:t>#4 </a:t>
            </a:r>
            <a:r>
              <a:rPr lang="en-US" sz="3600" dirty="0" smtClean="0"/>
              <a:t>Committees</a:t>
            </a:r>
            <a:br>
              <a:rPr lang="en-US" sz="3600" dirty="0" smtClean="0"/>
            </a:br>
            <a:r>
              <a:rPr lang="en-US" sz="3600" dirty="0" smtClean="0"/>
              <a:t/>
            </a:r>
            <a:br>
              <a:rPr lang="en-US" sz="3600" dirty="0" smtClean="0"/>
            </a:br>
            <a:r>
              <a:rPr lang="en-US" sz="3600" dirty="0" smtClean="0"/>
              <a:t>Streamlined Committees</a:t>
            </a:r>
            <a:endParaRPr lang="en-US" sz="3600" dirty="0"/>
          </a:p>
        </p:txBody>
      </p:sp>
      <p:graphicFrame>
        <p:nvGraphicFramePr>
          <p:cNvPr id="6" name="Table 5"/>
          <p:cNvGraphicFramePr>
            <a:graphicFrameLocks noGrp="1"/>
          </p:cNvGraphicFramePr>
          <p:nvPr>
            <p:extLst>
              <p:ext uri="{D42A27DB-BD31-4B8C-83A1-F6EECF244321}">
                <p14:modId xmlns:p14="http://schemas.microsoft.com/office/powerpoint/2010/main" val="3785537416"/>
              </p:ext>
            </p:extLst>
          </p:nvPr>
        </p:nvGraphicFramePr>
        <p:xfrm>
          <a:off x="2590800" y="76200"/>
          <a:ext cx="6248400" cy="6629398"/>
        </p:xfrm>
        <a:graphic>
          <a:graphicData uri="http://schemas.openxmlformats.org/drawingml/2006/table">
            <a:tbl>
              <a:tblPr firstRow="1" bandRow="1"/>
              <a:tblGrid>
                <a:gridCol w="3353471"/>
                <a:gridCol w="2894929"/>
              </a:tblGrid>
              <a:tr h="236764">
                <a:tc>
                  <a:txBody>
                    <a:bodyPr/>
                    <a:lstStyle/>
                    <a:p>
                      <a:pPr marL="0" marR="0" algn="ctr">
                        <a:lnSpc>
                          <a:spcPct val="115000"/>
                        </a:lnSpc>
                        <a:spcBef>
                          <a:spcPts val="0"/>
                        </a:spcBef>
                        <a:spcAft>
                          <a:spcPts val="0"/>
                        </a:spcAft>
                      </a:pPr>
                      <a:r>
                        <a:rPr lang="en-US" sz="1300" b="1" dirty="0" smtClean="0">
                          <a:solidFill>
                            <a:srgbClr val="000000"/>
                          </a:solidFill>
                          <a:effectLst/>
                          <a:latin typeface="Calibri"/>
                          <a:ea typeface="Times New Roman"/>
                          <a:cs typeface="Times New Roman"/>
                        </a:rPr>
                        <a:t>PRESENT</a:t>
                      </a:r>
                      <a:endParaRPr lang="en-US" sz="1300" b="1" dirty="0">
                        <a:solidFill>
                          <a:srgbClr val="00000A"/>
                        </a:solidFill>
                        <a:effectLst/>
                        <a:latin typeface="Cambria"/>
                        <a:ea typeface="Cambria"/>
                        <a:cs typeface="Cambria"/>
                      </a:endParaRPr>
                    </a:p>
                  </a:txBody>
                  <a:tcPr marL="47354" marR="47354"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US" sz="1300" b="1" dirty="0" smtClean="0">
                          <a:solidFill>
                            <a:srgbClr val="000000"/>
                          </a:solidFill>
                          <a:effectLst/>
                          <a:latin typeface="Calibri"/>
                          <a:ea typeface="Times New Roman"/>
                          <a:cs typeface="Times New Roman"/>
                        </a:rPr>
                        <a:t>PROPOSED</a:t>
                      </a:r>
                      <a:endParaRPr lang="en-US" sz="1300" b="1" dirty="0">
                        <a:solidFill>
                          <a:srgbClr val="00000A"/>
                        </a:solidFill>
                        <a:effectLst/>
                        <a:latin typeface="Cambria"/>
                        <a:ea typeface="Cambria"/>
                        <a:cs typeface="Cambria"/>
                      </a:endParaRPr>
                    </a:p>
                  </a:txBody>
                  <a:tcPr marL="47354" marR="47354"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r>
              <a:tr h="236764">
                <a:tc gridSpan="2">
                  <a:txBody>
                    <a:bodyPr/>
                    <a:lstStyle/>
                    <a:p>
                      <a:pPr marL="0" marR="0" algn="ctr">
                        <a:lnSpc>
                          <a:spcPct val="115000"/>
                        </a:lnSpc>
                        <a:spcBef>
                          <a:spcPts val="0"/>
                        </a:spcBef>
                        <a:spcAft>
                          <a:spcPts val="0"/>
                        </a:spcAft>
                      </a:pPr>
                      <a:r>
                        <a:rPr lang="en-US" sz="1300" b="1" dirty="0">
                          <a:solidFill>
                            <a:srgbClr val="000000"/>
                          </a:solidFill>
                          <a:effectLst/>
                          <a:latin typeface="Calibri"/>
                          <a:ea typeface="Times New Roman"/>
                          <a:cs typeface="Times New Roman"/>
                        </a:rPr>
                        <a:t>STANDING COMMITTEES</a:t>
                      </a:r>
                      <a:endParaRPr lang="en-US" sz="1300" b="1" dirty="0">
                        <a:solidFill>
                          <a:srgbClr val="00000A"/>
                        </a:solidFill>
                        <a:effectLst/>
                        <a:latin typeface="Cambria"/>
                        <a:ea typeface="Cambria"/>
                        <a:cs typeface="Cambria"/>
                      </a:endParaRPr>
                    </a:p>
                  </a:txBody>
                  <a:tcPr marL="47354" marR="47354"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hMerge="1">
                  <a:txBody>
                    <a:bodyPr/>
                    <a:lstStyle/>
                    <a:p>
                      <a:endParaRPr lang="en-US"/>
                    </a:p>
                  </a:txBody>
                  <a:tcPr/>
                </a:tc>
              </a:tr>
              <a:tr h="236764">
                <a:tc>
                  <a:txBody>
                    <a:bodyPr/>
                    <a:lstStyle/>
                    <a:p>
                      <a:pPr marL="0" marR="0">
                        <a:lnSpc>
                          <a:spcPct val="115000"/>
                        </a:lnSpc>
                        <a:spcBef>
                          <a:spcPts val="0"/>
                        </a:spcBef>
                        <a:spcAft>
                          <a:spcPts val="0"/>
                        </a:spcAft>
                      </a:pPr>
                      <a:r>
                        <a:rPr lang="en-US" sz="1300" b="1" u="sng">
                          <a:solidFill>
                            <a:srgbClr val="000000"/>
                          </a:solidFill>
                          <a:effectLst/>
                          <a:latin typeface="Calibri"/>
                          <a:ea typeface="Times New Roman"/>
                          <a:cs typeface="Times New Roman"/>
                          <a:hlinkClick r:id="rId2"/>
                        </a:rPr>
                        <a:t>Strategic Planning Committee</a:t>
                      </a:r>
                      <a:endParaRPr lang="en-US" sz="1300" b="1">
                        <a:solidFill>
                          <a:srgbClr val="00000A"/>
                        </a:solidFill>
                        <a:effectLst/>
                        <a:latin typeface="Cambria"/>
                        <a:ea typeface="Cambria"/>
                        <a:cs typeface="Cambria"/>
                      </a:endParaRPr>
                    </a:p>
                  </a:txBody>
                  <a:tcPr marL="47354" marR="47354"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u="sng">
                          <a:solidFill>
                            <a:srgbClr val="000000"/>
                          </a:solidFill>
                          <a:effectLst/>
                          <a:latin typeface="Calibri"/>
                          <a:ea typeface="Times New Roman"/>
                          <a:cs typeface="Times New Roman"/>
                          <a:hlinkClick r:id="rId2"/>
                        </a:rPr>
                        <a:t>-</a:t>
                      </a:r>
                      <a:endParaRPr lang="en-US" sz="1300" b="1">
                        <a:solidFill>
                          <a:srgbClr val="00000A"/>
                        </a:solidFill>
                        <a:effectLst/>
                        <a:latin typeface="Cambria"/>
                        <a:ea typeface="Cambria"/>
                        <a:cs typeface="Cambria"/>
                      </a:endParaRPr>
                    </a:p>
                  </a:txBody>
                  <a:tcPr marL="47354" marR="47354"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r>
              <a:tr h="236764">
                <a:tc>
                  <a:txBody>
                    <a:bodyPr/>
                    <a:lstStyle/>
                    <a:p>
                      <a:pPr marL="0" marR="0">
                        <a:lnSpc>
                          <a:spcPct val="115000"/>
                        </a:lnSpc>
                        <a:spcBef>
                          <a:spcPts val="0"/>
                        </a:spcBef>
                        <a:spcAft>
                          <a:spcPts val="0"/>
                        </a:spcAft>
                      </a:pPr>
                      <a:r>
                        <a:rPr lang="en-US" sz="1300" b="1" u="sng">
                          <a:solidFill>
                            <a:srgbClr val="000000"/>
                          </a:solidFill>
                          <a:effectLst/>
                          <a:latin typeface="Calibri"/>
                          <a:ea typeface="Times New Roman"/>
                          <a:cs typeface="Times New Roman"/>
                          <a:hlinkClick r:id="rId3"/>
                        </a:rPr>
                        <a:t>Nominating Committee</a:t>
                      </a:r>
                      <a:endParaRPr lang="en-US" sz="1300" b="1">
                        <a:solidFill>
                          <a:srgbClr val="00000A"/>
                        </a:solidFill>
                        <a:effectLst/>
                        <a:latin typeface="Cambria"/>
                        <a:ea typeface="Cambria"/>
                        <a:cs typeface="Cambria"/>
                      </a:endParaRPr>
                    </a:p>
                  </a:txBody>
                  <a:tcPr marL="47354" marR="47354"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n-US" sz="1300" b="1" u="sng">
                          <a:solidFill>
                            <a:srgbClr val="000000"/>
                          </a:solidFill>
                          <a:effectLst/>
                          <a:latin typeface="Calibri"/>
                          <a:ea typeface="Times New Roman"/>
                          <a:cs typeface="Times New Roman"/>
                          <a:hlinkClick r:id="rId3"/>
                        </a:rPr>
                        <a:t>Nominating Committee</a:t>
                      </a:r>
                      <a:endParaRPr lang="en-US" sz="1300" b="1">
                        <a:solidFill>
                          <a:srgbClr val="00000A"/>
                        </a:solidFill>
                        <a:effectLst/>
                        <a:latin typeface="Cambria"/>
                        <a:ea typeface="Cambria"/>
                        <a:cs typeface="Cambria"/>
                      </a:endParaRPr>
                    </a:p>
                  </a:txBody>
                  <a:tcPr marL="47354" marR="47354"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r>
              <a:tr h="236764">
                <a:tc>
                  <a:txBody>
                    <a:bodyPr/>
                    <a:lstStyle/>
                    <a:p>
                      <a:pPr marL="0" marR="0">
                        <a:lnSpc>
                          <a:spcPct val="115000"/>
                        </a:lnSpc>
                        <a:spcBef>
                          <a:spcPts val="0"/>
                        </a:spcBef>
                        <a:spcAft>
                          <a:spcPts val="0"/>
                        </a:spcAft>
                      </a:pPr>
                      <a:r>
                        <a:rPr lang="en-US" sz="1300" b="1">
                          <a:solidFill>
                            <a:srgbClr val="000000"/>
                          </a:solidFill>
                          <a:effectLst/>
                          <a:latin typeface="Calibri"/>
                          <a:ea typeface="Times New Roman"/>
                          <a:cs typeface="Times New Roman"/>
                        </a:rPr>
                        <a:t>Tellers Committee (Special Committee)</a:t>
                      </a:r>
                      <a:endParaRPr lang="en-US" sz="1300" b="1">
                        <a:solidFill>
                          <a:srgbClr val="00000A"/>
                        </a:solidFill>
                        <a:effectLst/>
                        <a:latin typeface="Cambria"/>
                        <a:ea typeface="Cambria"/>
                        <a:cs typeface="Cambria"/>
                      </a:endParaRPr>
                    </a:p>
                  </a:txBody>
                  <a:tcPr marL="47354" marR="47354"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a:solidFill>
                            <a:srgbClr val="000000"/>
                          </a:solidFill>
                          <a:effectLst/>
                          <a:latin typeface="Calibri"/>
                          <a:ea typeface="Times New Roman"/>
                          <a:cs typeface="Times New Roman"/>
                        </a:rPr>
                        <a:t>-</a:t>
                      </a:r>
                      <a:endParaRPr lang="en-US" sz="1300" b="1">
                        <a:solidFill>
                          <a:srgbClr val="00000A"/>
                        </a:solidFill>
                        <a:effectLst/>
                        <a:latin typeface="Cambria"/>
                        <a:ea typeface="Cambria"/>
                        <a:cs typeface="Cambria"/>
                      </a:endParaRPr>
                    </a:p>
                  </a:txBody>
                  <a:tcPr marL="47354" marR="47354"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r>
              <a:tr h="236764">
                <a:tc>
                  <a:txBody>
                    <a:bodyPr/>
                    <a:lstStyle/>
                    <a:p>
                      <a:pPr marL="0" marR="0">
                        <a:lnSpc>
                          <a:spcPct val="115000"/>
                        </a:lnSpc>
                        <a:spcBef>
                          <a:spcPts val="0"/>
                        </a:spcBef>
                        <a:spcAft>
                          <a:spcPts val="0"/>
                        </a:spcAft>
                      </a:pPr>
                      <a:r>
                        <a:rPr lang="en-US" sz="1300" b="1" u="sng">
                          <a:solidFill>
                            <a:srgbClr val="000000"/>
                          </a:solidFill>
                          <a:effectLst/>
                          <a:latin typeface="Calibri"/>
                          <a:ea typeface="Times New Roman"/>
                          <a:cs typeface="Times New Roman"/>
                          <a:hlinkClick r:id="rId4"/>
                        </a:rPr>
                        <a:t>Professional Conduct Committee</a:t>
                      </a:r>
                      <a:endParaRPr lang="en-US" sz="1300" b="1">
                        <a:solidFill>
                          <a:srgbClr val="00000A"/>
                        </a:solidFill>
                        <a:effectLst/>
                        <a:latin typeface="Cambria"/>
                        <a:ea typeface="Cambria"/>
                        <a:cs typeface="Cambria"/>
                      </a:endParaRPr>
                    </a:p>
                  </a:txBody>
                  <a:tcPr marL="47354" marR="47354"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n-US" sz="1300" b="1" u="sng">
                          <a:solidFill>
                            <a:srgbClr val="000000"/>
                          </a:solidFill>
                          <a:effectLst/>
                          <a:latin typeface="Calibri"/>
                          <a:ea typeface="Times New Roman"/>
                          <a:cs typeface="Times New Roman"/>
                          <a:hlinkClick r:id="rId4"/>
                        </a:rPr>
                        <a:t>Professional Conduct Committee</a:t>
                      </a:r>
                      <a:endParaRPr lang="en-US" sz="1300" b="1">
                        <a:solidFill>
                          <a:srgbClr val="00000A"/>
                        </a:solidFill>
                        <a:effectLst/>
                        <a:latin typeface="Cambria"/>
                        <a:ea typeface="Cambria"/>
                        <a:cs typeface="Cambria"/>
                      </a:endParaRPr>
                    </a:p>
                  </a:txBody>
                  <a:tcPr marL="47354" marR="47354"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r>
              <a:tr h="236764">
                <a:tc>
                  <a:txBody>
                    <a:bodyPr/>
                    <a:lstStyle/>
                    <a:p>
                      <a:pPr marL="0" marR="0">
                        <a:lnSpc>
                          <a:spcPct val="115000"/>
                        </a:lnSpc>
                        <a:spcBef>
                          <a:spcPts val="0"/>
                        </a:spcBef>
                        <a:spcAft>
                          <a:spcPts val="0"/>
                        </a:spcAft>
                      </a:pPr>
                      <a:r>
                        <a:rPr lang="en-US" sz="1300" b="1" u="sng">
                          <a:solidFill>
                            <a:srgbClr val="000000"/>
                          </a:solidFill>
                          <a:effectLst/>
                          <a:latin typeface="Calibri"/>
                          <a:ea typeface="Times New Roman"/>
                          <a:cs typeface="Times New Roman"/>
                          <a:hlinkClick r:id="rId5"/>
                        </a:rPr>
                        <a:t>Audit Committee</a:t>
                      </a:r>
                      <a:endParaRPr lang="en-US" sz="1300" b="1">
                        <a:solidFill>
                          <a:srgbClr val="00000A"/>
                        </a:solidFill>
                        <a:effectLst/>
                        <a:latin typeface="Cambria"/>
                        <a:ea typeface="Cambria"/>
                        <a:cs typeface="Cambria"/>
                      </a:endParaRPr>
                    </a:p>
                  </a:txBody>
                  <a:tcPr marL="47354" marR="47354"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u="sng">
                          <a:solidFill>
                            <a:srgbClr val="000000"/>
                          </a:solidFill>
                          <a:effectLst/>
                          <a:latin typeface="Calibri"/>
                          <a:ea typeface="Times New Roman"/>
                          <a:cs typeface="Times New Roman"/>
                          <a:hlinkClick r:id="rId5"/>
                        </a:rPr>
                        <a:t>Audit Committee</a:t>
                      </a:r>
                      <a:endParaRPr lang="en-US" sz="1300" b="1">
                        <a:solidFill>
                          <a:srgbClr val="00000A"/>
                        </a:solidFill>
                        <a:effectLst/>
                        <a:latin typeface="Cambria"/>
                        <a:ea typeface="Cambria"/>
                        <a:cs typeface="Cambria"/>
                      </a:endParaRPr>
                    </a:p>
                  </a:txBody>
                  <a:tcPr marL="47354" marR="47354"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r>
              <a:tr h="236764">
                <a:tc>
                  <a:txBody>
                    <a:bodyPr/>
                    <a:lstStyle/>
                    <a:p>
                      <a:pPr marL="0" marR="0">
                        <a:lnSpc>
                          <a:spcPct val="115000"/>
                        </a:lnSpc>
                        <a:spcBef>
                          <a:spcPts val="0"/>
                        </a:spcBef>
                        <a:spcAft>
                          <a:spcPts val="0"/>
                        </a:spcAft>
                      </a:pPr>
                      <a:r>
                        <a:rPr lang="en-US" sz="1300" b="1" u="sng">
                          <a:solidFill>
                            <a:srgbClr val="000000"/>
                          </a:solidFill>
                          <a:effectLst/>
                          <a:latin typeface="Calibri"/>
                          <a:ea typeface="Times New Roman"/>
                          <a:cs typeface="Times New Roman"/>
                          <a:hlinkClick r:id="rId6"/>
                        </a:rPr>
                        <a:t>Awards Committee</a:t>
                      </a:r>
                      <a:endParaRPr lang="en-US" sz="1300" b="1">
                        <a:solidFill>
                          <a:srgbClr val="00000A"/>
                        </a:solidFill>
                        <a:effectLst/>
                        <a:latin typeface="Cambria"/>
                        <a:ea typeface="Cambria"/>
                        <a:cs typeface="Cambria"/>
                      </a:endParaRPr>
                    </a:p>
                  </a:txBody>
                  <a:tcPr marL="47354" marR="47354"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n-US" sz="1300" b="1" u="sng" dirty="0">
                          <a:solidFill>
                            <a:srgbClr val="000000"/>
                          </a:solidFill>
                          <a:effectLst/>
                          <a:latin typeface="Calibri"/>
                          <a:ea typeface="Times New Roman"/>
                          <a:cs typeface="Times New Roman"/>
                          <a:hlinkClick r:id="rId6"/>
                        </a:rPr>
                        <a:t>Awards Committee</a:t>
                      </a:r>
                      <a:endParaRPr lang="en-US" sz="1300" b="1" dirty="0">
                        <a:solidFill>
                          <a:srgbClr val="00000A"/>
                        </a:solidFill>
                        <a:effectLst/>
                        <a:latin typeface="Cambria"/>
                        <a:ea typeface="Cambria"/>
                        <a:cs typeface="Cambria"/>
                      </a:endParaRPr>
                    </a:p>
                  </a:txBody>
                  <a:tcPr marL="47354" marR="47354"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r>
              <a:tr h="473529">
                <a:tc>
                  <a:txBody>
                    <a:bodyPr/>
                    <a:lstStyle/>
                    <a:p>
                      <a:pPr marL="0" marR="0">
                        <a:lnSpc>
                          <a:spcPct val="115000"/>
                        </a:lnSpc>
                        <a:spcBef>
                          <a:spcPts val="0"/>
                        </a:spcBef>
                        <a:spcAft>
                          <a:spcPts val="0"/>
                        </a:spcAft>
                      </a:pPr>
                      <a:r>
                        <a:rPr lang="en-US" sz="1300" b="1" u="sng" dirty="0">
                          <a:solidFill>
                            <a:srgbClr val="000000"/>
                          </a:solidFill>
                          <a:effectLst/>
                          <a:latin typeface="Calibri"/>
                          <a:ea typeface="Times New Roman"/>
                          <a:cs typeface="Times New Roman"/>
                          <a:hlinkClick r:id="rId7"/>
                        </a:rPr>
                        <a:t>Memorial Address Committee</a:t>
                      </a:r>
                      <a:endParaRPr lang="en-US" sz="1300" b="1" dirty="0">
                        <a:solidFill>
                          <a:srgbClr val="00000A"/>
                        </a:solidFill>
                        <a:effectLst/>
                        <a:latin typeface="Cambria"/>
                        <a:ea typeface="Cambria"/>
                        <a:cs typeface="Cambria"/>
                      </a:endParaRPr>
                    </a:p>
                  </a:txBody>
                  <a:tcPr marL="47354" marR="47354"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a:solidFill>
                            <a:srgbClr val="000000"/>
                          </a:solidFill>
                          <a:effectLst/>
                          <a:latin typeface="Calibri"/>
                          <a:ea typeface="Times New Roman"/>
                          <a:cs typeface="Times New Roman"/>
                        </a:rPr>
                        <a:t>(Memorial Address Committee, a Sub-Committee of Awards Committee)</a:t>
                      </a:r>
                      <a:endParaRPr lang="en-US" sz="1300" b="1">
                        <a:solidFill>
                          <a:srgbClr val="00000A"/>
                        </a:solidFill>
                        <a:effectLst/>
                        <a:latin typeface="Cambria"/>
                        <a:ea typeface="Cambria"/>
                        <a:cs typeface="Cambria"/>
                      </a:endParaRPr>
                    </a:p>
                  </a:txBody>
                  <a:tcPr marL="47354" marR="47354"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r>
              <a:tr h="473529">
                <a:tc>
                  <a:txBody>
                    <a:bodyPr/>
                    <a:lstStyle/>
                    <a:p>
                      <a:pPr marL="0" marR="0">
                        <a:lnSpc>
                          <a:spcPct val="115000"/>
                        </a:lnSpc>
                        <a:spcBef>
                          <a:spcPts val="0"/>
                        </a:spcBef>
                        <a:spcAft>
                          <a:spcPts val="0"/>
                        </a:spcAft>
                      </a:pPr>
                      <a:r>
                        <a:rPr lang="en-US" sz="1300" b="1" dirty="0">
                          <a:solidFill>
                            <a:srgbClr val="000000"/>
                          </a:solidFill>
                          <a:effectLst/>
                          <a:latin typeface="Calibri"/>
                          <a:ea typeface="Times New Roman"/>
                          <a:cs typeface="Times New Roman"/>
                        </a:rPr>
                        <a:t>(Fellows Committee, a Sub-Committee of Awards Committee)</a:t>
                      </a:r>
                      <a:endParaRPr lang="en-US" sz="1300" b="1" dirty="0">
                        <a:solidFill>
                          <a:srgbClr val="00000A"/>
                        </a:solidFill>
                        <a:effectLst/>
                        <a:latin typeface="Cambria"/>
                        <a:ea typeface="Cambria"/>
                        <a:cs typeface="Cambria"/>
                      </a:endParaRPr>
                    </a:p>
                  </a:txBody>
                  <a:tcPr marL="47354" marR="47354"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rowSpan="2">
                  <a:txBody>
                    <a:bodyPr/>
                    <a:lstStyle/>
                    <a:p>
                      <a:pPr marL="0" marR="0">
                        <a:lnSpc>
                          <a:spcPct val="115000"/>
                        </a:lnSpc>
                        <a:spcBef>
                          <a:spcPts val="0"/>
                        </a:spcBef>
                        <a:spcAft>
                          <a:spcPts val="0"/>
                        </a:spcAft>
                      </a:pPr>
                      <a:r>
                        <a:rPr lang="en-US" sz="1300" b="1">
                          <a:solidFill>
                            <a:srgbClr val="000000"/>
                          </a:solidFill>
                          <a:effectLst/>
                          <a:latin typeface="Calibri"/>
                          <a:ea typeface="Times New Roman"/>
                          <a:cs typeface="Times New Roman"/>
                        </a:rPr>
                        <a:t>(Honorary Fellow Nominating Committee, a Sub-Committee of Awards Committee)</a:t>
                      </a:r>
                      <a:endParaRPr lang="en-US" sz="1300" b="1">
                        <a:solidFill>
                          <a:srgbClr val="00000A"/>
                        </a:solidFill>
                        <a:effectLst/>
                        <a:latin typeface="Cambria"/>
                        <a:ea typeface="Cambria"/>
                        <a:cs typeface="Cambria"/>
                      </a:endParaRPr>
                    </a:p>
                  </a:txBody>
                  <a:tcPr marL="47354" marR="47354"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r>
              <a:tr h="473529">
                <a:tc>
                  <a:txBody>
                    <a:bodyPr/>
                    <a:lstStyle/>
                    <a:p>
                      <a:pPr marL="0" marR="0">
                        <a:lnSpc>
                          <a:spcPct val="115000"/>
                        </a:lnSpc>
                        <a:spcBef>
                          <a:spcPts val="0"/>
                        </a:spcBef>
                        <a:spcAft>
                          <a:spcPts val="0"/>
                        </a:spcAft>
                      </a:pPr>
                      <a:r>
                        <a:rPr lang="en-US" sz="1300" b="1">
                          <a:solidFill>
                            <a:srgbClr val="000000"/>
                          </a:solidFill>
                          <a:effectLst/>
                          <a:latin typeface="Calibri"/>
                          <a:ea typeface="Times New Roman"/>
                          <a:cs typeface="Times New Roman"/>
                        </a:rPr>
                        <a:t>Honorary Member Nominating Committee</a:t>
                      </a:r>
                      <a:endParaRPr lang="en-US" sz="1300" b="1">
                        <a:solidFill>
                          <a:srgbClr val="00000A"/>
                        </a:solidFill>
                        <a:effectLst/>
                        <a:latin typeface="Cambria"/>
                        <a:ea typeface="Cambria"/>
                        <a:cs typeface="Cambria"/>
                      </a:endParaRPr>
                    </a:p>
                  </a:txBody>
                  <a:tcPr marL="47354" marR="47354"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vMerge="1">
                  <a:txBody>
                    <a:bodyPr/>
                    <a:lstStyle/>
                    <a:p>
                      <a:endParaRPr lang="en-US"/>
                    </a:p>
                  </a:txBody>
                  <a:tcPr/>
                </a:tc>
              </a:tr>
              <a:tr h="236764">
                <a:tc>
                  <a:txBody>
                    <a:bodyPr/>
                    <a:lstStyle/>
                    <a:p>
                      <a:pPr marL="0" marR="0">
                        <a:lnSpc>
                          <a:spcPct val="115000"/>
                        </a:lnSpc>
                        <a:spcBef>
                          <a:spcPts val="0"/>
                        </a:spcBef>
                        <a:spcAft>
                          <a:spcPts val="0"/>
                        </a:spcAft>
                      </a:pPr>
                      <a:r>
                        <a:rPr lang="en-US" sz="1300" b="1" u="sng">
                          <a:solidFill>
                            <a:srgbClr val="000000"/>
                          </a:solidFill>
                          <a:effectLst/>
                          <a:latin typeface="Calibri"/>
                          <a:ea typeface="Times New Roman"/>
                          <a:cs typeface="Times New Roman"/>
                          <a:hlinkClick r:id="rId8"/>
                        </a:rPr>
                        <a:t>Bylaws Committee</a:t>
                      </a:r>
                      <a:endParaRPr lang="en-US" sz="1300" b="1">
                        <a:solidFill>
                          <a:srgbClr val="00000A"/>
                        </a:solidFill>
                        <a:effectLst/>
                        <a:latin typeface="Cambria"/>
                        <a:ea typeface="Cambria"/>
                        <a:cs typeface="Cambria"/>
                      </a:endParaRPr>
                    </a:p>
                  </a:txBody>
                  <a:tcPr marL="47354" marR="47354"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n-US" sz="1300" b="1" u="sng">
                          <a:solidFill>
                            <a:srgbClr val="000000"/>
                          </a:solidFill>
                          <a:effectLst/>
                          <a:latin typeface="Calibri"/>
                          <a:ea typeface="Times New Roman"/>
                          <a:cs typeface="Times New Roman"/>
                          <a:hlinkClick r:id="rId8"/>
                        </a:rPr>
                        <a:t>Bylaws Committee</a:t>
                      </a:r>
                      <a:endParaRPr lang="en-US" sz="1300" b="1">
                        <a:solidFill>
                          <a:srgbClr val="00000A"/>
                        </a:solidFill>
                        <a:effectLst/>
                        <a:latin typeface="Cambria"/>
                        <a:ea typeface="Cambria"/>
                        <a:cs typeface="Cambria"/>
                      </a:endParaRPr>
                    </a:p>
                  </a:txBody>
                  <a:tcPr marL="47354" marR="47354"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r>
              <a:tr h="236764">
                <a:tc>
                  <a:txBody>
                    <a:bodyPr/>
                    <a:lstStyle/>
                    <a:p>
                      <a:pPr marL="0" marR="0">
                        <a:lnSpc>
                          <a:spcPct val="115000"/>
                        </a:lnSpc>
                        <a:spcBef>
                          <a:spcPts val="0"/>
                        </a:spcBef>
                        <a:spcAft>
                          <a:spcPts val="0"/>
                        </a:spcAft>
                      </a:pPr>
                      <a:r>
                        <a:rPr lang="en-US" sz="1300" b="1" u="sng">
                          <a:solidFill>
                            <a:srgbClr val="000000"/>
                          </a:solidFill>
                          <a:effectLst/>
                          <a:latin typeface="Calibri"/>
                          <a:ea typeface="Times New Roman"/>
                          <a:cs typeface="Times New Roman"/>
                          <a:hlinkClick r:id="rId9"/>
                        </a:rPr>
                        <a:t>Membership Committee</a:t>
                      </a:r>
                      <a:endParaRPr lang="en-US" sz="1300" b="1">
                        <a:solidFill>
                          <a:srgbClr val="00000A"/>
                        </a:solidFill>
                        <a:effectLst/>
                        <a:latin typeface="Cambria"/>
                        <a:ea typeface="Cambria"/>
                        <a:cs typeface="Cambria"/>
                      </a:endParaRPr>
                    </a:p>
                  </a:txBody>
                  <a:tcPr marL="47354" marR="47354"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a:solidFill>
                            <a:srgbClr val="000000"/>
                          </a:solidFill>
                          <a:effectLst/>
                          <a:latin typeface="Calibri"/>
                          <a:ea typeface="Times New Roman"/>
                          <a:cs typeface="Times New Roman"/>
                        </a:rPr>
                        <a:t>-</a:t>
                      </a:r>
                      <a:endParaRPr lang="en-US" sz="1300" b="1">
                        <a:solidFill>
                          <a:srgbClr val="00000A"/>
                        </a:solidFill>
                        <a:effectLst/>
                        <a:latin typeface="Cambria"/>
                        <a:ea typeface="Cambria"/>
                        <a:cs typeface="Cambria"/>
                      </a:endParaRPr>
                    </a:p>
                  </a:txBody>
                  <a:tcPr marL="47354" marR="47354"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r>
              <a:tr h="236764">
                <a:tc>
                  <a:txBody>
                    <a:bodyPr/>
                    <a:lstStyle/>
                    <a:p>
                      <a:pPr marL="0" marR="0">
                        <a:lnSpc>
                          <a:spcPct val="115000"/>
                        </a:lnSpc>
                        <a:spcBef>
                          <a:spcPts val="0"/>
                        </a:spcBef>
                        <a:spcAft>
                          <a:spcPts val="0"/>
                        </a:spcAft>
                      </a:pPr>
                      <a:r>
                        <a:rPr lang="en-US" sz="1300" b="1">
                          <a:solidFill>
                            <a:srgbClr val="000000"/>
                          </a:solidFill>
                          <a:effectLst/>
                          <a:latin typeface="Calibri"/>
                          <a:ea typeface="Times New Roman"/>
                          <a:cs typeface="Times New Roman"/>
                        </a:rPr>
                        <a:t>National Technical Program Committee</a:t>
                      </a:r>
                      <a:endParaRPr lang="en-US" sz="1300" b="1">
                        <a:solidFill>
                          <a:srgbClr val="00000A"/>
                        </a:solidFill>
                        <a:effectLst/>
                        <a:latin typeface="Cambria"/>
                        <a:ea typeface="Cambria"/>
                        <a:cs typeface="Cambria"/>
                      </a:endParaRPr>
                    </a:p>
                  </a:txBody>
                  <a:tcPr marL="47354" marR="47354"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rowSpan="2">
                  <a:txBody>
                    <a:bodyPr/>
                    <a:lstStyle/>
                    <a:p>
                      <a:pPr marL="0" marR="0">
                        <a:lnSpc>
                          <a:spcPct val="115000"/>
                        </a:lnSpc>
                        <a:spcBef>
                          <a:spcPts val="0"/>
                        </a:spcBef>
                        <a:spcAft>
                          <a:spcPts val="0"/>
                        </a:spcAft>
                      </a:pPr>
                      <a:r>
                        <a:rPr lang="en-US" sz="1300" b="1">
                          <a:solidFill>
                            <a:srgbClr val="000000"/>
                          </a:solidFill>
                          <a:effectLst/>
                          <a:latin typeface="Calibri"/>
                          <a:ea typeface="Times New Roman"/>
                          <a:cs typeface="Times New Roman"/>
                        </a:rPr>
                        <a:t>Events Committee</a:t>
                      </a:r>
                      <a:endParaRPr lang="en-US" sz="1300" b="1">
                        <a:solidFill>
                          <a:srgbClr val="00000A"/>
                        </a:solidFill>
                        <a:effectLst/>
                        <a:latin typeface="Cambria"/>
                        <a:ea typeface="Cambria"/>
                        <a:cs typeface="Cambria"/>
                      </a:endParaRPr>
                    </a:p>
                  </a:txBody>
                  <a:tcPr marL="47354" marR="47354"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r>
              <a:tr h="473529">
                <a:tc>
                  <a:txBody>
                    <a:bodyPr/>
                    <a:lstStyle/>
                    <a:p>
                      <a:pPr marL="0" marR="0">
                        <a:lnSpc>
                          <a:spcPct val="115000"/>
                        </a:lnSpc>
                        <a:spcBef>
                          <a:spcPts val="0"/>
                        </a:spcBef>
                        <a:spcAft>
                          <a:spcPts val="0"/>
                        </a:spcAft>
                      </a:pPr>
                      <a:r>
                        <a:rPr lang="en-US" sz="1300" b="1" u="sng" dirty="0">
                          <a:solidFill>
                            <a:srgbClr val="000000"/>
                          </a:solidFill>
                          <a:effectLst/>
                          <a:latin typeface="Calibri"/>
                          <a:ea typeface="Times New Roman"/>
                          <a:cs typeface="Times New Roman"/>
                          <a:hlinkClick r:id="rId10"/>
                        </a:rPr>
                        <a:t>Convention Planning and Policy Committee</a:t>
                      </a:r>
                      <a:endParaRPr lang="en-US" sz="1300" b="1" dirty="0">
                        <a:solidFill>
                          <a:srgbClr val="00000A"/>
                        </a:solidFill>
                        <a:effectLst/>
                        <a:latin typeface="Cambria"/>
                        <a:ea typeface="Cambria"/>
                        <a:cs typeface="Cambria"/>
                      </a:endParaRPr>
                    </a:p>
                  </a:txBody>
                  <a:tcPr marL="47354" marR="47354"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vMerge="1">
                  <a:txBody>
                    <a:bodyPr/>
                    <a:lstStyle/>
                    <a:p>
                      <a:endParaRPr lang="en-US"/>
                    </a:p>
                  </a:txBody>
                  <a:tcPr/>
                </a:tc>
              </a:tr>
              <a:tr h="473529">
                <a:tc>
                  <a:txBody>
                    <a:bodyPr/>
                    <a:lstStyle/>
                    <a:p>
                      <a:pPr marL="0" marR="0">
                        <a:lnSpc>
                          <a:spcPct val="115000"/>
                        </a:lnSpc>
                        <a:spcBef>
                          <a:spcPts val="0"/>
                        </a:spcBef>
                        <a:spcAft>
                          <a:spcPts val="0"/>
                        </a:spcAft>
                      </a:pPr>
                      <a:r>
                        <a:rPr lang="en-US" sz="1300" b="1">
                          <a:solidFill>
                            <a:srgbClr val="000000"/>
                          </a:solidFill>
                          <a:effectLst/>
                          <a:latin typeface="Calibri"/>
                          <a:ea typeface="Times New Roman"/>
                          <a:cs typeface="Times New Roman"/>
                        </a:rPr>
                        <a:t>Data Preservation and Archiving Committee (DPAC)</a:t>
                      </a:r>
                      <a:endParaRPr lang="en-US" sz="1300" b="1">
                        <a:solidFill>
                          <a:srgbClr val="00000A"/>
                        </a:solidFill>
                        <a:effectLst/>
                        <a:latin typeface="Cambria"/>
                        <a:ea typeface="Cambria"/>
                        <a:cs typeface="Cambria"/>
                      </a:endParaRPr>
                    </a:p>
                  </a:txBody>
                  <a:tcPr marL="47354" marR="47354"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n-US" sz="1300" b="1">
                          <a:solidFill>
                            <a:srgbClr val="000000"/>
                          </a:solidFill>
                          <a:effectLst/>
                          <a:latin typeface="Calibri"/>
                          <a:ea typeface="Times New Roman"/>
                          <a:cs typeface="Times New Roman"/>
                        </a:rPr>
                        <a:t>Data Preservation and Archiving Committee (DPAC)</a:t>
                      </a:r>
                      <a:endParaRPr lang="en-US" sz="1300" b="1">
                        <a:solidFill>
                          <a:srgbClr val="00000A"/>
                        </a:solidFill>
                        <a:effectLst/>
                        <a:latin typeface="Cambria"/>
                        <a:ea typeface="Cambria"/>
                        <a:cs typeface="Cambria"/>
                      </a:endParaRPr>
                    </a:p>
                  </a:txBody>
                  <a:tcPr marL="47354" marR="47354"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r>
              <a:tr h="473529">
                <a:tc>
                  <a:txBody>
                    <a:bodyPr/>
                    <a:lstStyle/>
                    <a:p>
                      <a:pPr marL="0" marR="0">
                        <a:lnSpc>
                          <a:spcPct val="115000"/>
                        </a:lnSpc>
                        <a:spcBef>
                          <a:spcPts val="0"/>
                        </a:spcBef>
                        <a:spcAft>
                          <a:spcPts val="0"/>
                        </a:spcAft>
                      </a:pPr>
                      <a:r>
                        <a:rPr lang="en-US" sz="1300" b="1" u="sng">
                          <a:solidFill>
                            <a:srgbClr val="000000"/>
                          </a:solidFill>
                          <a:effectLst/>
                          <a:latin typeface="Calibri"/>
                          <a:ea typeface="Times New Roman"/>
                          <a:cs typeface="Times New Roman"/>
                          <a:hlinkClick r:id="rId11"/>
                        </a:rPr>
                        <a:t>Education and Professional Development Committee</a:t>
                      </a:r>
                      <a:endParaRPr lang="en-US" sz="1300" b="1">
                        <a:solidFill>
                          <a:srgbClr val="00000A"/>
                        </a:solidFill>
                        <a:effectLst/>
                        <a:latin typeface="Cambria"/>
                        <a:ea typeface="Cambria"/>
                        <a:cs typeface="Cambria"/>
                      </a:endParaRPr>
                    </a:p>
                  </a:txBody>
                  <a:tcPr marL="47354" marR="47354"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u="sng">
                          <a:solidFill>
                            <a:srgbClr val="000000"/>
                          </a:solidFill>
                          <a:effectLst/>
                          <a:latin typeface="Calibri"/>
                          <a:ea typeface="Times New Roman"/>
                          <a:cs typeface="Times New Roman"/>
                          <a:hlinkClick r:id="rId11"/>
                        </a:rPr>
                        <a:t>Education and Professional Development Committee</a:t>
                      </a:r>
                      <a:endParaRPr lang="en-US" sz="1300" b="1">
                        <a:solidFill>
                          <a:srgbClr val="00000A"/>
                        </a:solidFill>
                        <a:effectLst/>
                        <a:latin typeface="Cambria"/>
                        <a:ea typeface="Cambria"/>
                        <a:cs typeface="Cambria"/>
                      </a:endParaRPr>
                    </a:p>
                  </a:txBody>
                  <a:tcPr marL="47354" marR="47354"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r>
              <a:tr h="236764">
                <a:tc>
                  <a:txBody>
                    <a:bodyPr/>
                    <a:lstStyle/>
                    <a:p>
                      <a:pPr marL="0" marR="0">
                        <a:lnSpc>
                          <a:spcPct val="115000"/>
                        </a:lnSpc>
                        <a:spcBef>
                          <a:spcPts val="0"/>
                        </a:spcBef>
                        <a:spcAft>
                          <a:spcPts val="0"/>
                        </a:spcAft>
                      </a:pPr>
                      <a:r>
                        <a:rPr lang="en-US" sz="1300" b="1" u="sng">
                          <a:solidFill>
                            <a:srgbClr val="000000"/>
                          </a:solidFill>
                          <a:effectLst/>
                          <a:latin typeface="Calibri"/>
                          <a:ea typeface="Times New Roman"/>
                          <a:cs typeface="Times New Roman"/>
                          <a:hlinkClick r:id="rId12"/>
                        </a:rPr>
                        <a:t>Publications Committee</a:t>
                      </a:r>
                      <a:endParaRPr lang="en-US" sz="1300" b="1">
                        <a:solidFill>
                          <a:srgbClr val="00000A"/>
                        </a:solidFill>
                        <a:effectLst/>
                        <a:latin typeface="Cambria"/>
                        <a:ea typeface="Cambria"/>
                        <a:cs typeface="Cambria"/>
                      </a:endParaRPr>
                    </a:p>
                  </a:txBody>
                  <a:tcPr marL="47354" marR="47354"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rowSpan="3">
                  <a:txBody>
                    <a:bodyPr/>
                    <a:lstStyle/>
                    <a:p>
                      <a:pPr marL="0" marR="0">
                        <a:lnSpc>
                          <a:spcPct val="115000"/>
                        </a:lnSpc>
                        <a:spcBef>
                          <a:spcPts val="0"/>
                        </a:spcBef>
                        <a:spcAft>
                          <a:spcPts val="0"/>
                        </a:spcAft>
                      </a:pPr>
                      <a:r>
                        <a:rPr lang="en-US" sz="1300" b="1">
                          <a:solidFill>
                            <a:srgbClr val="000000"/>
                          </a:solidFill>
                          <a:effectLst/>
                          <a:latin typeface="Calibri"/>
                          <a:ea typeface="Times New Roman"/>
                          <a:cs typeface="Times New Roman"/>
                        </a:rPr>
                        <a:t>Communications and </a:t>
                      </a:r>
                      <a:r>
                        <a:rPr lang="en-US" sz="1300" b="1" u="sng">
                          <a:solidFill>
                            <a:srgbClr val="000000"/>
                          </a:solidFill>
                          <a:effectLst/>
                          <a:latin typeface="Calibri"/>
                          <a:ea typeface="Times New Roman"/>
                          <a:cs typeface="Times New Roman"/>
                          <a:hlinkClick r:id="rId12"/>
                        </a:rPr>
                        <a:t>Publications Committee</a:t>
                      </a:r>
                      <a:endParaRPr lang="en-US" sz="1300" b="1">
                        <a:solidFill>
                          <a:srgbClr val="00000A"/>
                        </a:solidFill>
                        <a:effectLst/>
                        <a:latin typeface="Cambria"/>
                        <a:ea typeface="Cambria"/>
                        <a:cs typeface="Cambria"/>
                      </a:endParaRPr>
                    </a:p>
                  </a:txBody>
                  <a:tcPr marL="47354" marR="47354"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r>
              <a:tr h="236764">
                <a:tc>
                  <a:txBody>
                    <a:bodyPr/>
                    <a:lstStyle/>
                    <a:p>
                      <a:pPr marL="0" marR="0">
                        <a:lnSpc>
                          <a:spcPct val="115000"/>
                        </a:lnSpc>
                        <a:spcBef>
                          <a:spcPts val="0"/>
                        </a:spcBef>
                        <a:spcAft>
                          <a:spcPts val="0"/>
                        </a:spcAft>
                      </a:pPr>
                      <a:r>
                        <a:rPr lang="en-US" sz="1300" b="1" u="sng">
                          <a:solidFill>
                            <a:srgbClr val="000000"/>
                          </a:solidFill>
                          <a:effectLst/>
                          <a:latin typeface="Calibri"/>
                          <a:ea typeface="Times New Roman"/>
                          <a:cs typeface="Times New Roman"/>
                          <a:hlinkClick r:id="rId13"/>
                        </a:rPr>
                        <a:t>Electronic Communications Committee</a:t>
                      </a:r>
                      <a:endParaRPr lang="en-US" sz="1300" b="1">
                        <a:solidFill>
                          <a:srgbClr val="00000A"/>
                        </a:solidFill>
                        <a:effectLst/>
                        <a:latin typeface="Cambria"/>
                        <a:ea typeface="Cambria"/>
                        <a:cs typeface="Cambria"/>
                      </a:endParaRPr>
                    </a:p>
                  </a:txBody>
                  <a:tcPr marL="47354" marR="47354"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vMerge="1">
                  <a:txBody>
                    <a:bodyPr/>
                    <a:lstStyle/>
                    <a:p>
                      <a:endParaRPr lang="en-US"/>
                    </a:p>
                  </a:txBody>
                  <a:tcPr/>
                </a:tc>
              </a:tr>
              <a:tr h="236764">
                <a:tc>
                  <a:txBody>
                    <a:bodyPr/>
                    <a:lstStyle/>
                    <a:p>
                      <a:pPr marL="0" marR="0">
                        <a:lnSpc>
                          <a:spcPct val="115000"/>
                        </a:lnSpc>
                        <a:spcBef>
                          <a:spcPts val="0"/>
                        </a:spcBef>
                        <a:spcAft>
                          <a:spcPts val="0"/>
                        </a:spcAft>
                      </a:pPr>
                      <a:r>
                        <a:rPr lang="en-US" sz="1300" b="1" u="sng">
                          <a:solidFill>
                            <a:srgbClr val="000000"/>
                          </a:solidFill>
                          <a:effectLst/>
                          <a:latin typeface="Calibri"/>
                          <a:ea typeface="Times New Roman"/>
                          <a:cs typeface="Times New Roman"/>
                          <a:hlinkClick r:id="rId14"/>
                        </a:rPr>
                        <a:t>Journal Policy Committee</a:t>
                      </a:r>
                      <a:endParaRPr lang="en-US" sz="1300" b="1">
                        <a:solidFill>
                          <a:srgbClr val="00000A"/>
                        </a:solidFill>
                        <a:effectLst/>
                        <a:latin typeface="Cambria"/>
                        <a:ea typeface="Cambria"/>
                        <a:cs typeface="Cambria"/>
                      </a:endParaRPr>
                    </a:p>
                  </a:txBody>
                  <a:tcPr marL="47354" marR="47354"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vMerge="1">
                  <a:txBody>
                    <a:bodyPr/>
                    <a:lstStyle/>
                    <a:p>
                      <a:endParaRPr lang="en-US"/>
                    </a:p>
                  </a:txBody>
                  <a:tcPr/>
                </a:tc>
              </a:tr>
              <a:tr h="236764">
                <a:tc>
                  <a:txBody>
                    <a:bodyPr/>
                    <a:lstStyle/>
                    <a:p>
                      <a:pPr marL="0" marR="0">
                        <a:lnSpc>
                          <a:spcPct val="115000"/>
                        </a:lnSpc>
                        <a:spcBef>
                          <a:spcPts val="0"/>
                        </a:spcBef>
                        <a:spcAft>
                          <a:spcPts val="0"/>
                        </a:spcAft>
                      </a:pPr>
                      <a:r>
                        <a:rPr lang="en-US" sz="1300" b="1" u="sng">
                          <a:solidFill>
                            <a:srgbClr val="000000"/>
                          </a:solidFill>
                          <a:effectLst/>
                          <a:latin typeface="Calibri"/>
                          <a:ea typeface="Times New Roman"/>
                          <a:cs typeface="Times New Roman"/>
                          <a:hlinkClick r:id="rId15"/>
                        </a:rPr>
                        <a:t>Evaluation for Certification Committee</a:t>
                      </a:r>
                      <a:endParaRPr lang="en-US" sz="1300" b="1">
                        <a:solidFill>
                          <a:srgbClr val="00000A"/>
                        </a:solidFill>
                        <a:effectLst/>
                        <a:latin typeface="Cambria"/>
                        <a:ea typeface="Cambria"/>
                        <a:cs typeface="Cambria"/>
                      </a:endParaRPr>
                    </a:p>
                  </a:txBody>
                  <a:tcPr marL="47354" marR="47354"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u="sng">
                          <a:solidFill>
                            <a:srgbClr val="000000"/>
                          </a:solidFill>
                          <a:effectLst/>
                          <a:latin typeface="Calibri"/>
                          <a:ea typeface="Times New Roman"/>
                          <a:cs typeface="Times New Roman"/>
                          <a:hlinkClick r:id="rId15"/>
                        </a:rPr>
                        <a:t>Evaluation for Certification Committee</a:t>
                      </a:r>
                      <a:endParaRPr lang="en-US" sz="1300" b="1">
                        <a:solidFill>
                          <a:srgbClr val="00000A"/>
                        </a:solidFill>
                        <a:effectLst/>
                        <a:latin typeface="Cambria"/>
                        <a:ea typeface="Cambria"/>
                        <a:cs typeface="Cambria"/>
                      </a:endParaRPr>
                    </a:p>
                  </a:txBody>
                  <a:tcPr marL="47354" marR="47354"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r>
              <a:tr h="236764">
                <a:tc>
                  <a:txBody>
                    <a:bodyPr/>
                    <a:lstStyle/>
                    <a:p>
                      <a:pPr marL="0" marR="0">
                        <a:lnSpc>
                          <a:spcPct val="115000"/>
                        </a:lnSpc>
                        <a:spcBef>
                          <a:spcPts val="0"/>
                        </a:spcBef>
                        <a:spcAft>
                          <a:spcPts val="0"/>
                        </a:spcAft>
                      </a:pPr>
                      <a:r>
                        <a:rPr lang="en-US" sz="1300" b="1" u="sng">
                          <a:solidFill>
                            <a:srgbClr val="000000"/>
                          </a:solidFill>
                          <a:effectLst/>
                          <a:latin typeface="Calibri"/>
                          <a:ea typeface="Times New Roman"/>
                          <a:cs typeface="Times New Roman"/>
                          <a:hlinkClick r:id="rId16"/>
                        </a:rPr>
                        <a:t>Standards Committee</a:t>
                      </a:r>
                      <a:endParaRPr lang="en-US" sz="1300" b="1">
                        <a:solidFill>
                          <a:srgbClr val="00000A"/>
                        </a:solidFill>
                        <a:effectLst/>
                        <a:latin typeface="Cambria"/>
                        <a:ea typeface="Cambria"/>
                        <a:cs typeface="Cambria"/>
                      </a:endParaRPr>
                    </a:p>
                  </a:txBody>
                  <a:tcPr marL="47354" marR="47354"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n-US" sz="1300" b="1" dirty="0">
                          <a:solidFill>
                            <a:srgbClr val="000000"/>
                          </a:solidFill>
                          <a:effectLst/>
                          <a:latin typeface="Calibri"/>
                          <a:ea typeface="Times New Roman"/>
                          <a:cs typeface="Times New Roman"/>
                        </a:rPr>
                        <a:t>Standards Committee</a:t>
                      </a:r>
                      <a:endParaRPr lang="en-US" sz="1300" b="1" dirty="0">
                        <a:solidFill>
                          <a:srgbClr val="00000A"/>
                        </a:solidFill>
                        <a:effectLst/>
                        <a:latin typeface="Cambria"/>
                        <a:ea typeface="Cambria"/>
                        <a:cs typeface="Cambria"/>
                      </a:endParaRPr>
                    </a:p>
                  </a:txBody>
                  <a:tcPr marL="47354" marR="47354"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r>
            </a:tbl>
          </a:graphicData>
        </a:graphic>
      </p:graphicFrame>
    </p:spTree>
    <p:extLst>
      <p:ext uri="{BB962C8B-B14F-4D97-AF65-F5344CB8AC3E}">
        <p14:creationId xmlns:p14="http://schemas.microsoft.com/office/powerpoint/2010/main" val="37129002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rmAutofit fontScale="90000"/>
          </a:bodyPr>
          <a:lstStyle/>
          <a:p>
            <a:r>
              <a:rPr lang="en-US" dirty="0"/>
              <a:t>Report on Recommendation #6 Membership</a:t>
            </a:r>
          </a:p>
        </p:txBody>
      </p:sp>
      <p:sp>
        <p:nvSpPr>
          <p:cNvPr id="3" name="Content Placeholder 2"/>
          <p:cNvSpPr>
            <a:spLocks noGrp="1"/>
          </p:cNvSpPr>
          <p:nvPr>
            <p:ph idx="1"/>
          </p:nvPr>
        </p:nvSpPr>
        <p:spPr>
          <a:xfrm>
            <a:off x="457200" y="1295400"/>
            <a:ext cx="8229600" cy="5334000"/>
          </a:xfrm>
        </p:spPr>
        <p:txBody>
          <a:bodyPr>
            <a:normAutofit fontScale="70000" lnSpcReduction="20000"/>
          </a:bodyPr>
          <a:lstStyle/>
          <a:p>
            <a:pPr lvl="0"/>
            <a:r>
              <a:rPr lang="en-US" dirty="0"/>
              <a:t>The Society has too many categories of membership</a:t>
            </a:r>
          </a:p>
          <a:p>
            <a:pPr lvl="0"/>
            <a:r>
              <a:rPr lang="en-US" dirty="0"/>
              <a:t>There are no Affiliate Members, </a:t>
            </a:r>
            <a:r>
              <a:rPr lang="en-US" dirty="0" smtClean="0"/>
              <a:t>despite this category in the Bylaws</a:t>
            </a:r>
            <a:endParaRPr lang="en-US" dirty="0"/>
          </a:p>
          <a:p>
            <a:pPr lvl="0"/>
            <a:r>
              <a:rPr lang="en-US" dirty="0" err="1"/>
              <a:t>MUCs</a:t>
            </a:r>
            <a:r>
              <a:rPr lang="en-US" dirty="0"/>
              <a:t> are a mixed blessing, but this category seems to be essential for some companies to pay its employees’ dues</a:t>
            </a:r>
          </a:p>
          <a:p>
            <a:pPr lvl="0"/>
            <a:r>
              <a:rPr lang="en-US" dirty="0" smtClean="0"/>
              <a:t>Two </a:t>
            </a:r>
            <a:r>
              <a:rPr lang="en-US" dirty="0"/>
              <a:t>categories of membership for those who have rendered distinguished service, Honorary and Fellow, seem to be overkill. </a:t>
            </a:r>
            <a:endParaRPr lang="en-US" dirty="0" smtClean="0"/>
          </a:p>
          <a:p>
            <a:pPr lvl="0"/>
            <a:r>
              <a:rPr lang="en-US" dirty="0"/>
              <a:t>R</a:t>
            </a:r>
            <a:r>
              <a:rPr lang="en-US" dirty="0" smtClean="0"/>
              <a:t>eviews </a:t>
            </a:r>
            <a:r>
              <a:rPr lang="en-US" dirty="0"/>
              <a:t>of </a:t>
            </a:r>
            <a:r>
              <a:rPr lang="en-US" dirty="0" smtClean="0"/>
              <a:t>other societies </a:t>
            </a:r>
            <a:r>
              <a:rPr lang="en-US" dirty="0"/>
              <a:t>seem to have membership categories catering for individual and organizational members.</a:t>
            </a:r>
          </a:p>
          <a:p>
            <a:pPr lvl="0"/>
            <a:r>
              <a:rPr lang="en-US" dirty="0"/>
              <a:t>Most societies offer some concessionary membership categories, e.g. students, unwaged</a:t>
            </a:r>
          </a:p>
          <a:p>
            <a:pPr lvl="0"/>
            <a:r>
              <a:rPr lang="en-US" dirty="0"/>
              <a:t>There is a trend </a:t>
            </a:r>
            <a:r>
              <a:rPr lang="en-US" dirty="0" smtClean="0"/>
              <a:t>to </a:t>
            </a:r>
            <a:r>
              <a:rPr lang="en-US" dirty="0"/>
              <a:t>offer members an </a:t>
            </a:r>
            <a:r>
              <a:rPr lang="en-US" i="1" dirty="0"/>
              <a:t>a la carte</a:t>
            </a:r>
            <a:r>
              <a:rPr lang="en-US" dirty="0"/>
              <a:t> menu of services, whereby they can join for a small fee then purchase further goods and/or services as they prefer</a:t>
            </a:r>
          </a:p>
          <a:p>
            <a:pPr lvl="0"/>
            <a:r>
              <a:rPr lang="en-US" dirty="0" smtClean="0"/>
              <a:t>Should consider tightening the connection between members and donors in the benefits of </a:t>
            </a:r>
            <a:r>
              <a:rPr lang="en-US" dirty="0"/>
              <a:t>membership </a:t>
            </a:r>
            <a:r>
              <a:rPr lang="en-US" dirty="0" smtClean="0"/>
              <a:t>and </a:t>
            </a:r>
            <a:r>
              <a:rPr lang="en-US" dirty="0"/>
              <a:t>membership categories </a:t>
            </a:r>
            <a:endParaRPr lang="en-US" dirty="0" smtClean="0"/>
          </a:p>
          <a:p>
            <a:pPr lvl="0"/>
            <a:r>
              <a:rPr lang="en-US" dirty="0" smtClean="0"/>
              <a:t>The </a:t>
            </a:r>
            <a:r>
              <a:rPr lang="en-US" dirty="0"/>
              <a:t>Society needs to create much improved benefits of membership, i.e. its value proposition, in order to attract members.</a:t>
            </a:r>
          </a:p>
          <a:p>
            <a:endParaRPr lang="en-US" dirty="0"/>
          </a:p>
        </p:txBody>
      </p:sp>
    </p:spTree>
    <p:extLst>
      <p:ext uri="{BB962C8B-B14F-4D97-AF65-F5344CB8AC3E}">
        <p14:creationId xmlns:p14="http://schemas.microsoft.com/office/powerpoint/2010/main" val="18395165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fontScale="90000"/>
          </a:bodyPr>
          <a:lstStyle/>
          <a:p>
            <a:r>
              <a:rPr lang="en-US" dirty="0"/>
              <a:t>Report on Recommendation #6 </a:t>
            </a:r>
            <a:r>
              <a:rPr lang="en-US" dirty="0" smtClean="0"/>
              <a:t>Proposed Membership Categories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46171036"/>
              </p:ext>
            </p:extLst>
          </p:nvPr>
        </p:nvGraphicFramePr>
        <p:xfrm>
          <a:off x="228600" y="1600200"/>
          <a:ext cx="8686800" cy="4294981"/>
        </p:xfrm>
        <a:graphic>
          <a:graphicData uri="http://schemas.openxmlformats.org/drawingml/2006/table">
            <a:tbl>
              <a:tblPr firstRow="1" firstCol="1" bandRow="1">
                <a:tableStyleId>{5C22544A-7EE6-4342-B048-85BDC9FD1C3A}</a:tableStyleId>
              </a:tblPr>
              <a:tblGrid>
                <a:gridCol w="2895600"/>
                <a:gridCol w="2895600"/>
                <a:gridCol w="2895600"/>
              </a:tblGrid>
              <a:tr h="274973">
                <a:tc>
                  <a:txBody>
                    <a:bodyPr/>
                    <a:lstStyle/>
                    <a:p>
                      <a:pPr marL="0" marR="0">
                        <a:lnSpc>
                          <a:spcPct val="115000"/>
                        </a:lnSpc>
                        <a:spcBef>
                          <a:spcPts val="0"/>
                        </a:spcBef>
                        <a:spcAft>
                          <a:spcPts val="0"/>
                        </a:spcAft>
                      </a:pPr>
                      <a:r>
                        <a:rPr lang="en-US" sz="1600" b="1" dirty="0">
                          <a:effectLst/>
                        </a:rPr>
                        <a:t>INDIVIDUAL MEMBER</a:t>
                      </a:r>
                      <a:endParaRPr lang="en-US" sz="1400" b="1"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b="1">
                          <a:effectLst/>
                        </a:rPr>
                        <a:t>ORGANIZATION MEMBER</a:t>
                      </a:r>
                      <a:endParaRPr lang="en-US" sz="1400" b="1">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b="1">
                          <a:effectLst/>
                        </a:rPr>
                        <a:t>FRIEND OF THE SOCIETY</a:t>
                      </a:r>
                      <a:endParaRPr lang="en-US" sz="1400" b="1">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r>
              <a:tr h="274973">
                <a:tc>
                  <a:txBody>
                    <a:bodyPr/>
                    <a:lstStyle/>
                    <a:p>
                      <a:pPr marL="0" marR="0">
                        <a:lnSpc>
                          <a:spcPct val="115000"/>
                        </a:lnSpc>
                        <a:spcBef>
                          <a:spcPts val="0"/>
                        </a:spcBef>
                        <a:spcAft>
                          <a:spcPts val="0"/>
                        </a:spcAft>
                      </a:pPr>
                      <a:r>
                        <a:rPr lang="en-US" sz="1600" b="1" dirty="0">
                          <a:effectLst/>
                        </a:rPr>
                        <a:t>Individuals</a:t>
                      </a:r>
                      <a:endParaRPr lang="en-US" sz="1400" b="1"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b="1">
                          <a:effectLst/>
                        </a:rPr>
                        <a:t>Organizations</a:t>
                      </a:r>
                      <a:endParaRPr lang="en-US" sz="1400" b="1">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b="1">
                          <a:effectLst/>
                        </a:rPr>
                        <a:t>Any entity</a:t>
                      </a:r>
                      <a:endParaRPr lang="en-US" sz="1400" b="1">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r>
              <a:tr h="2332069">
                <a:tc>
                  <a:txBody>
                    <a:bodyPr/>
                    <a:lstStyle/>
                    <a:p>
                      <a:pPr marL="0" marR="0">
                        <a:lnSpc>
                          <a:spcPct val="115000"/>
                        </a:lnSpc>
                        <a:spcBef>
                          <a:spcPts val="0"/>
                        </a:spcBef>
                        <a:spcAft>
                          <a:spcPts val="0"/>
                        </a:spcAft>
                      </a:pPr>
                      <a:r>
                        <a:rPr lang="en-US" sz="1600" b="1" dirty="0">
                          <a:effectLst/>
                        </a:rPr>
                        <a:t>Common benefits</a:t>
                      </a:r>
                      <a:endParaRPr lang="en-US" sz="1400" b="1" dirty="0">
                        <a:effectLst/>
                      </a:endParaRPr>
                    </a:p>
                    <a:p>
                      <a:pPr marL="342900" marR="0" lvl="0" indent="-342900">
                        <a:lnSpc>
                          <a:spcPct val="115000"/>
                        </a:lnSpc>
                        <a:spcBef>
                          <a:spcPts val="0"/>
                        </a:spcBef>
                        <a:spcAft>
                          <a:spcPts val="0"/>
                        </a:spcAft>
                        <a:buFont typeface="Calibri" panose="020F0502020204030204" pitchFamily="34" charset="0"/>
                        <a:buChar char="-"/>
                      </a:pPr>
                      <a:r>
                        <a:rPr lang="en-US" sz="1600" b="1" dirty="0">
                          <a:effectLst/>
                        </a:rPr>
                        <a:t>All IMs enjoy the same IM benefits</a:t>
                      </a:r>
                      <a:endParaRPr lang="en-US" sz="1400" b="1" dirty="0">
                        <a:effectLst/>
                      </a:endParaRPr>
                    </a:p>
                    <a:p>
                      <a:pPr marL="342900" marR="0" lvl="0" indent="-342900">
                        <a:lnSpc>
                          <a:spcPct val="115000"/>
                        </a:lnSpc>
                        <a:spcBef>
                          <a:spcPts val="0"/>
                        </a:spcBef>
                        <a:spcAft>
                          <a:spcPts val="0"/>
                        </a:spcAft>
                        <a:buFont typeface="Calibri" panose="020F0502020204030204" pitchFamily="34" charset="0"/>
                        <a:buChar char="-"/>
                      </a:pPr>
                      <a:r>
                        <a:rPr lang="en-US" sz="1600" b="1" dirty="0">
                          <a:effectLst/>
                        </a:rPr>
                        <a:t>Online journal</a:t>
                      </a:r>
                      <a:endParaRPr lang="en-US" sz="1400" b="1" dirty="0">
                        <a:effectLst/>
                      </a:endParaRPr>
                    </a:p>
                    <a:p>
                      <a:pPr marL="342900" marR="0" lvl="0" indent="-342900">
                        <a:lnSpc>
                          <a:spcPct val="115000"/>
                        </a:lnSpc>
                        <a:spcBef>
                          <a:spcPts val="0"/>
                        </a:spcBef>
                        <a:spcAft>
                          <a:spcPts val="0"/>
                        </a:spcAft>
                        <a:buFont typeface="Calibri" panose="020F0502020204030204" pitchFamily="34" charset="0"/>
                        <a:buChar char="-"/>
                      </a:pPr>
                      <a:r>
                        <a:rPr lang="en-US" sz="1600" b="1" dirty="0">
                          <a:effectLst/>
                        </a:rPr>
                        <a:t>?</a:t>
                      </a:r>
                      <a:endParaRPr lang="en-US" sz="1400" b="1" dirty="0">
                        <a:effectLst/>
                      </a:endParaRPr>
                    </a:p>
                    <a:p>
                      <a:pPr marL="0" marR="0">
                        <a:lnSpc>
                          <a:spcPct val="115000"/>
                        </a:lnSpc>
                        <a:spcBef>
                          <a:spcPts val="0"/>
                        </a:spcBef>
                        <a:spcAft>
                          <a:spcPts val="0"/>
                        </a:spcAft>
                      </a:pPr>
                      <a:r>
                        <a:rPr lang="en-US" sz="1600" b="1" dirty="0">
                          <a:effectLst/>
                        </a:rPr>
                        <a:t>A la carte benefits</a:t>
                      </a:r>
                      <a:endParaRPr lang="en-US" sz="1400" b="1" dirty="0">
                        <a:effectLst/>
                      </a:endParaRPr>
                    </a:p>
                    <a:p>
                      <a:pPr marL="342900" marR="0" lvl="0" indent="-342900">
                        <a:lnSpc>
                          <a:spcPct val="115000"/>
                        </a:lnSpc>
                        <a:spcBef>
                          <a:spcPts val="0"/>
                        </a:spcBef>
                        <a:spcAft>
                          <a:spcPts val="0"/>
                        </a:spcAft>
                        <a:buFont typeface="Calibri" panose="020F0502020204030204" pitchFamily="34" charset="0"/>
                        <a:buChar char="-"/>
                      </a:pPr>
                      <a:r>
                        <a:rPr lang="en-US" sz="1600" b="1" dirty="0">
                          <a:effectLst/>
                        </a:rPr>
                        <a:t>Printed journal</a:t>
                      </a:r>
                      <a:endParaRPr lang="en-US" sz="1400" b="1" dirty="0">
                        <a:effectLst/>
                      </a:endParaRPr>
                    </a:p>
                    <a:p>
                      <a:pPr marL="342900" marR="0" lvl="0" indent="-342900">
                        <a:lnSpc>
                          <a:spcPct val="115000"/>
                        </a:lnSpc>
                        <a:spcBef>
                          <a:spcPts val="0"/>
                        </a:spcBef>
                        <a:spcAft>
                          <a:spcPts val="0"/>
                        </a:spcAft>
                        <a:buFont typeface="Calibri" panose="020F0502020204030204" pitchFamily="34" charset="0"/>
                        <a:buChar char="-"/>
                      </a:pPr>
                      <a:r>
                        <a:rPr lang="en-US" sz="1600" b="1" dirty="0">
                          <a:effectLst/>
                        </a:rPr>
                        <a:t>?</a:t>
                      </a:r>
                      <a:endParaRPr lang="en-US" sz="1400" b="1" dirty="0">
                        <a:effectLst/>
                        <a:latin typeface="Cambria" panose="02040503050406030204" pitchFamily="18"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600" b="1" dirty="0">
                          <a:effectLst/>
                        </a:rPr>
                        <a:t>Common benefits</a:t>
                      </a:r>
                      <a:endParaRPr lang="en-US" sz="1400" b="1" dirty="0">
                        <a:effectLst/>
                      </a:endParaRPr>
                    </a:p>
                    <a:p>
                      <a:pPr marL="342900" marR="0" lvl="0" indent="-342900">
                        <a:lnSpc>
                          <a:spcPct val="115000"/>
                        </a:lnSpc>
                        <a:spcBef>
                          <a:spcPts val="0"/>
                        </a:spcBef>
                        <a:spcAft>
                          <a:spcPts val="0"/>
                        </a:spcAft>
                        <a:buFont typeface="Calibri" panose="020F0502020204030204" pitchFamily="34" charset="0"/>
                        <a:buChar char="-"/>
                      </a:pPr>
                      <a:r>
                        <a:rPr lang="en-US" sz="1600" b="1" dirty="0">
                          <a:effectLst/>
                        </a:rPr>
                        <a:t>All OMs enjoy the same OM benefits</a:t>
                      </a:r>
                      <a:endParaRPr lang="en-US" sz="1400" b="1" dirty="0">
                        <a:effectLst/>
                      </a:endParaRPr>
                    </a:p>
                    <a:p>
                      <a:pPr marL="342900" marR="0" lvl="0" indent="-342900">
                        <a:lnSpc>
                          <a:spcPct val="115000"/>
                        </a:lnSpc>
                        <a:spcBef>
                          <a:spcPts val="0"/>
                        </a:spcBef>
                        <a:spcAft>
                          <a:spcPts val="0"/>
                        </a:spcAft>
                        <a:buFont typeface="Calibri" panose="020F0502020204030204" pitchFamily="34" charset="0"/>
                        <a:buChar char="-"/>
                      </a:pPr>
                      <a:r>
                        <a:rPr lang="en-US" sz="1600" b="1" dirty="0">
                          <a:effectLst/>
                        </a:rPr>
                        <a:t>Printed journal</a:t>
                      </a:r>
                      <a:endParaRPr lang="en-US" sz="1400" b="1" dirty="0">
                        <a:effectLst/>
                      </a:endParaRPr>
                    </a:p>
                    <a:p>
                      <a:pPr marL="342900" marR="0" lvl="0" indent="-342900">
                        <a:lnSpc>
                          <a:spcPct val="115000"/>
                        </a:lnSpc>
                        <a:spcBef>
                          <a:spcPts val="0"/>
                        </a:spcBef>
                        <a:spcAft>
                          <a:spcPts val="0"/>
                        </a:spcAft>
                        <a:buFont typeface="Calibri" panose="020F0502020204030204" pitchFamily="34" charset="0"/>
                        <a:buChar char="-"/>
                      </a:pPr>
                      <a:r>
                        <a:rPr lang="en-US" sz="1600" b="1" dirty="0">
                          <a:effectLst/>
                        </a:rPr>
                        <a:t>?</a:t>
                      </a:r>
                      <a:endParaRPr lang="en-US" sz="1400" b="1" dirty="0">
                        <a:effectLst/>
                      </a:endParaRPr>
                    </a:p>
                    <a:p>
                      <a:pPr marL="0" marR="0">
                        <a:lnSpc>
                          <a:spcPct val="115000"/>
                        </a:lnSpc>
                        <a:spcBef>
                          <a:spcPts val="0"/>
                        </a:spcBef>
                        <a:spcAft>
                          <a:spcPts val="0"/>
                        </a:spcAft>
                      </a:pPr>
                      <a:r>
                        <a:rPr lang="en-US" sz="1600" b="1" dirty="0">
                          <a:effectLst/>
                        </a:rPr>
                        <a:t>A la carte benefits</a:t>
                      </a:r>
                      <a:endParaRPr lang="en-US" sz="1400" b="1" dirty="0">
                        <a:effectLst/>
                      </a:endParaRPr>
                    </a:p>
                    <a:p>
                      <a:pPr marL="342900" marR="0" lvl="0" indent="-342900">
                        <a:lnSpc>
                          <a:spcPct val="115000"/>
                        </a:lnSpc>
                        <a:spcBef>
                          <a:spcPts val="0"/>
                        </a:spcBef>
                        <a:spcAft>
                          <a:spcPts val="0"/>
                        </a:spcAft>
                        <a:buFont typeface="Calibri" panose="020F0502020204030204" pitchFamily="34" charset="0"/>
                        <a:buChar char="-"/>
                      </a:pPr>
                      <a:r>
                        <a:rPr lang="en-US" sz="1600" b="1" dirty="0">
                          <a:effectLst/>
                        </a:rPr>
                        <a:t>Online journal site license</a:t>
                      </a:r>
                      <a:endParaRPr lang="en-US" sz="1400" b="1" dirty="0">
                        <a:effectLst/>
                      </a:endParaRPr>
                    </a:p>
                    <a:p>
                      <a:pPr marL="342900" marR="0" lvl="0" indent="-342900">
                        <a:lnSpc>
                          <a:spcPct val="115000"/>
                        </a:lnSpc>
                        <a:spcBef>
                          <a:spcPts val="0"/>
                        </a:spcBef>
                        <a:spcAft>
                          <a:spcPts val="0"/>
                        </a:spcAft>
                        <a:buFont typeface="Calibri" panose="020F0502020204030204" pitchFamily="34" charset="0"/>
                        <a:buChar char="-"/>
                      </a:pPr>
                      <a:r>
                        <a:rPr lang="en-US" sz="1600" b="1" dirty="0">
                          <a:effectLst/>
                        </a:rPr>
                        <a:t>?</a:t>
                      </a:r>
                      <a:endParaRPr lang="en-US" sz="1400" b="1" dirty="0">
                        <a:effectLst/>
                        <a:latin typeface="Cambria" panose="02040503050406030204" pitchFamily="18"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600" b="1">
                          <a:effectLst/>
                        </a:rPr>
                        <a:t>Benefits</a:t>
                      </a:r>
                      <a:endParaRPr lang="en-US" sz="1400" b="1">
                        <a:effectLst/>
                      </a:endParaRPr>
                    </a:p>
                    <a:p>
                      <a:pPr marL="342900" marR="0" lvl="0" indent="-342900">
                        <a:lnSpc>
                          <a:spcPct val="115000"/>
                        </a:lnSpc>
                        <a:spcBef>
                          <a:spcPts val="0"/>
                        </a:spcBef>
                        <a:spcAft>
                          <a:spcPts val="0"/>
                        </a:spcAft>
                        <a:buFont typeface="Calibri" panose="020F0502020204030204" pitchFamily="34" charset="0"/>
                        <a:buChar char="-"/>
                      </a:pPr>
                      <a:r>
                        <a:rPr lang="en-US" sz="1600" b="1">
                          <a:effectLst/>
                        </a:rPr>
                        <a:t>Customized per Friend</a:t>
                      </a:r>
                      <a:endParaRPr lang="en-US" sz="1400" b="1">
                        <a:effectLst/>
                      </a:endParaRPr>
                    </a:p>
                    <a:p>
                      <a:pPr marL="0" marR="0">
                        <a:lnSpc>
                          <a:spcPct val="115000"/>
                        </a:lnSpc>
                        <a:spcBef>
                          <a:spcPts val="0"/>
                        </a:spcBef>
                        <a:spcAft>
                          <a:spcPts val="0"/>
                        </a:spcAft>
                      </a:pPr>
                      <a:r>
                        <a:rPr lang="en-US" sz="1600" b="1">
                          <a:effectLst/>
                        </a:rPr>
                        <a:t>Common benefits</a:t>
                      </a:r>
                      <a:endParaRPr lang="en-US" sz="1400" b="1">
                        <a:effectLst/>
                      </a:endParaRPr>
                    </a:p>
                    <a:p>
                      <a:pPr marL="342900" marR="0" lvl="0" indent="-342900">
                        <a:lnSpc>
                          <a:spcPct val="115000"/>
                        </a:lnSpc>
                        <a:spcBef>
                          <a:spcPts val="0"/>
                        </a:spcBef>
                        <a:spcAft>
                          <a:spcPts val="0"/>
                        </a:spcAft>
                        <a:buFont typeface="Calibri" panose="020F0502020204030204" pitchFamily="34" charset="0"/>
                        <a:buChar char="-"/>
                      </a:pPr>
                      <a:r>
                        <a:rPr lang="en-US" sz="1600" b="1">
                          <a:effectLst/>
                        </a:rPr>
                        <a:t>n/a</a:t>
                      </a:r>
                      <a:endParaRPr lang="en-US" sz="1400" b="1">
                        <a:effectLst/>
                      </a:endParaRPr>
                    </a:p>
                    <a:p>
                      <a:pPr marL="0" marR="0">
                        <a:lnSpc>
                          <a:spcPct val="115000"/>
                        </a:lnSpc>
                        <a:spcBef>
                          <a:spcPts val="0"/>
                        </a:spcBef>
                        <a:spcAft>
                          <a:spcPts val="0"/>
                        </a:spcAft>
                      </a:pPr>
                      <a:r>
                        <a:rPr lang="en-US" sz="1600" b="1">
                          <a:effectLst/>
                        </a:rPr>
                        <a:t>A la carte benefits</a:t>
                      </a:r>
                      <a:endParaRPr lang="en-US" sz="1400" b="1">
                        <a:effectLst/>
                      </a:endParaRPr>
                    </a:p>
                    <a:p>
                      <a:pPr marL="342900" marR="0" lvl="0" indent="-342900">
                        <a:lnSpc>
                          <a:spcPct val="115000"/>
                        </a:lnSpc>
                        <a:spcBef>
                          <a:spcPts val="0"/>
                        </a:spcBef>
                        <a:spcAft>
                          <a:spcPts val="0"/>
                        </a:spcAft>
                        <a:buFont typeface="Calibri" panose="020F0502020204030204" pitchFamily="34" charset="0"/>
                        <a:buChar char="-"/>
                      </a:pPr>
                      <a:r>
                        <a:rPr lang="en-US" sz="1600" b="1">
                          <a:effectLst/>
                        </a:rPr>
                        <a:t>n/a</a:t>
                      </a:r>
                      <a:endParaRPr lang="en-US" sz="1400" b="1">
                        <a:effectLst/>
                        <a:latin typeface="Cambria" panose="02040503050406030204" pitchFamily="18" charset="0"/>
                        <a:ea typeface="Calibri" panose="020F0502020204030204" pitchFamily="34" charset="0"/>
                        <a:cs typeface="Calibri" panose="020F0502020204030204" pitchFamily="34" charset="0"/>
                      </a:endParaRPr>
                    </a:p>
                  </a:txBody>
                  <a:tcPr marL="68580" marR="68580" marT="0" marB="0"/>
                </a:tc>
              </a:tr>
              <a:tr h="1156586">
                <a:tc>
                  <a:txBody>
                    <a:bodyPr/>
                    <a:lstStyle/>
                    <a:p>
                      <a:pPr marL="0" marR="0">
                        <a:lnSpc>
                          <a:spcPct val="115000"/>
                        </a:lnSpc>
                        <a:spcBef>
                          <a:spcPts val="0"/>
                        </a:spcBef>
                        <a:spcAft>
                          <a:spcPts val="0"/>
                        </a:spcAft>
                      </a:pPr>
                      <a:r>
                        <a:rPr lang="en-US" sz="1600" b="1" dirty="0">
                          <a:effectLst/>
                        </a:rPr>
                        <a:t>Dues</a:t>
                      </a:r>
                      <a:endParaRPr lang="en-US" sz="1400" b="1" dirty="0">
                        <a:effectLst/>
                      </a:endParaRPr>
                    </a:p>
                    <a:p>
                      <a:pPr marL="342900" marR="0" lvl="0" indent="-342900">
                        <a:lnSpc>
                          <a:spcPct val="115000"/>
                        </a:lnSpc>
                        <a:spcBef>
                          <a:spcPts val="0"/>
                        </a:spcBef>
                        <a:spcAft>
                          <a:spcPts val="0"/>
                        </a:spcAft>
                        <a:buFont typeface="Calibri" panose="020F0502020204030204" pitchFamily="34" charset="0"/>
                        <a:buChar char="-"/>
                      </a:pPr>
                      <a:r>
                        <a:rPr lang="en-US" sz="1600" b="1" dirty="0">
                          <a:effectLst/>
                        </a:rPr>
                        <a:t>Varies by career level (student, professional, executive, retired, unemployed)</a:t>
                      </a:r>
                      <a:endParaRPr lang="en-US" sz="1400" b="1" dirty="0">
                        <a:effectLst/>
                        <a:latin typeface="Cambria" panose="02040503050406030204" pitchFamily="18"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600" b="1" dirty="0">
                          <a:effectLst/>
                        </a:rPr>
                        <a:t>Dues</a:t>
                      </a:r>
                      <a:endParaRPr lang="en-US" sz="1400" b="1" dirty="0">
                        <a:effectLst/>
                      </a:endParaRPr>
                    </a:p>
                    <a:p>
                      <a:pPr marL="342900" marR="0" lvl="0" indent="-342900">
                        <a:lnSpc>
                          <a:spcPct val="115000"/>
                        </a:lnSpc>
                        <a:spcBef>
                          <a:spcPts val="0"/>
                        </a:spcBef>
                        <a:spcAft>
                          <a:spcPts val="0"/>
                        </a:spcAft>
                        <a:buFont typeface="Calibri" panose="020F0502020204030204" pitchFamily="34" charset="0"/>
                        <a:buChar char="-"/>
                      </a:pPr>
                      <a:r>
                        <a:rPr lang="en-US" sz="1600" b="1" dirty="0">
                          <a:effectLst/>
                        </a:rPr>
                        <a:t>Varies by size and type of organization (educational, government, military, commercial)</a:t>
                      </a:r>
                      <a:endParaRPr lang="en-US" sz="1400" b="1" dirty="0">
                        <a:effectLst/>
                        <a:latin typeface="Cambria" panose="02040503050406030204" pitchFamily="18"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600" b="1" dirty="0">
                          <a:effectLst/>
                        </a:rPr>
                        <a:t>Dues</a:t>
                      </a:r>
                      <a:endParaRPr lang="en-US" sz="1400" b="1" dirty="0">
                        <a:effectLst/>
                      </a:endParaRPr>
                    </a:p>
                    <a:p>
                      <a:pPr marL="342900" marR="0" lvl="0" indent="-342900">
                        <a:lnSpc>
                          <a:spcPct val="115000"/>
                        </a:lnSpc>
                        <a:spcBef>
                          <a:spcPts val="0"/>
                        </a:spcBef>
                        <a:spcAft>
                          <a:spcPts val="0"/>
                        </a:spcAft>
                        <a:buFont typeface="Calibri" panose="020F0502020204030204" pitchFamily="34" charset="0"/>
                        <a:buChar char="-"/>
                      </a:pPr>
                      <a:r>
                        <a:rPr lang="en-US" sz="1600" b="1" dirty="0" smtClean="0">
                          <a:effectLst/>
                        </a:rPr>
                        <a:t>Customized,</a:t>
                      </a:r>
                      <a:r>
                        <a:rPr lang="en-US" sz="1600" b="1" baseline="0" dirty="0" smtClean="0">
                          <a:effectLst/>
                        </a:rPr>
                        <a:t> or None,</a:t>
                      </a:r>
                      <a:r>
                        <a:rPr lang="en-US" sz="1600" b="1" dirty="0" smtClean="0">
                          <a:effectLst/>
                        </a:rPr>
                        <a:t> </a:t>
                      </a:r>
                      <a:r>
                        <a:rPr lang="en-US" sz="1400" b="1" dirty="0">
                          <a:effectLst/>
                        </a:rPr>
                        <a:t>as many of the arrangements with Friend members may be reciprocal</a:t>
                      </a:r>
                      <a:endParaRPr lang="en-US" sz="1400" b="1" dirty="0">
                        <a:effectLst/>
                        <a:latin typeface="Cambria" panose="02040503050406030204" pitchFamily="18" charset="0"/>
                        <a:ea typeface="Calibri" panose="020F0502020204030204" pitchFamily="34" charset="0"/>
                        <a:cs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149232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ASPRS: the Divisions</a:t>
            </a:r>
            <a:endParaRPr lang="en-US" dirty="0"/>
          </a:p>
        </p:txBody>
      </p:sp>
      <p:sp>
        <p:nvSpPr>
          <p:cNvPr id="3" name="Content Placeholder 2"/>
          <p:cNvSpPr>
            <a:spLocks noGrp="1"/>
          </p:cNvSpPr>
          <p:nvPr>
            <p:ph idx="1"/>
          </p:nvPr>
        </p:nvSpPr>
        <p:spPr/>
        <p:txBody>
          <a:bodyPr>
            <a:normAutofit/>
          </a:bodyPr>
          <a:lstStyle/>
          <a:p>
            <a:r>
              <a:rPr lang="en-US" dirty="0" smtClean="0"/>
              <a:t>GIS</a:t>
            </a:r>
          </a:p>
          <a:p>
            <a:r>
              <a:rPr lang="en-US" dirty="0" smtClean="0"/>
              <a:t>LIDAR</a:t>
            </a:r>
          </a:p>
          <a:p>
            <a:r>
              <a:rPr lang="en-US" dirty="0" smtClean="0"/>
              <a:t>Photogrammetric Applications</a:t>
            </a:r>
          </a:p>
          <a:p>
            <a:r>
              <a:rPr lang="en-US" dirty="0" smtClean="0"/>
              <a:t>Primary Data Acquisition</a:t>
            </a:r>
          </a:p>
          <a:p>
            <a:r>
              <a:rPr lang="en-US" dirty="0" smtClean="0"/>
              <a:t>Professional Practice</a:t>
            </a:r>
          </a:p>
          <a:p>
            <a:r>
              <a:rPr lang="en-US" dirty="0" smtClean="0"/>
              <a:t>Remote Sensing</a:t>
            </a:r>
          </a:p>
          <a:p>
            <a:r>
              <a:rPr lang="en-US" dirty="0" smtClean="0"/>
              <a:t>Unmanned Autonomous Vehicles</a:t>
            </a:r>
          </a:p>
          <a:p>
            <a:endParaRPr lang="en-US" dirty="0"/>
          </a:p>
          <a:p>
            <a:r>
              <a:rPr lang="en-US" dirty="0" smtClean="0"/>
              <a:t>Divisions may have committees within them</a:t>
            </a:r>
            <a:endParaRPr lang="en-US" dirty="0"/>
          </a:p>
        </p:txBody>
      </p:sp>
      <p:sp>
        <p:nvSpPr>
          <p:cNvPr id="5" name="Slide Number Placeholder 4"/>
          <p:cNvSpPr>
            <a:spLocks noGrp="1"/>
          </p:cNvSpPr>
          <p:nvPr>
            <p:ph type="sldNum" sz="quarter" idx="12"/>
          </p:nvPr>
        </p:nvSpPr>
        <p:spPr/>
        <p:txBody>
          <a:bodyPr/>
          <a:lstStyle/>
          <a:p>
            <a:fld id="{70C44D15-BA16-4C5F-8B3E-0A08304F343A}" type="slidenum">
              <a:rPr lang="en-US" smtClean="0"/>
              <a:t>4</a:t>
            </a:fld>
            <a:endParaRPr lang="en-US"/>
          </a:p>
        </p:txBody>
      </p:sp>
    </p:spTree>
    <p:extLst>
      <p:ext uri="{BB962C8B-B14F-4D97-AF65-F5344CB8AC3E}">
        <p14:creationId xmlns:p14="http://schemas.microsoft.com/office/powerpoint/2010/main" val="2688370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ASPRS: the Councils</a:t>
            </a:r>
            <a:endParaRPr lang="en-US" dirty="0"/>
          </a:p>
        </p:txBody>
      </p:sp>
      <p:sp>
        <p:nvSpPr>
          <p:cNvPr id="3" name="Content Placeholder 2"/>
          <p:cNvSpPr>
            <a:spLocks noGrp="1"/>
          </p:cNvSpPr>
          <p:nvPr>
            <p:ph idx="1"/>
          </p:nvPr>
        </p:nvSpPr>
        <p:spPr/>
        <p:txBody>
          <a:bodyPr>
            <a:normAutofit/>
          </a:bodyPr>
          <a:lstStyle/>
          <a:p>
            <a:r>
              <a:rPr lang="en-US" dirty="0" smtClean="0"/>
              <a:t>Students Advisory Council</a:t>
            </a:r>
          </a:p>
          <a:p>
            <a:r>
              <a:rPr lang="en-US" dirty="0" smtClean="0"/>
              <a:t>Sustaining Members Council</a:t>
            </a:r>
          </a:p>
          <a:p>
            <a:r>
              <a:rPr lang="en-US" dirty="0" smtClean="0"/>
              <a:t>Young Professionals Council</a:t>
            </a:r>
          </a:p>
        </p:txBody>
      </p:sp>
      <p:sp>
        <p:nvSpPr>
          <p:cNvPr id="5" name="Slide Number Placeholder 4"/>
          <p:cNvSpPr>
            <a:spLocks noGrp="1"/>
          </p:cNvSpPr>
          <p:nvPr>
            <p:ph type="sldNum" sz="quarter" idx="12"/>
          </p:nvPr>
        </p:nvSpPr>
        <p:spPr/>
        <p:txBody>
          <a:bodyPr/>
          <a:lstStyle/>
          <a:p>
            <a:fld id="{70C44D15-BA16-4C5F-8B3E-0A08304F343A}" type="slidenum">
              <a:rPr lang="en-US" smtClean="0"/>
              <a:t>5</a:t>
            </a:fld>
            <a:endParaRPr lang="en-US"/>
          </a:p>
        </p:txBody>
      </p:sp>
    </p:spTree>
    <p:extLst>
      <p:ext uri="{BB962C8B-B14F-4D97-AF65-F5344CB8AC3E}">
        <p14:creationId xmlns:p14="http://schemas.microsoft.com/office/powerpoint/2010/main" val="3215531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ASPRS: the Regions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61324"/>
            <a:ext cx="6210300" cy="466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70C44D15-BA16-4C5F-8B3E-0A08304F343A}" type="slidenum">
              <a:rPr lang="en-US" smtClean="0"/>
              <a:t>6</a:t>
            </a:fld>
            <a:endParaRPr lang="en-US"/>
          </a:p>
        </p:txBody>
      </p:sp>
    </p:spTree>
    <p:extLst>
      <p:ext uri="{BB962C8B-B14F-4D97-AF65-F5344CB8AC3E}">
        <p14:creationId xmlns:p14="http://schemas.microsoft.com/office/powerpoint/2010/main" val="27310479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ASPRS: the Regions … 2</a:t>
            </a:r>
            <a:endParaRPr lang="en-US" dirty="0"/>
          </a:p>
        </p:txBody>
      </p:sp>
      <p:pic>
        <p:nvPicPr>
          <p:cNvPr id="3" name="Picture 2" descr="http://www.asprs.org/images/Region-Map-for-Web-arial-fo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49600" y="3208738"/>
            <a:ext cx="8128000" cy="61130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asprs.org/images/Region-Map-for-Web-arial-fo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940953"/>
            <a:ext cx="6238056" cy="468893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70C44D15-BA16-4C5F-8B3E-0A08304F343A}" type="slidenum">
              <a:rPr lang="en-US" smtClean="0"/>
              <a:t>7</a:t>
            </a:fld>
            <a:endParaRPr lang="en-US"/>
          </a:p>
        </p:txBody>
      </p:sp>
    </p:spTree>
    <p:extLst>
      <p:ext uri="{BB962C8B-B14F-4D97-AF65-F5344CB8AC3E}">
        <p14:creationId xmlns:p14="http://schemas.microsoft.com/office/powerpoint/2010/main" val="1301015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 and goals</a:t>
            </a:r>
            <a:endParaRPr lang="en-US" dirty="0"/>
          </a:p>
        </p:txBody>
      </p:sp>
      <p:sp>
        <p:nvSpPr>
          <p:cNvPr id="3" name="Content Placeholder 2"/>
          <p:cNvSpPr>
            <a:spLocks noGrp="1"/>
          </p:cNvSpPr>
          <p:nvPr>
            <p:ph idx="1"/>
          </p:nvPr>
        </p:nvSpPr>
        <p:spPr/>
        <p:txBody>
          <a:bodyPr/>
          <a:lstStyle/>
          <a:p>
            <a:r>
              <a:rPr lang="en-US" dirty="0" smtClean="0"/>
              <a:t>Reduced size of ASPRS and accompanying financial difficulties (covered in Michael’s talk)</a:t>
            </a:r>
          </a:p>
          <a:p>
            <a:r>
              <a:rPr lang="en-US" dirty="0" smtClean="0"/>
              <a:t>Recognition that we have too many committees and too complex and organization for our size</a:t>
            </a:r>
          </a:p>
          <a:p>
            <a:r>
              <a:rPr lang="en-US" dirty="0" smtClean="0"/>
              <a:t>Recognition that some regions, including this one, had troubles</a:t>
            </a:r>
          </a:p>
          <a:p>
            <a:r>
              <a:rPr lang="en-US" dirty="0" smtClean="0"/>
              <a:t>Need for rapid action</a:t>
            </a:r>
          </a:p>
        </p:txBody>
      </p:sp>
      <p:sp>
        <p:nvSpPr>
          <p:cNvPr id="5" name="Slide Number Placeholder 4"/>
          <p:cNvSpPr>
            <a:spLocks noGrp="1"/>
          </p:cNvSpPr>
          <p:nvPr>
            <p:ph type="sldNum" sz="quarter" idx="12"/>
          </p:nvPr>
        </p:nvSpPr>
        <p:spPr/>
        <p:txBody>
          <a:bodyPr/>
          <a:lstStyle/>
          <a:p>
            <a:fld id="{70C44D15-BA16-4C5F-8B3E-0A08304F343A}" type="slidenum">
              <a:rPr lang="en-US" smtClean="0"/>
              <a:t>8</a:t>
            </a:fld>
            <a:endParaRPr lang="en-US"/>
          </a:p>
        </p:txBody>
      </p:sp>
    </p:spTree>
    <p:extLst>
      <p:ext uri="{BB962C8B-B14F-4D97-AF65-F5344CB8AC3E}">
        <p14:creationId xmlns:p14="http://schemas.microsoft.com/office/powerpoint/2010/main" val="1933548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Some of the reasons</a:t>
            </a:r>
            <a:endParaRPr lang="en-US" dirty="0"/>
          </a:p>
        </p:txBody>
      </p:sp>
      <p:sp>
        <p:nvSpPr>
          <p:cNvPr id="3" name="Content Placeholder 2"/>
          <p:cNvSpPr>
            <a:spLocks noGrp="1"/>
          </p:cNvSpPr>
          <p:nvPr>
            <p:ph idx="1"/>
          </p:nvPr>
        </p:nvSpPr>
        <p:spPr/>
        <p:txBody>
          <a:bodyPr>
            <a:normAutofit/>
          </a:bodyPr>
          <a:lstStyle/>
          <a:p>
            <a:pPr lvl="0"/>
            <a:r>
              <a:rPr lang="en-US" dirty="0" smtClean="0"/>
              <a:t>Excessive size of Board of Directors</a:t>
            </a:r>
          </a:p>
          <a:p>
            <a:pPr lvl="0"/>
            <a:r>
              <a:rPr lang="en-US" dirty="0" err="1" smtClean="0"/>
              <a:t>Excom</a:t>
            </a:r>
            <a:r>
              <a:rPr lang="en-US" dirty="0" smtClean="0"/>
              <a:t> and Board work through almost the same agenda only a few days apart</a:t>
            </a:r>
          </a:p>
          <a:p>
            <a:pPr lvl="0"/>
            <a:r>
              <a:rPr lang="en-US" dirty="0" smtClean="0"/>
              <a:t>Do </a:t>
            </a:r>
            <a:r>
              <a:rPr lang="en-US" dirty="0" err="1" smtClean="0"/>
              <a:t>Excom</a:t>
            </a:r>
            <a:r>
              <a:rPr lang="en-US" dirty="0" smtClean="0"/>
              <a:t> and Board extract sufficient value from the many reports they receive?</a:t>
            </a:r>
          </a:p>
          <a:p>
            <a:pPr lvl="0"/>
            <a:r>
              <a:rPr lang="en-US" dirty="0" smtClean="0"/>
              <a:t>Roles of standing committees and scope for consolidation</a:t>
            </a:r>
          </a:p>
          <a:p>
            <a:pPr lvl="0"/>
            <a:r>
              <a:rPr lang="en-US" dirty="0" smtClean="0"/>
              <a:t>Roles of divisions and their subcommittees and scope for consolidation</a:t>
            </a:r>
          </a:p>
        </p:txBody>
      </p:sp>
      <p:sp>
        <p:nvSpPr>
          <p:cNvPr id="4" name="Slide Number Placeholder 3"/>
          <p:cNvSpPr>
            <a:spLocks noGrp="1"/>
          </p:cNvSpPr>
          <p:nvPr>
            <p:ph type="sldNum" sz="quarter" idx="12"/>
          </p:nvPr>
        </p:nvSpPr>
        <p:spPr/>
        <p:txBody>
          <a:bodyPr/>
          <a:lstStyle/>
          <a:p>
            <a:fld id="{70C44D15-BA16-4C5F-8B3E-0A08304F343A}" type="slidenum">
              <a:rPr lang="en-US" smtClean="0"/>
              <a:pPr/>
              <a:t>9</a:t>
            </a:fld>
            <a:endParaRPr lang="en-US"/>
          </a:p>
        </p:txBody>
      </p:sp>
    </p:spTree>
    <p:extLst>
      <p:ext uri="{BB962C8B-B14F-4D97-AF65-F5344CB8AC3E}">
        <p14:creationId xmlns:p14="http://schemas.microsoft.com/office/powerpoint/2010/main" val="40703469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RS_PowerPoint_Templat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pptBA6B.tmp</Template>
  <TotalTime>1094</TotalTime>
  <Words>2318</Words>
  <Application>Microsoft Office PowerPoint</Application>
  <PresentationFormat>On-screen Show (4:3)</PresentationFormat>
  <Paragraphs>416</Paragraphs>
  <Slides>38</Slides>
  <Notes>1</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ASPRS_PowerPoint_Template</vt:lpstr>
      <vt:lpstr>Office Theme</vt:lpstr>
      <vt:lpstr>Streamlining and Management of ASPRS</vt:lpstr>
      <vt:lpstr>Objectives</vt:lpstr>
      <vt:lpstr>ASPRS: the governance</vt:lpstr>
      <vt:lpstr>ASPRS: the Divisions</vt:lpstr>
      <vt:lpstr>ASPRS: the Councils</vt:lpstr>
      <vt:lpstr>ASPRS: the Regions</vt:lpstr>
      <vt:lpstr>ASPRS: the Regions … 2</vt:lpstr>
      <vt:lpstr>Rationale and goals</vt:lpstr>
      <vt:lpstr>Some of the reasons</vt:lpstr>
      <vt:lpstr>Some of the reasons … 2</vt:lpstr>
      <vt:lpstr>Some of the reasons … 3</vt:lpstr>
      <vt:lpstr>The solution</vt:lpstr>
      <vt:lpstr>Membership</vt:lpstr>
      <vt:lpstr>Areas for recommendations</vt:lpstr>
      <vt:lpstr>Areas for recommendations</vt:lpstr>
      <vt:lpstr>Membership categories</vt:lpstr>
      <vt:lpstr>Membership categories … 2</vt:lpstr>
      <vt:lpstr>Membership categories … 3</vt:lpstr>
      <vt:lpstr>Committees, Councils, Board</vt:lpstr>
      <vt:lpstr>Committees, Councils, Board … 2</vt:lpstr>
      <vt:lpstr>Committees, Councils, Board … 3</vt:lpstr>
      <vt:lpstr>Committees, Councils, Board … 4</vt:lpstr>
      <vt:lpstr>Divisions</vt:lpstr>
      <vt:lpstr>Regions</vt:lpstr>
      <vt:lpstr>Conclusions</vt:lpstr>
      <vt:lpstr>Streamlining</vt:lpstr>
      <vt:lpstr>Parting thought</vt:lpstr>
      <vt:lpstr>Thank you</vt:lpstr>
      <vt:lpstr>Streamlining Reports</vt:lpstr>
      <vt:lpstr>Initial Report to Board in Denver</vt:lpstr>
      <vt:lpstr>Recommendation #2 Divisions</vt:lpstr>
      <vt:lpstr>Recommendation #3 Regions</vt:lpstr>
      <vt:lpstr>Recommendation #4 Committees</vt:lpstr>
      <vt:lpstr>Recommendation #4 Committees Smaller Board of Directors</vt:lpstr>
      <vt:lpstr>Recommendation #4 Committees Emphasis on Councils</vt:lpstr>
      <vt:lpstr>Rec. #4 Committees  Streamlined Committees</vt:lpstr>
      <vt:lpstr>Report on Recommendation #6 Membership</vt:lpstr>
      <vt:lpstr>Report on Recommendation #6 Proposed Membership Categories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Staverman</dc:creator>
  <cp:lastModifiedBy>Michael Hauck</cp:lastModifiedBy>
  <cp:revision>57</cp:revision>
  <dcterms:created xsi:type="dcterms:W3CDTF">2014-01-30T17:04:32Z</dcterms:created>
  <dcterms:modified xsi:type="dcterms:W3CDTF">2015-04-23T20:21:54Z</dcterms:modified>
</cp:coreProperties>
</file>